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107"/>
  </p:notesMasterIdLst>
  <p:handoutMasterIdLst>
    <p:handoutMasterId r:id="rId108"/>
  </p:handoutMasterIdLst>
  <p:sldIdLst>
    <p:sldId id="259" r:id="rId3"/>
    <p:sldId id="2024" r:id="rId4"/>
    <p:sldId id="2068" r:id="rId5"/>
    <p:sldId id="2069" r:id="rId6"/>
    <p:sldId id="2010" r:id="rId7"/>
    <p:sldId id="2011" r:id="rId8"/>
    <p:sldId id="2012" r:id="rId9"/>
    <p:sldId id="2013" r:id="rId10"/>
    <p:sldId id="2067" r:id="rId11"/>
    <p:sldId id="2070" r:id="rId12"/>
    <p:sldId id="2071" r:id="rId13"/>
    <p:sldId id="2072" r:id="rId14"/>
    <p:sldId id="2005" r:id="rId15"/>
    <p:sldId id="2021" r:id="rId16"/>
    <p:sldId id="1911" r:id="rId17"/>
    <p:sldId id="2074" r:id="rId18"/>
    <p:sldId id="2075" r:id="rId19"/>
    <p:sldId id="1929" r:id="rId20"/>
    <p:sldId id="1912" r:id="rId21"/>
    <p:sldId id="2076" r:id="rId22"/>
    <p:sldId id="1913" r:id="rId23"/>
    <p:sldId id="2077" r:id="rId24"/>
    <p:sldId id="2078" r:id="rId25"/>
    <p:sldId id="2079" r:id="rId26"/>
    <p:sldId id="2080" r:id="rId27"/>
    <p:sldId id="1915" r:id="rId28"/>
    <p:sldId id="1914" r:id="rId29"/>
    <p:sldId id="2081" r:id="rId30"/>
    <p:sldId id="1916" r:id="rId31"/>
    <p:sldId id="1917" r:id="rId32"/>
    <p:sldId id="1931" r:id="rId33"/>
    <p:sldId id="1918" r:id="rId34"/>
    <p:sldId id="2082" r:id="rId35"/>
    <p:sldId id="2083" r:id="rId36"/>
    <p:sldId id="2084" r:id="rId37"/>
    <p:sldId id="2085" r:id="rId38"/>
    <p:sldId id="2086" r:id="rId39"/>
    <p:sldId id="2087" r:id="rId40"/>
    <p:sldId id="2089" r:id="rId41"/>
    <p:sldId id="2091" r:id="rId42"/>
    <p:sldId id="2090" r:id="rId43"/>
    <p:sldId id="2092" r:id="rId44"/>
    <p:sldId id="2093" r:id="rId45"/>
    <p:sldId id="2094" r:id="rId46"/>
    <p:sldId id="2095" r:id="rId47"/>
    <p:sldId id="2096" r:id="rId48"/>
    <p:sldId id="2097" r:id="rId49"/>
    <p:sldId id="2015" r:id="rId50"/>
    <p:sldId id="2098" r:id="rId51"/>
    <p:sldId id="2099" r:id="rId52"/>
    <p:sldId id="2101" r:id="rId53"/>
    <p:sldId id="2100" r:id="rId54"/>
    <p:sldId id="2102" r:id="rId55"/>
    <p:sldId id="2103" r:id="rId56"/>
    <p:sldId id="2104" r:id="rId57"/>
    <p:sldId id="2105" r:id="rId58"/>
    <p:sldId id="2106" r:id="rId59"/>
    <p:sldId id="2107" r:id="rId60"/>
    <p:sldId id="2108" r:id="rId61"/>
    <p:sldId id="2109" r:id="rId62"/>
    <p:sldId id="2110" r:id="rId63"/>
    <p:sldId id="2111" r:id="rId64"/>
    <p:sldId id="2112" r:id="rId65"/>
    <p:sldId id="2054" r:id="rId66"/>
    <p:sldId id="2113" r:id="rId67"/>
    <p:sldId id="2114" r:id="rId68"/>
    <p:sldId id="2115" r:id="rId69"/>
    <p:sldId id="2116" r:id="rId70"/>
    <p:sldId id="2117" r:id="rId71"/>
    <p:sldId id="2118" r:id="rId72"/>
    <p:sldId id="1731" r:id="rId73"/>
    <p:sldId id="2119" r:id="rId74"/>
    <p:sldId id="2121" r:id="rId75"/>
    <p:sldId id="2122" r:id="rId76"/>
    <p:sldId id="2123" r:id="rId77"/>
    <p:sldId id="2124" r:id="rId78"/>
    <p:sldId id="2125" r:id="rId79"/>
    <p:sldId id="2126" r:id="rId80"/>
    <p:sldId id="2127" r:id="rId81"/>
    <p:sldId id="2128" r:id="rId82"/>
    <p:sldId id="2129" r:id="rId83"/>
    <p:sldId id="2130" r:id="rId84"/>
    <p:sldId id="2131" r:id="rId85"/>
    <p:sldId id="2132" r:id="rId86"/>
    <p:sldId id="2133" r:id="rId87"/>
    <p:sldId id="2134" r:id="rId88"/>
    <p:sldId id="2135" r:id="rId89"/>
    <p:sldId id="2136" r:id="rId90"/>
    <p:sldId id="2137" r:id="rId91"/>
    <p:sldId id="2138" r:id="rId92"/>
    <p:sldId id="2139" r:id="rId93"/>
    <p:sldId id="2140" r:id="rId94"/>
    <p:sldId id="2141" r:id="rId95"/>
    <p:sldId id="2088" r:id="rId96"/>
    <p:sldId id="2142" r:id="rId97"/>
    <p:sldId id="2143" r:id="rId98"/>
    <p:sldId id="2144" r:id="rId99"/>
    <p:sldId id="2145" r:id="rId100"/>
    <p:sldId id="2146" r:id="rId101"/>
    <p:sldId id="2147" r:id="rId102"/>
    <p:sldId id="2148" r:id="rId103"/>
    <p:sldId id="2149" r:id="rId104"/>
    <p:sldId id="2150" r:id="rId105"/>
    <p:sldId id="2151" r:id="rId106"/>
  </p:sldIdLst>
  <p:sldSz cx="12192000" cy="6858000"/>
  <p:notesSz cx="6858000" cy="9144000"/>
  <p:custDataLst>
    <p:tags r:id="rId109"/>
  </p:custDataLst>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微软雅黑" pitchFamily="34"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微软雅黑" pitchFamily="34"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微软雅黑" pitchFamily="34"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微软雅黑" pitchFamily="34"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微软雅黑" pitchFamily="34" charset="-122"/>
        <a:cs typeface="+mn-cs"/>
      </a:defRPr>
    </a:lvl5pPr>
    <a:lvl6pPr marL="2286000" algn="l" defTabSz="914400" rtl="0" eaLnBrk="1" latinLnBrk="0" hangingPunct="1">
      <a:defRPr kern="1200">
        <a:solidFill>
          <a:schemeClr val="tx1"/>
        </a:solidFill>
        <a:latin typeface="Arial" pitchFamily="34" charset="0"/>
        <a:ea typeface="微软雅黑" pitchFamily="34" charset="-122"/>
        <a:cs typeface="+mn-cs"/>
      </a:defRPr>
    </a:lvl6pPr>
    <a:lvl7pPr marL="2743200" algn="l" defTabSz="914400" rtl="0" eaLnBrk="1" latinLnBrk="0" hangingPunct="1">
      <a:defRPr kern="1200">
        <a:solidFill>
          <a:schemeClr val="tx1"/>
        </a:solidFill>
        <a:latin typeface="Arial" pitchFamily="34" charset="0"/>
        <a:ea typeface="微软雅黑" pitchFamily="34" charset="-122"/>
        <a:cs typeface="+mn-cs"/>
      </a:defRPr>
    </a:lvl7pPr>
    <a:lvl8pPr marL="3200400" algn="l" defTabSz="914400" rtl="0" eaLnBrk="1" latinLnBrk="0" hangingPunct="1">
      <a:defRPr kern="1200">
        <a:solidFill>
          <a:schemeClr val="tx1"/>
        </a:solidFill>
        <a:latin typeface="Arial" pitchFamily="34" charset="0"/>
        <a:ea typeface="微软雅黑" pitchFamily="34" charset="-122"/>
        <a:cs typeface="+mn-cs"/>
      </a:defRPr>
    </a:lvl8pPr>
    <a:lvl9pPr marL="3657600" algn="l" defTabSz="914400" rtl="0" eaLnBrk="1" latinLnBrk="0" hangingPunct="1">
      <a:defRPr kern="1200">
        <a:solidFill>
          <a:schemeClr val="tx1"/>
        </a:solidFill>
        <a:latin typeface="Arial" pitchFamily="34" charset="0"/>
        <a:ea typeface="微软雅黑" pitchFamily="34" charset="-122"/>
        <a:cs typeface="+mn-cs"/>
      </a:defRPr>
    </a:lvl9pPr>
  </p:defaultTextStyle>
  <p:extLst>
    <p:ext uri="{EFAFB233-063F-42B5-8137-9DF3F51BA10A}">
      <p15:sldGuideLst xmlns:p15="http://schemas.microsoft.com/office/powerpoint/2012/main">
        <p15:guide id="1" orient="horz" pos="2546" userDrawn="1">
          <p15:clr>
            <a:srgbClr val="A4A3A4"/>
          </p15:clr>
        </p15:guide>
        <p15:guide id="2" orient="horz" pos="1502">
          <p15:clr>
            <a:srgbClr val="A4A3A4"/>
          </p15:clr>
        </p15:guide>
        <p15:guide id="3" orient="horz" pos="3113">
          <p15:clr>
            <a:srgbClr val="A4A3A4"/>
          </p15:clr>
        </p15:guide>
        <p15:guide id="4" pos="3840" userDrawn="1">
          <p15:clr>
            <a:srgbClr val="A4A3A4"/>
          </p15:clr>
        </p15:guide>
        <p15:guide id="5" pos="2128">
          <p15:clr>
            <a:srgbClr val="A4A3A4"/>
          </p15:clr>
        </p15:guide>
        <p15:guide id="7" pos="5972">
          <p15:clr>
            <a:srgbClr val="A4A3A4"/>
          </p15:clr>
        </p15:guide>
        <p15:guide id="8" pos="5881" userDrawn="1">
          <p15:clr>
            <a:srgbClr val="A4A3A4"/>
          </p15:clr>
        </p15:guide>
        <p15:guide id="9" pos="227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878"/>
    <a:srgbClr val="ABAAAA"/>
    <a:srgbClr val="FFFFFF"/>
    <a:srgbClr val="7F7F7F"/>
    <a:srgbClr val="003153"/>
    <a:srgbClr val="516573"/>
    <a:srgbClr val="133984"/>
    <a:srgbClr val="009999"/>
    <a:srgbClr val="0099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1429" autoAdjust="0"/>
  </p:normalViewPr>
  <p:slideViewPr>
    <p:cSldViewPr snapToGrid="0" showGuides="1">
      <p:cViewPr varScale="1">
        <p:scale>
          <a:sx n="94" d="100"/>
          <a:sy n="94" d="100"/>
        </p:scale>
        <p:origin x="84" y="416"/>
      </p:cViewPr>
      <p:guideLst>
        <p:guide orient="horz" pos="2546"/>
        <p:guide orient="horz" pos="1502"/>
        <p:guide orient="horz" pos="3113"/>
        <p:guide pos="3840"/>
        <p:guide pos="2128"/>
        <p:guide pos="5972"/>
        <p:guide pos="5881"/>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59" d="100"/>
          <a:sy n="59" d="100"/>
        </p:scale>
        <p:origin x="2517"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handoutMaster" Target="handoutMasters/handout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gs" Target="tags/tag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467BDB94-28F2-4DC2-B5DE-35A571C1E2B0}" type="datetimeFigureOut">
              <a:rPr lang="zh-CN" altLang="en-US"/>
              <a:pPr>
                <a:defRPr/>
              </a:pPr>
              <a:t>2024/5/16</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等线" pitchFamily="2" charset="-122"/>
                <a:ea typeface="等线" pitchFamily="2" charset="-122"/>
              </a:defRPr>
            </a:lvl1pPr>
          </a:lstStyle>
          <a:p>
            <a:fld id="{2FC55DE6-88FC-468E-857F-058EB11D1D75}" type="slidenum">
              <a:rPr lang="zh-CN" altLang="en-US"/>
              <a:pPr/>
              <a:t>‹#›</a:t>
            </a:fld>
            <a:endParaRPr lang="zh-CN" altLang="en-US"/>
          </a:p>
        </p:txBody>
      </p:sp>
    </p:spTree>
    <p:extLst>
      <p:ext uri="{BB962C8B-B14F-4D97-AF65-F5344CB8AC3E}">
        <p14:creationId xmlns:p14="http://schemas.microsoft.com/office/powerpoint/2010/main" val="4119854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6A1BB981-4A10-4C2B-8560-6AC2C9010CA3}" type="datetimeFigureOut">
              <a:rPr lang="zh-CN" altLang="en-US"/>
              <a:pPr>
                <a:defRPr/>
              </a:pPr>
              <a:t>2024/5/16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等线" pitchFamily="2" charset="-122"/>
                <a:ea typeface="等线" pitchFamily="2" charset="-122"/>
              </a:defRPr>
            </a:lvl1pPr>
          </a:lstStyle>
          <a:p>
            <a:fld id="{9465AC9B-ADAA-443F-9914-83DEECCD2EB4}" type="slidenum">
              <a:rPr lang="zh-CN" altLang="en-US"/>
              <a:pPr/>
              <a:t>‹#›</a:t>
            </a:fld>
            <a:endParaRPr lang="zh-CN" altLang="en-US"/>
          </a:p>
        </p:txBody>
      </p:sp>
    </p:spTree>
    <p:extLst>
      <p:ext uri="{BB962C8B-B14F-4D97-AF65-F5344CB8AC3E}">
        <p14:creationId xmlns:p14="http://schemas.microsoft.com/office/powerpoint/2010/main" val="153603587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2</a:t>
            </a:fld>
            <a:endParaRPr lang="zh-CN" altLang="en-US"/>
          </a:p>
        </p:txBody>
      </p:sp>
    </p:spTree>
    <p:extLst>
      <p:ext uri="{BB962C8B-B14F-4D97-AF65-F5344CB8AC3E}">
        <p14:creationId xmlns:p14="http://schemas.microsoft.com/office/powerpoint/2010/main" val="1766196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11</a:t>
            </a:fld>
            <a:endParaRPr lang="zh-CN" altLang="en-US"/>
          </a:p>
        </p:txBody>
      </p:sp>
    </p:spTree>
    <p:extLst>
      <p:ext uri="{BB962C8B-B14F-4D97-AF65-F5344CB8AC3E}">
        <p14:creationId xmlns:p14="http://schemas.microsoft.com/office/powerpoint/2010/main" val="1765629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15</a:t>
            </a:fld>
            <a:endParaRPr lang="zh-CN" altLang="en-US"/>
          </a:p>
        </p:txBody>
      </p:sp>
    </p:spTree>
    <p:extLst>
      <p:ext uri="{BB962C8B-B14F-4D97-AF65-F5344CB8AC3E}">
        <p14:creationId xmlns:p14="http://schemas.microsoft.com/office/powerpoint/2010/main" val="1192380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16</a:t>
            </a:fld>
            <a:endParaRPr lang="zh-CN" altLang="en-US"/>
          </a:p>
        </p:txBody>
      </p:sp>
    </p:spTree>
    <p:extLst>
      <p:ext uri="{BB962C8B-B14F-4D97-AF65-F5344CB8AC3E}">
        <p14:creationId xmlns:p14="http://schemas.microsoft.com/office/powerpoint/2010/main" val="145095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18</a:t>
            </a:fld>
            <a:endParaRPr lang="zh-CN" altLang="en-US"/>
          </a:p>
        </p:txBody>
      </p:sp>
    </p:spTree>
    <p:extLst>
      <p:ext uri="{BB962C8B-B14F-4D97-AF65-F5344CB8AC3E}">
        <p14:creationId xmlns:p14="http://schemas.microsoft.com/office/powerpoint/2010/main" val="1922255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19</a:t>
            </a:fld>
            <a:endParaRPr lang="zh-CN" altLang="en-US"/>
          </a:p>
        </p:txBody>
      </p:sp>
    </p:spTree>
    <p:extLst>
      <p:ext uri="{BB962C8B-B14F-4D97-AF65-F5344CB8AC3E}">
        <p14:creationId xmlns:p14="http://schemas.microsoft.com/office/powerpoint/2010/main" val="1865353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20</a:t>
            </a:fld>
            <a:endParaRPr lang="zh-CN" altLang="en-US"/>
          </a:p>
        </p:txBody>
      </p:sp>
    </p:spTree>
    <p:extLst>
      <p:ext uri="{BB962C8B-B14F-4D97-AF65-F5344CB8AC3E}">
        <p14:creationId xmlns:p14="http://schemas.microsoft.com/office/powerpoint/2010/main" val="2607139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21</a:t>
            </a:fld>
            <a:endParaRPr lang="zh-CN" altLang="en-US"/>
          </a:p>
        </p:txBody>
      </p:sp>
    </p:spTree>
    <p:extLst>
      <p:ext uri="{BB962C8B-B14F-4D97-AF65-F5344CB8AC3E}">
        <p14:creationId xmlns:p14="http://schemas.microsoft.com/office/powerpoint/2010/main" val="3435122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22</a:t>
            </a:fld>
            <a:endParaRPr lang="zh-CN" altLang="en-US"/>
          </a:p>
        </p:txBody>
      </p:sp>
    </p:spTree>
    <p:extLst>
      <p:ext uri="{BB962C8B-B14F-4D97-AF65-F5344CB8AC3E}">
        <p14:creationId xmlns:p14="http://schemas.microsoft.com/office/powerpoint/2010/main" val="1265447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23</a:t>
            </a:fld>
            <a:endParaRPr lang="zh-CN" altLang="en-US"/>
          </a:p>
        </p:txBody>
      </p:sp>
    </p:spTree>
    <p:extLst>
      <p:ext uri="{BB962C8B-B14F-4D97-AF65-F5344CB8AC3E}">
        <p14:creationId xmlns:p14="http://schemas.microsoft.com/office/powerpoint/2010/main" val="2383139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24</a:t>
            </a:fld>
            <a:endParaRPr lang="zh-CN" altLang="en-US"/>
          </a:p>
        </p:txBody>
      </p:sp>
    </p:spTree>
    <p:extLst>
      <p:ext uri="{BB962C8B-B14F-4D97-AF65-F5344CB8AC3E}">
        <p14:creationId xmlns:p14="http://schemas.microsoft.com/office/powerpoint/2010/main" val="1598840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3</a:t>
            </a:fld>
            <a:endParaRPr lang="zh-CN" altLang="en-US"/>
          </a:p>
        </p:txBody>
      </p:sp>
    </p:spTree>
    <p:extLst>
      <p:ext uri="{BB962C8B-B14F-4D97-AF65-F5344CB8AC3E}">
        <p14:creationId xmlns:p14="http://schemas.microsoft.com/office/powerpoint/2010/main" val="3946134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25</a:t>
            </a:fld>
            <a:endParaRPr lang="zh-CN" altLang="en-US"/>
          </a:p>
        </p:txBody>
      </p:sp>
    </p:spTree>
    <p:extLst>
      <p:ext uri="{BB962C8B-B14F-4D97-AF65-F5344CB8AC3E}">
        <p14:creationId xmlns:p14="http://schemas.microsoft.com/office/powerpoint/2010/main" val="2625905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26</a:t>
            </a:fld>
            <a:endParaRPr lang="zh-CN" altLang="en-US"/>
          </a:p>
        </p:txBody>
      </p:sp>
    </p:spTree>
    <p:extLst>
      <p:ext uri="{BB962C8B-B14F-4D97-AF65-F5344CB8AC3E}">
        <p14:creationId xmlns:p14="http://schemas.microsoft.com/office/powerpoint/2010/main" val="2290988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27</a:t>
            </a:fld>
            <a:endParaRPr lang="zh-CN" altLang="en-US"/>
          </a:p>
        </p:txBody>
      </p:sp>
    </p:spTree>
    <p:extLst>
      <p:ext uri="{BB962C8B-B14F-4D97-AF65-F5344CB8AC3E}">
        <p14:creationId xmlns:p14="http://schemas.microsoft.com/office/powerpoint/2010/main" val="1655349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28</a:t>
            </a:fld>
            <a:endParaRPr lang="zh-CN" altLang="en-US"/>
          </a:p>
        </p:txBody>
      </p:sp>
    </p:spTree>
    <p:extLst>
      <p:ext uri="{BB962C8B-B14F-4D97-AF65-F5344CB8AC3E}">
        <p14:creationId xmlns:p14="http://schemas.microsoft.com/office/powerpoint/2010/main" val="3833550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29</a:t>
            </a:fld>
            <a:endParaRPr lang="zh-CN" altLang="en-US"/>
          </a:p>
        </p:txBody>
      </p:sp>
    </p:spTree>
    <p:extLst>
      <p:ext uri="{BB962C8B-B14F-4D97-AF65-F5344CB8AC3E}">
        <p14:creationId xmlns:p14="http://schemas.microsoft.com/office/powerpoint/2010/main" val="3020312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30</a:t>
            </a:fld>
            <a:endParaRPr lang="zh-CN" altLang="en-US"/>
          </a:p>
        </p:txBody>
      </p:sp>
    </p:spTree>
    <p:extLst>
      <p:ext uri="{BB962C8B-B14F-4D97-AF65-F5344CB8AC3E}">
        <p14:creationId xmlns:p14="http://schemas.microsoft.com/office/powerpoint/2010/main" val="19092810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31</a:t>
            </a:fld>
            <a:endParaRPr lang="zh-CN" altLang="en-US"/>
          </a:p>
        </p:txBody>
      </p:sp>
    </p:spTree>
    <p:extLst>
      <p:ext uri="{BB962C8B-B14F-4D97-AF65-F5344CB8AC3E}">
        <p14:creationId xmlns:p14="http://schemas.microsoft.com/office/powerpoint/2010/main" val="4084783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32</a:t>
            </a:fld>
            <a:endParaRPr lang="zh-CN" altLang="en-US"/>
          </a:p>
        </p:txBody>
      </p:sp>
    </p:spTree>
    <p:extLst>
      <p:ext uri="{BB962C8B-B14F-4D97-AF65-F5344CB8AC3E}">
        <p14:creationId xmlns:p14="http://schemas.microsoft.com/office/powerpoint/2010/main" val="2028928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37</a:t>
            </a:fld>
            <a:endParaRPr lang="zh-CN" altLang="en-US"/>
          </a:p>
        </p:txBody>
      </p:sp>
    </p:spTree>
    <p:extLst>
      <p:ext uri="{BB962C8B-B14F-4D97-AF65-F5344CB8AC3E}">
        <p14:creationId xmlns:p14="http://schemas.microsoft.com/office/powerpoint/2010/main" val="3066550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47</a:t>
            </a:fld>
            <a:endParaRPr lang="zh-CN" altLang="en-US"/>
          </a:p>
        </p:txBody>
      </p:sp>
    </p:spTree>
    <p:extLst>
      <p:ext uri="{BB962C8B-B14F-4D97-AF65-F5344CB8AC3E}">
        <p14:creationId xmlns:p14="http://schemas.microsoft.com/office/powerpoint/2010/main" val="3554694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4</a:t>
            </a:fld>
            <a:endParaRPr lang="zh-CN" altLang="en-US"/>
          </a:p>
        </p:txBody>
      </p:sp>
    </p:spTree>
    <p:extLst>
      <p:ext uri="{BB962C8B-B14F-4D97-AF65-F5344CB8AC3E}">
        <p14:creationId xmlns:p14="http://schemas.microsoft.com/office/powerpoint/2010/main" val="838222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slide shows the </a:t>
            </a:r>
            <a:r>
              <a:rPr kumimoji="1" lang="en-US" altLang="zh-CN" dirty="0">
                <a:ea typeface="微软雅黑" panose="020B0503020204020204" pitchFamily="34" charset="-122"/>
              </a:rPr>
              <a:t>schematics of the devices</a:t>
            </a:r>
            <a:r>
              <a:rPr lang="en-US" altLang="zh-CN" dirty="0"/>
              <a:t>.</a:t>
            </a:r>
            <a:endParaRPr lang="zh-CN" altLang="en-US" dirty="0"/>
          </a:p>
        </p:txBody>
      </p:sp>
      <p:sp>
        <p:nvSpPr>
          <p:cNvPr id="4" name="日期占位符 3"/>
          <p:cNvSpPr>
            <a:spLocks noGrp="1"/>
          </p:cNvSpPr>
          <p:nvPr>
            <p:ph type="dt" idx="1"/>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5"/>
          </p:nvPr>
        </p:nvSpPr>
        <p:spPr/>
        <p:txBody>
          <a:bodyPr/>
          <a:lstStyle/>
          <a:p>
            <a:fld id="{148AAE74-75C0-49F5-9734-78FABB191B89}" type="slidenum">
              <a:rPr lang="zh-CN" altLang="en-US" smtClean="0"/>
              <a:pPr/>
              <a:t>64</a:t>
            </a:fld>
            <a:endParaRPr lang="zh-CN" altLang="en-US"/>
          </a:p>
        </p:txBody>
      </p:sp>
    </p:spTree>
    <p:extLst>
      <p:ext uri="{BB962C8B-B14F-4D97-AF65-F5344CB8AC3E}">
        <p14:creationId xmlns:p14="http://schemas.microsoft.com/office/powerpoint/2010/main" val="788068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65</a:t>
            </a:fld>
            <a:endParaRPr lang="zh-CN" altLang="en-US"/>
          </a:p>
        </p:txBody>
      </p:sp>
    </p:spTree>
    <p:extLst>
      <p:ext uri="{BB962C8B-B14F-4D97-AF65-F5344CB8AC3E}">
        <p14:creationId xmlns:p14="http://schemas.microsoft.com/office/powerpoint/2010/main" val="582513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b="1" dirty="0">
              <a:solidFill>
                <a:srgbClr val="000000"/>
              </a:solidFill>
              <a:effectLst/>
              <a:latin typeface="Times New Roman" panose="02020603050405020304" pitchFamily="18" charset="0"/>
              <a:ea typeface="DengXian" panose="02010600030101010101" pitchFamily="2" charset="-122"/>
            </a:endParaRPr>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73</a:t>
            </a:fld>
            <a:endParaRPr lang="zh-CN" altLang="en-US"/>
          </a:p>
        </p:txBody>
      </p:sp>
    </p:spTree>
    <p:extLst>
      <p:ext uri="{BB962C8B-B14F-4D97-AF65-F5344CB8AC3E}">
        <p14:creationId xmlns:p14="http://schemas.microsoft.com/office/powerpoint/2010/main" val="1762206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en-US" altLang="zh-CN" sz="2800" dirty="0">
              <a:effectLst/>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74</a:t>
            </a:fld>
            <a:endParaRPr lang="zh-CN" altLang="en-US"/>
          </a:p>
        </p:txBody>
      </p:sp>
    </p:spTree>
    <p:extLst>
      <p:ext uri="{BB962C8B-B14F-4D97-AF65-F5344CB8AC3E}">
        <p14:creationId xmlns:p14="http://schemas.microsoft.com/office/powerpoint/2010/main" val="29526347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dirty="0">
                <a:effectLst/>
              </a:rPr>
              <a:t>不同的化学基团有不同的特征吸收光谱，可以用来识别待测材料的化学成分</a:t>
            </a:r>
            <a:endParaRPr lang="en-US" altLang="zh-CN" sz="2800" dirty="0">
              <a:effectLst/>
            </a:endParaRPr>
          </a:p>
          <a:p>
            <a:pPr algn="l"/>
            <a:endParaRPr lang="en-US" altLang="zh-CN" sz="2800" dirty="0">
              <a:effectLst/>
            </a:endParaRPr>
          </a:p>
          <a:p>
            <a:pPr algn="l"/>
            <a:r>
              <a:rPr lang="zh-CN" altLang="en-US" sz="2800" dirty="0">
                <a:effectLst/>
              </a:rPr>
              <a:t>不同的星系也有不同的发射光谱，可以用来做天文学的分析和拍照</a:t>
            </a:r>
            <a:endParaRPr lang="en-US" altLang="zh-CN" sz="2800" dirty="0">
              <a:effectLst/>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75</a:t>
            </a:fld>
            <a:endParaRPr lang="zh-CN" altLang="en-US"/>
          </a:p>
        </p:txBody>
      </p:sp>
    </p:spTree>
    <p:extLst>
      <p:ext uri="{BB962C8B-B14F-4D97-AF65-F5344CB8AC3E}">
        <p14:creationId xmlns:p14="http://schemas.microsoft.com/office/powerpoint/2010/main" val="1183403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dirty="0">
                <a:effectLst/>
              </a:rPr>
              <a:t>不同的大气组份对太阳光有不同的特征吸收峰，不同的温度也会有不同的红外光谱，通过卫星或无人机携带的光谱探测器可以识别环境组分，实现对环境的实时监测。</a:t>
            </a:r>
            <a:endParaRPr lang="en-US" altLang="zh-CN" sz="2800" dirty="0">
              <a:effectLst/>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76</a:t>
            </a:fld>
            <a:endParaRPr lang="zh-CN" altLang="en-US"/>
          </a:p>
        </p:txBody>
      </p:sp>
    </p:spTree>
    <p:extLst>
      <p:ext uri="{BB962C8B-B14F-4D97-AF65-F5344CB8AC3E}">
        <p14:creationId xmlns:p14="http://schemas.microsoft.com/office/powerpoint/2010/main" val="1853998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Calibri" panose="020F0502020204030204" pitchFamily="34" charset="0"/>
                <a:ea typeface="宋体" panose="02010600030101010101" pitchFamily="2" charset="-122"/>
              </a:rPr>
              <a:t>传统的光谱仪方案</a:t>
            </a:r>
            <a:endParaRPr lang="en-US" altLang="zh-CN" sz="1800" dirty="0">
              <a:effectLst/>
              <a:latin typeface="Calibri" panose="020F0502020204030204" pitchFamily="34" charset="0"/>
              <a:ea typeface="宋体" panose="02010600030101010101" pitchFamily="2"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77</a:t>
            </a:fld>
            <a:endParaRPr lang="zh-CN" altLang="en-US"/>
          </a:p>
        </p:txBody>
      </p:sp>
    </p:spTree>
    <p:extLst>
      <p:ext uri="{BB962C8B-B14F-4D97-AF65-F5344CB8AC3E}">
        <p14:creationId xmlns:p14="http://schemas.microsoft.com/office/powerpoint/2010/main" val="828286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latin typeface="Calibri" panose="020F0502020204030204" pitchFamily="34" charset="0"/>
                <a:ea typeface="宋体" panose="02010600030101010101" pitchFamily="2" charset="-122"/>
              </a:rPr>
              <a:t>最新出现的计算光谱仪的方案</a:t>
            </a:r>
            <a:endParaRPr lang="en-US" altLang="zh-CN" sz="1800" dirty="0">
              <a:effectLst/>
              <a:latin typeface="Calibri" panose="020F0502020204030204" pitchFamily="34" charset="0"/>
              <a:ea typeface="宋体" panose="02010600030101010101" pitchFamily="2"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78</a:t>
            </a:fld>
            <a:endParaRPr lang="zh-CN" altLang="en-US"/>
          </a:p>
        </p:txBody>
      </p:sp>
    </p:spTree>
    <p:extLst>
      <p:ext uri="{BB962C8B-B14F-4D97-AF65-F5344CB8AC3E}">
        <p14:creationId xmlns:p14="http://schemas.microsoft.com/office/powerpoint/2010/main" val="2545432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Vrinda" panose="020B0502040204020203" pitchFamily="34" charset="0"/>
              </a:rPr>
              <a:t>每个要有基本的作用原理，图不用太大，再排布一下</a:t>
            </a: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Vrinda" panose="020B0502040204020203" pitchFamily="34" charset="0"/>
              </a:rPr>
              <a:t>从不同端口来检测</a:t>
            </a: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79</a:t>
            </a:fld>
            <a:endParaRPr lang="zh-CN" altLang="en-US"/>
          </a:p>
        </p:txBody>
      </p:sp>
    </p:spTree>
    <p:extLst>
      <p:ext uri="{BB962C8B-B14F-4D97-AF65-F5344CB8AC3E}">
        <p14:creationId xmlns:p14="http://schemas.microsoft.com/office/powerpoint/2010/main" val="1478529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Vrinda" panose="020B0502040204020203" pitchFamily="34" charset="0"/>
              </a:rPr>
              <a:t>每个要有基本的作用原理，图不用太大，再排布一下</a:t>
            </a: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80</a:t>
            </a:fld>
            <a:endParaRPr lang="zh-CN" altLang="en-US"/>
          </a:p>
        </p:txBody>
      </p:sp>
    </p:spTree>
    <p:extLst>
      <p:ext uri="{BB962C8B-B14F-4D97-AF65-F5344CB8AC3E}">
        <p14:creationId xmlns:p14="http://schemas.microsoft.com/office/powerpoint/2010/main" val="110640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5</a:t>
            </a:fld>
            <a:endParaRPr lang="zh-CN" altLang="en-US"/>
          </a:p>
        </p:txBody>
      </p:sp>
    </p:spTree>
    <p:extLst>
      <p:ext uri="{BB962C8B-B14F-4D97-AF65-F5344CB8AC3E}">
        <p14:creationId xmlns:p14="http://schemas.microsoft.com/office/powerpoint/2010/main" val="2952634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Vrinda" panose="020B0502040204020203" pitchFamily="34" charset="0"/>
              </a:rPr>
              <a:t>每个要有基本的作用原理，图不用太大，再排布一下</a:t>
            </a: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Vrinda" panose="020B0502040204020203" pitchFamily="34" charset="0"/>
              </a:rPr>
              <a:t>在不同的温度下进行检测</a:t>
            </a: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81</a:t>
            </a:fld>
            <a:endParaRPr lang="zh-CN" altLang="en-US"/>
          </a:p>
        </p:txBody>
      </p:sp>
    </p:spTree>
    <p:extLst>
      <p:ext uri="{BB962C8B-B14F-4D97-AF65-F5344CB8AC3E}">
        <p14:creationId xmlns:p14="http://schemas.microsoft.com/office/powerpoint/2010/main" val="1838010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Vrinda" panose="020B0502040204020203" pitchFamily="34" charset="0"/>
              </a:rPr>
              <a:t>每个要有基本的作用原理，图不用太大，再排布一下</a:t>
            </a: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82</a:t>
            </a:fld>
            <a:endParaRPr lang="zh-CN" altLang="en-US"/>
          </a:p>
        </p:txBody>
      </p:sp>
    </p:spTree>
    <p:extLst>
      <p:ext uri="{BB962C8B-B14F-4D97-AF65-F5344CB8AC3E}">
        <p14:creationId xmlns:p14="http://schemas.microsoft.com/office/powerpoint/2010/main" val="20839112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266700" algn="just">
                  <a:lnSpc>
                    <a:spcPct val="150000"/>
                  </a:lnSpc>
                </a:pPr>
                <a:r>
                  <a:rPr lang="zh-CN" altLang="en-US"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在</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calibration</a:t>
                </a:r>
                <a:r>
                  <a:rPr lang="zh-CN" altLang="en-US"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的</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process</a:t>
                </a:r>
                <a:r>
                  <a:rPr lang="zh-CN" altLang="en-US"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中，通过单波长激光器获得系统在不同波长，和不同检测通道下，的响应</a:t>
                </a:r>
                <a:endPar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endParaRPr>
              </a:p>
              <a:p>
                <a:pPr indent="266700" algn="just">
                  <a:lnSpc>
                    <a:spcPct val="150000"/>
                  </a:lnSpc>
                </a:pPr>
                <a:r>
                  <a:rPr lang="zh-CN" altLang="en-US"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在检测的过程中，检测不同通道下的响应电流</a:t>
                </a:r>
                <a:endPar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endParaRPr>
              </a:p>
            </p:txBody>
          </p:sp>
        </mc:Choice>
        <mc:Fallback xmlns="">
          <p:sp>
            <p:nvSpPr>
              <p:cNvPr id="3" name="备注占位符 2"/>
              <p:cNvSpPr>
                <a:spLocks noGrp="1"/>
              </p:cNvSpPr>
              <p:nvPr>
                <p:ph type="body" idx="1"/>
              </p:nvPr>
            </p:nvSpPr>
            <p:spPr/>
            <p:txBody>
              <a:bodyPr/>
              <a:lstStyle/>
              <a:p>
                <a:pPr indent="266700" algn="just">
                  <a:lnSpc>
                    <a:spcPct val="150000"/>
                  </a:lnSpc>
                </a:pP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For the computational reconstruction process, a response matrix </a:t>
                </a:r>
                <a:r>
                  <a:rPr lang="en-US" altLang="zh-CN" sz="1800" b="1"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T</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with </a:t>
                </a:r>
                <a:r>
                  <a:rPr lang="en-US" altLang="zh-CN" sz="1800"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N</a:t>
                </a:r>
                <a:r>
                  <a:rPr lang="en-US" altLang="zh-CN" sz="1800" i="1" kern="100" baseline="-250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p</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rows, each corresponding to a discrete heating power, and </a:t>
                </a:r>
                <a:r>
                  <a:rPr lang="en-US" altLang="zh-CN" sz="1800"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M</a:t>
                </a:r>
                <a:r>
                  <a:rPr lang="en-US" altLang="zh-CN" sz="1800" i="1" kern="100" baseline="-250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w</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columns, each corresponding to a wavelength band, is pre-calibrated by measuring transmission spectra in the output port while linearly sweeping the external heating power. If the unknown incident signal </a:t>
                </a:r>
                <a:r>
                  <a:rPr lang="en-US" altLang="zh-CN" sz="1800" b="1"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I</a:t>
                </a:r>
                <a:r>
                  <a:rPr lang="en-US" altLang="zh-CN" sz="1800" b="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with </a:t>
                </a:r>
                <a:r>
                  <a:rPr lang="en-US" altLang="zh-CN" sz="1800"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M</a:t>
                </a:r>
                <a:r>
                  <a:rPr lang="en-US" altLang="zh-CN" sz="1800" i="1" kern="100" baseline="-250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w</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wavelength points pass through the PM spectrometer, the spectral information can be sampled and encoded, along with the detected output power </a:t>
                </a:r>
                <a:r>
                  <a:rPr lang="en-US" altLang="zh-CN" sz="1800" b="1"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S</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with </a:t>
                </a:r>
                <a:r>
                  <a:rPr lang="en-US" altLang="zh-CN" sz="1800"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N</a:t>
                </a:r>
                <a:r>
                  <a:rPr lang="en-US" altLang="zh-CN" sz="1800" i="1" kern="100" baseline="-250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p</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heating channel number recorded. </a:t>
                </a:r>
                <a:r>
                  <a:rPr lang="en-US" altLang="zh-CN" sz="1800" b="1"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S</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can be mathematically expressed as a vector product:</a:t>
                </a:r>
                <a:endParaRPr lang="zh-CN" altLang="zh-CN" sz="1800" kern="100" dirty="0">
                  <a:effectLst/>
                  <a:latin typeface="Calibri" panose="020F0502020204030204" pitchFamily="34" charset="0"/>
                  <a:ea typeface="宋体" panose="02010600030101010101" pitchFamily="2" charset="-122"/>
                  <a:cs typeface="Vrinda" panose="020B0502040204020203" pitchFamily="34" charset="0"/>
                </a:endParaRPr>
              </a:p>
              <a:p>
                <a:pPr algn="just">
                  <a:lnSpc>
                    <a:spcPct val="150000"/>
                  </a:lnSpc>
                </a:pPr>
                <a:r>
                  <a:rPr lang="zh-CN" altLang="zh-CN" sz="1800" i="0" kern="100">
                    <a:solidFill>
                      <a:srgbClr val="000000"/>
                    </a:solidFill>
                    <a:effectLst/>
                    <a:latin typeface="Cambria Math" panose="02040503050406030204" pitchFamily="18" charset="0"/>
                    <a:cs typeface="Times New Roman" panose="02020603050405020304" pitchFamily="18" charset="0"/>
                  </a:rPr>
                  <a:t>█(</a:t>
                </a:r>
                <a:r>
                  <a:rPr lang="en-US" altLang="zh-CN" sz="1800" b="1"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𝑺</a:t>
                </a:r>
                <a:r>
                  <a:rPr lang="zh-CN" altLang="zh-CN" sz="1800" b="1"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𝑁</a:t>
                </a:r>
                <a:r>
                  <a:rPr lang="zh-CN"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𝑝×1</a:t>
                </a:r>
                <a:r>
                  <a:rPr lang="zh-CN"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b="1"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𝑻</a:t>
                </a:r>
                <a:r>
                  <a:rPr lang="zh-CN" altLang="zh-CN" sz="1800" b="1"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𝑁</a:t>
                </a:r>
                <a:r>
                  <a:rPr lang="zh-CN"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𝑝×𝑀</a:t>
                </a:r>
                <a:r>
                  <a:rPr lang="zh-CN"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𝑤 </a:t>
                </a:r>
                <a:r>
                  <a:rPr lang="zh-CN"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b="1"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𝑰</a:t>
                </a:r>
                <a:r>
                  <a:rPr lang="zh-CN" altLang="zh-CN" sz="1800" b="1"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𝑀</a:t>
                </a:r>
                <a:r>
                  <a:rPr lang="zh-CN"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𝑤×1</a:t>
                </a:r>
                <a:r>
                  <a:rPr lang="zh-CN"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5) )</a:t>
                </a:r>
                <a:endParaRPr lang="zh-CN" altLang="zh-CN" sz="1800" kern="100" dirty="0">
                  <a:effectLst/>
                  <a:latin typeface="Calibri" panose="020F0502020204030204" pitchFamily="34" charset="0"/>
                  <a:ea typeface="宋体" panose="02010600030101010101" pitchFamily="2" charset="-122"/>
                  <a:cs typeface="Vrinda" panose="020B0502040204020203" pitchFamily="34" charset="0"/>
                </a:endParaRPr>
              </a:p>
              <a:p>
                <a:pPr algn="just">
                  <a:lnSpc>
                    <a:spcPct val="150000"/>
                  </a:lnSpc>
                </a:pP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By measuring </a:t>
                </a:r>
                <a:r>
                  <a:rPr lang="en-US" altLang="zh-CN" sz="1800"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N</a:t>
                </a:r>
                <a:r>
                  <a:rPr lang="en-US" altLang="zh-CN" sz="1800" i="1" kern="100" baseline="-250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p</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optical powers, where </a:t>
                </a:r>
                <a:r>
                  <a:rPr lang="en-US" altLang="zh-CN" sz="1800"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N</a:t>
                </a:r>
                <a:r>
                  <a:rPr lang="en-US" altLang="zh-CN" sz="1800" i="1" kern="100" baseline="-250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p</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is far less than the Nyquist frequency (</a:t>
                </a:r>
                <a:r>
                  <a:rPr lang="en-US" altLang="zh-CN" sz="1800"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N</a:t>
                </a:r>
                <a:r>
                  <a:rPr lang="en-US" altLang="zh-CN" sz="1800" i="1" kern="100" baseline="-250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p</a:t>
                </a:r>
                <a:r>
                  <a:rPr lang="en-US" altLang="zh-CN" sz="1800" kern="100" dirty="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M</a:t>
                </a:r>
                <a:r>
                  <a:rPr lang="en-US" altLang="zh-CN" sz="1800" i="1" kern="100" baseline="-250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w</a:t>
                </a:r>
                <a:r>
                  <a:rPr lang="en-US" altLang="zh-CN" sz="1800"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 a signal with </a:t>
                </a:r>
                <a:r>
                  <a:rPr lang="en-US" altLang="zh-CN" sz="1800" i="1" kern="100" dirty="0">
                    <a:solidFill>
                      <a:srgbClr val="000000"/>
                    </a:solidFill>
                    <a:effectLst/>
                    <a:latin typeface="Times New Roman" panose="02020603050405020304" pitchFamily="18" charset="0"/>
                    <a:ea typeface="宋体" panose="02010600030101010101" pitchFamily="2" charset="-122"/>
                    <a:cs typeface="Vrinda" panose="020B0502040204020203" pitchFamily="34" charset="0"/>
                  </a:rPr>
                  <a:t>M</a:t>
                </a:r>
                <a:r>
                  <a:rPr lang="en-US" altLang="zh-CN" sz="1800" i="1" kern="100" baseline="-25000" dirty="0">
                    <a:effectLst/>
                    <a:latin typeface="Times New Roman" panose="02020603050405020304" pitchFamily="18" charset="0"/>
                    <a:ea typeface="宋体" panose="02010600030101010101" pitchFamily="2" charset="-122"/>
                    <a:cs typeface="Vrinda" panose="020B0502040204020203" pitchFamily="34" charset="0"/>
                  </a:rPr>
                  <a:t>w</a:t>
                </a:r>
                <a:r>
                  <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rPr>
                  <a:t> wavelength points can be reconstructed. By solving this inverse problem via a reconstruction algorithm (see Methods), we can arrive at an approximation of </a:t>
                </a:r>
                <a:r>
                  <a:rPr lang="en-US" altLang="zh-CN" sz="1800" b="1" i="1" kern="100" dirty="0">
                    <a:effectLst/>
                    <a:latin typeface="Times New Roman" panose="02020603050405020304" pitchFamily="18" charset="0"/>
                    <a:ea typeface="宋体" panose="02010600030101010101" pitchFamily="2" charset="-122"/>
                    <a:cs typeface="Vrinda" panose="020B0502040204020203" pitchFamily="34" charset="0"/>
                  </a:rPr>
                  <a:t>I</a:t>
                </a:r>
                <a:r>
                  <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rPr>
                  <a:t>.</a:t>
                </a:r>
                <a:endParaRPr lang="zh-CN" altLang="zh-CN" sz="1800" kern="100" dirty="0">
                  <a:effectLst/>
                  <a:latin typeface="Calibri" panose="020F0502020204030204" pitchFamily="34" charset="0"/>
                  <a:ea typeface="宋体" panose="02010600030101010101" pitchFamily="2" charset="-122"/>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mc:Fallback>
      </mc:AlternateContent>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83</a:t>
            </a:fld>
            <a:endParaRPr lang="zh-CN" altLang="en-US"/>
          </a:p>
        </p:txBody>
      </p:sp>
    </p:spTree>
    <p:extLst>
      <p:ext uri="{BB962C8B-B14F-4D97-AF65-F5344CB8AC3E}">
        <p14:creationId xmlns:p14="http://schemas.microsoft.com/office/powerpoint/2010/main" val="18004159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Vrinda" panose="020B0502040204020203" pitchFamily="34" charset="0"/>
              </a:rPr>
              <a:t>每个要有基本的作用原理，图不用太大，再排布一下</a:t>
            </a:r>
            <a:endParaRPr lang="en-US" altLang="zh-CN" sz="1800" kern="100" dirty="0">
              <a:effectLst/>
              <a:latin typeface="Times New Roman" panose="02020603050405020304" pitchFamily="18" charset="0"/>
              <a:ea typeface="宋体" panose="02010600030101010101" pitchFamily="2" charset="-122"/>
              <a:cs typeface="Vrinda"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用不同的方法来探测光信号，</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第一个是用</a:t>
            </a:r>
            <a:r>
              <a:rPr lang="en-US" altLang="zh-CN" sz="1800" dirty="0">
                <a:latin typeface="微软雅黑" panose="020B0503020204020204" pitchFamily="34" charset="-122"/>
                <a:ea typeface="微软雅黑" panose="020B0503020204020204" pitchFamily="34" charset="-122"/>
              </a:rPr>
              <a:t>CMOS image sensor, </a:t>
            </a:r>
            <a:r>
              <a:rPr lang="zh-CN" altLang="en-US" sz="1800" dirty="0">
                <a:latin typeface="微软雅黑" panose="020B0503020204020204" pitchFamily="34" charset="-122"/>
                <a:ea typeface="微软雅黑" panose="020B0503020204020204" pitchFamily="34" charset="-122"/>
              </a:rPr>
              <a:t>就是红外相机在每个像素点上探测光信号强度</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第二个是用片外的光功率计来探测光信号强度</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第三个是用片上的异质材料，他们对不同的光有不同的电流响应，来探测光信号强度。</a:t>
            </a:r>
            <a:endParaRPr lang="en-US" altLang="zh-CN" sz="18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84</a:t>
            </a:fld>
            <a:endParaRPr lang="zh-CN" altLang="en-US"/>
          </a:p>
        </p:txBody>
      </p:sp>
    </p:spTree>
    <p:extLst>
      <p:ext uri="{BB962C8B-B14F-4D97-AF65-F5344CB8AC3E}">
        <p14:creationId xmlns:p14="http://schemas.microsoft.com/office/powerpoint/2010/main" val="1744193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谐振腔对光波长有着非常好的选择作用</a:t>
            </a:r>
            <a:endParaRPr kumimoji="1" lang="en-US" altLang="zh-CN" dirty="0"/>
          </a:p>
          <a:p>
            <a:endParaRPr kumimoji="1" lang="en-US" altLang="zh-CN" dirty="0"/>
          </a:p>
          <a:p>
            <a:r>
              <a:rPr kumimoji="1" lang="zh-CN" altLang="en-US" dirty="0"/>
              <a:t>因此光信号波长的微小变化可以灵敏的反应到测试得到的信号中</a:t>
            </a:r>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85</a:t>
            </a:fld>
            <a:endParaRPr lang="zh-CN" altLang="en-US"/>
          </a:p>
        </p:txBody>
      </p:sp>
    </p:spTree>
    <p:extLst>
      <p:ext uri="{BB962C8B-B14F-4D97-AF65-F5344CB8AC3E}">
        <p14:creationId xmlns:p14="http://schemas.microsoft.com/office/powerpoint/2010/main" val="9001374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这部分再找找文献，把</a:t>
            </a:r>
            <a:r>
              <a:rPr lang="en-US" altLang="zh-CN" sz="1800" dirty="0">
                <a:latin typeface="微软雅黑" panose="020B0503020204020204" pitchFamily="34" charset="-122"/>
                <a:ea typeface="微软雅黑" panose="020B0503020204020204" pitchFamily="34" charset="-122"/>
              </a:rPr>
              <a:t>TPA</a:t>
            </a:r>
            <a:r>
              <a:rPr lang="zh-CN" altLang="en-US" sz="1800" dirty="0">
                <a:latin typeface="微软雅黑" panose="020B0503020204020204" pitchFamily="34" charset="-122"/>
                <a:ea typeface="微软雅黑" panose="020B0503020204020204" pitchFamily="34" charset="-122"/>
              </a:rPr>
              <a:t>原理讲透。可以参考</a:t>
            </a:r>
            <a:r>
              <a:rPr lang="en" altLang="zh-CN" sz="1800" dirty="0">
                <a:latin typeface="微软雅黑" panose="020B0503020204020204" pitchFamily="34" charset="-122"/>
                <a:ea typeface="微软雅黑" panose="020B0503020204020204" pitchFamily="34" charset="-122"/>
              </a:rPr>
              <a:t>LPR- </a:t>
            </a:r>
            <a:r>
              <a:rPr lang="en" altLang="zh-CN" sz="1800" dirty="0" err="1">
                <a:latin typeface="微软雅黑" panose="020B0503020204020204" pitchFamily="34" charset="-122"/>
                <a:ea typeface="微软雅黑" panose="020B0503020204020204" pitchFamily="34" charset="-122"/>
              </a:rPr>
              <a:t>Casalino</a:t>
            </a:r>
            <a:r>
              <a:rPr lang="en" altLang="zh-CN" sz="1800" dirty="0">
                <a:latin typeface="微软雅黑" panose="020B0503020204020204" pitchFamily="34" charset="-122"/>
                <a:ea typeface="微软雅黑" panose="020B0503020204020204" pitchFamily="34" charset="-122"/>
              </a:rPr>
              <a:t> - State‐of‐the‐art all‐silicon sub‐bandgap photodetectors at telecom </a:t>
            </a:r>
            <a:r>
              <a:rPr lang="en" altLang="zh-CN" sz="1800" dirty="0" err="1">
                <a:latin typeface="微软雅黑" panose="020B0503020204020204" pitchFamily="34" charset="-122"/>
                <a:ea typeface="微软雅黑" panose="020B0503020204020204" pitchFamily="34" charset="-122"/>
              </a:rPr>
              <a:t>and.pdf</a:t>
            </a: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86</a:t>
            </a:fld>
            <a:endParaRPr lang="zh-CN" altLang="en-US"/>
          </a:p>
        </p:txBody>
      </p:sp>
    </p:spTree>
    <p:extLst>
      <p:ext uri="{BB962C8B-B14F-4D97-AF65-F5344CB8AC3E}">
        <p14:creationId xmlns:p14="http://schemas.microsoft.com/office/powerpoint/2010/main" val="671578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这部分再找找文献，把</a:t>
            </a:r>
            <a:r>
              <a:rPr lang="en-US" altLang="zh-CN" sz="1800" dirty="0">
                <a:latin typeface="微软雅黑" panose="020B0503020204020204" pitchFamily="34" charset="-122"/>
                <a:ea typeface="微软雅黑" panose="020B0503020204020204" pitchFamily="34" charset="-122"/>
              </a:rPr>
              <a:t>TPA</a:t>
            </a:r>
            <a:r>
              <a:rPr lang="zh-CN" altLang="en-US" sz="1800" dirty="0">
                <a:latin typeface="微软雅黑" panose="020B0503020204020204" pitchFamily="34" charset="-122"/>
                <a:ea typeface="微软雅黑" panose="020B0503020204020204" pitchFamily="34" charset="-122"/>
              </a:rPr>
              <a:t>原理讲透。可以参考</a:t>
            </a:r>
            <a:r>
              <a:rPr lang="en" altLang="zh-CN" sz="1800" dirty="0">
                <a:latin typeface="微软雅黑" panose="020B0503020204020204" pitchFamily="34" charset="-122"/>
                <a:ea typeface="微软雅黑" panose="020B0503020204020204" pitchFamily="34" charset="-122"/>
              </a:rPr>
              <a:t>LPR- </a:t>
            </a:r>
            <a:r>
              <a:rPr lang="en" altLang="zh-CN" sz="1800" dirty="0" err="1">
                <a:latin typeface="微软雅黑" panose="020B0503020204020204" pitchFamily="34" charset="-122"/>
                <a:ea typeface="微软雅黑" panose="020B0503020204020204" pitchFamily="34" charset="-122"/>
              </a:rPr>
              <a:t>Casalino</a:t>
            </a:r>
            <a:r>
              <a:rPr lang="en" altLang="zh-CN" sz="1800" dirty="0">
                <a:latin typeface="微软雅黑" panose="020B0503020204020204" pitchFamily="34" charset="-122"/>
                <a:ea typeface="微软雅黑" panose="020B0503020204020204" pitchFamily="34" charset="-122"/>
              </a:rPr>
              <a:t> - State‐of‐the‐art all‐silicon sub‐bandgap photodetectors at telecom </a:t>
            </a:r>
            <a:r>
              <a:rPr lang="en" altLang="zh-CN" sz="1800" dirty="0" err="1">
                <a:latin typeface="微软雅黑" panose="020B0503020204020204" pitchFamily="34" charset="-122"/>
                <a:ea typeface="微软雅黑" panose="020B0503020204020204" pitchFamily="34" charset="-122"/>
              </a:rPr>
              <a:t>and.pdf</a:t>
            </a: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87</a:t>
            </a:fld>
            <a:endParaRPr lang="zh-CN" altLang="en-US"/>
          </a:p>
        </p:txBody>
      </p:sp>
    </p:spTree>
    <p:extLst>
      <p:ext uri="{BB962C8B-B14F-4D97-AF65-F5344CB8AC3E}">
        <p14:creationId xmlns:p14="http://schemas.microsoft.com/office/powerpoint/2010/main" val="3824086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这部分精简</a:t>
            </a: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88</a:t>
            </a:fld>
            <a:endParaRPr lang="zh-CN" altLang="en-US"/>
          </a:p>
        </p:txBody>
      </p:sp>
    </p:spTree>
    <p:extLst>
      <p:ext uri="{BB962C8B-B14F-4D97-AF65-F5344CB8AC3E}">
        <p14:creationId xmlns:p14="http://schemas.microsoft.com/office/powerpoint/2010/main" val="550367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这部分精简</a:t>
            </a: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89</a:t>
            </a:fld>
            <a:endParaRPr lang="zh-CN" altLang="en-US"/>
          </a:p>
        </p:txBody>
      </p:sp>
    </p:spTree>
    <p:extLst>
      <p:ext uri="{BB962C8B-B14F-4D97-AF65-F5344CB8AC3E}">
        <p14:creationId xmlns:p14="http://schemas.microsoft.com/office/powerpoint/2010/main" val="1763186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latin typeface="微软雅黑" panose="020B0503020204020204" pitchFamily="34" charset="-122"/>
                <a:ea typeface="微软雅黑" panose="020B0503020204020204" pitchFamily="34" charset="-122"/>
              </a:rPr>
              <a:t>再想想这个如何排布和如何讲</a:t>
            </a: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90</a:t>
            </a:fld>
            <a:endParaRPr lang="zh-CN" altLang="en-US"/>
          </a:p>
        </p:txBody>
      </p:sp>
    </p:spTree>
    <p:extLst>
      <p:ext uri="{BB962C8B-B14F-4D97-AF65-F5344CB8AC3E}">
        <p14:creationId xmlns:p14="http://schemas.microsoft.com/office/powerpoint/2010/main" val="840570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6</a:t>
            </a:fld>
            <a:endParaRPr lang="zh-CN" altLang="en-US"/>
          </a:p>
        </p:txBody>
      </p:sp>
    </p:spTree>
    <p:extLst>
      <p:ext uri="{BB962C8B-B14F-4D97-AF65-F5344CB8AC3E}">
        <p14:creationId xmlns:p14="http://schemas.microsoft.com/office/powerpoint/2010/main" val="678823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91</a:t>
            </a:fld>
            <a:endParaRPr lang="zh-CN" altLang="en-US"/>
          </a:p>
        </p:txBody>
      </p:sp>
    </p:spTree>
    <p:extLst>
      <p:ext uri="{BB962C8B-B14F-4D97-AF65-F5344CB8AC3E}">
        <p14:creationId xmlns:p14="http://schemas.microsoft.com/office/powerpoint/2010/main" val="22486538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92</a:t>
            </a:fld>
            <a:endParaRPr lang="zh-CN" altLang="en-US"/>
          </a:p>
        </p:txBody>
      </p:sp>
    </p:spTree>
    <p:extLst>
      <p:ext uri="{BB962C8B-B14F-4D97-AF65-F5344CB8AC3E}">
        <p14:creationId xmlns:p14="http://schemas.microsoft.com/office/powerpoint/2010/main" val="1008689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93</a:t>
            </a:fld>
            <a:endParaRPr lang="zh-CN" altLang="en-US"/>
          </a:p>
        </p:txBody>
      </p:sp>
    </p:spTree>
    <p:extLst>
      <p:ext uri="{BB962C8B-B14F-4D97-AF65-F5344CB8AC3E}">
        <p14:creationId xmlns:p14="http://schemas.microsoft.com/office/powerpoint/2010/main" val="925220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94</a:t>
            </a:fld>
            <a:endParaRPr lang="zh-CN" altLang="en-US"/>
          </a:p>
        </p:txBody>
      </p:sp>
    </p:spTree>
    <p:extLst>
      <p:ext uri="{BB962C8B-B14F-4D97-AF65-F5344CB8AC3E}">
        <p14:creationId xmlns:p14="http://schemas.microsoft.com/office/powerpoint/2010/main" val="1131085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95</a:t>
            </a:fld>
            <a:endParaRPr lang="zh-CN" altLang="en-US"/>
          </a:p>
        </p:txBody>
      </p:sp>
    </p:spTree>
    <p:extLst>
      <p:ext uri="{BB962C8B-B14F-4D97-AF65-F5344CB8AC3E}">
        <p14:creationId xmlns:p14="http://schemas.microsoft.com/office/powerpoint/2010/main" val="3572240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96</a:t>
            </a:fld>
            <a:endParaRPr lang="zh-CN" altLang="en-US"/>
          </a:p>
        </p:txBody>
      </p:sp>
    </p:spTree>
    <p:extLst>
      <p:ext uri="{BB962C8B-B14F-4D97-AF65-F5344CB8AC3E}">
        <p14:creationId xmlns:p14="http://schemas.microsoft.com/office/powerpoint/2010/main" val="2223348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97</a:t>
            </a:fld>
            <a:endParaRPr lang="zh-CN" altLang="en-US"/>
          </a:p>
        </p:txBody>
      </p:sp>
    </p:spTree>
    <p:extLst>
      <p:ext uri="{BB962C8B-B14F-4D97-AF65-F5344CB8AC3E}">
        <p14:creationId xmlns:p14="http://schemas.microsoft.com/office/powerpoint/2010/main" val="1405740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98</a:t>
            </a:fld>
            <a:endParaRPr lang="zh-CN" altLang="en-US"/>
          </a:p>
        </p:txBody>
      </p:sp>
    </p:spTree>
    <p:extLst>
      <p:ext uri="{BB962C8B-B14F-4D97-AF65-F5344CB8AC3E}">
        <p14:creationId xmlns:p14="http://schemas.microsoft.com/office/powerpoint/2010/main" val="21589133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a:effectLst/>
              <a:latin typeface="Times New Roman" panose="02020603050405020304" pitchFamily="18" charset="0"/>
              <a:ea typeface="DengXian" panose="02010600030101010101" pitchFamily="2" charset="-122"/>
            </a:endParaRPr>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99</a:t>
            </a:fld>
            <a:endParaRPr lang="zh-CN" altLang="en-US"/>
          </a:p>
        </p:txBody>
      </p:sp>
    </p:spTree>
    <p:extLst>
      <p:ext uri="{BB962C8B-B14F-4D97-AF65-F5344CB8AC3E}">
        <p14:creationId xmlns:p14="http://schemas.microsoft.com/office/powerpoint/2010/main" val="39578991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100</a:t>
            </a:fld>
            <a:endParaRPr lang="zh-CN" altLang="en-US"/>
          </a:p>
        </p:txBody>
      </p:sp>
    </p:spTree>
    <p:extLst>
      <p:ext uri="{BB962C8B-B14F-4D97-AF65-F5344CB8AC3E}">
        <p14:creationId xmlns:p14="http://schemas.microsoft.com/office/powerpoint/2010/main" val="2126182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7</a:t>
            </a:fld>
            <a:endParaRPr lang="zh-CN" altLang="en-US"/>
          </a:p>
        </p:txBody>
      </p:sp>
    </p:spTree>
    <p:extLst>
      <p:ext uri="{BB962C8B-B14F-4D97-AF65-F5344CB8AC3E}">
        <p14:creationId xmlns:p14="http://schemas.microsoft.com/office/powerpoint/2010/main" val="3886239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65AC9B-ADAA-443F-9914-83DEECCD2EB4}" type="slidenum">
              <a:rPr lang="zh-CN" altLang="en-US" smtClean="0"/>
              <a:pPr/>
              <a:t>101</a:t>
            </a:fld>
            <a:endParaRPr lang="zh-CN" altLang="en-US"/>
          </a:p>
        </p:txBody>
      </p:sp>
    </p:spTree>
    <p:extLst>
      <p:ext uri="{BB962C8B-B14F-4D97-AF65-F5344CB8AC3E}">
        <p14:creationId xmlns:p14="http://schemas.microsoft.com/office/powerpoint/2010/main" val="10901243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102</a:t>
            </a:fld>
            <a:endParaRPr lang="zh-CN" altLang="en-US"/>
          </a:p>
        </p:txBody>
      </p:sp>
    </p:spTree>
    <p:extLst>
      <p:ext uri="{BB962C8B-B14F-4D97-AF65-F5344CB8AC3E}">
        <p14:creationId xmlns:p14="http://schemas.microsoft.com/office/powerpoint/2010/main" val="595072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103</a:t>
            </a:fld>
            <a:endParaRPr lang="zh-CN" altLang="en-US"/>
          </a:p>
        </p:txBody>
      </p:sp>
    </p:spTree>
    <p:extLst>
      <p:ext uri="{BB962C8B-B14F-4D97-AF65-F5344CB8AC3E}">
        <p14:creationId xmlns:p14="http://schemas.microsoft.com/office/powerpoint/2010/main" val="57551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6353F8-05E8-4CB8-8C6B-50BEE3833546}" type="slidenum">
              <a:rPr lang="zh-CN" altLang="en-US" smtClean="0"/>
              <a:t>104</a:t>
            </a:fld>
            <a:endParaRPr lang="zh-CN" altLang="en-US"/>
          </a:p>
        </p:txBody>
      </p:sp>
    </p:spTree>
    <p:extLst>
      <p:ext uri="{BB962C8B-B14F-4D97-AF65-F5344CB8AC3E}">
        <p14:creationId xmlns:p14="http://schemas.microsoft.com/office/powerpoint/2010/main" val="315669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8</a:t>
            </a:fld>
            <a:endParaRPr lang="zh-CN" altLang="en-US"/>
          </a:p>
        </p:txBody>
      </p:sp>
    </p:spTree>
    <p:extLst>
      <p:ext uri="{BB962C8B-B14F-4D97-AF65-F5344CB8AC3E}">
        <p14:creationId xmlns:p14="http://schemas.microsoft.com/office/powerpoint/2010/main" val="326160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9</a:t>
            </a:fld>
            <a:endParaRPr lang="zh-CN" altLang="en-US"/>
          </a:p>
        </p:txBody>
      </p:sp>
    </p:spTree>
    <p:extLst>
      <p:ext uri="{BB962C8B-B14F-4D97-AF65-F5344CB8AC3E}">
        <p14:creationId xmlns:p14="http://schemas.microsoft.com/office/powerpoint/2010/main" val="2397750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latin typeface="微软雅黑" panose="020B0503020204020204" pitchFamily="34" charset="-122"/>
              <a:ea typeface="微软雅黑" panose="020B0503020204020204" pitchFamily="34" charset="-122"/>
            </a:endParaRPr>
          </a:p>
        </p:txBody>
      </p:sp>
      <p:sp>
        <p:nvSpPr>
          <p:cNvPr id="4" name="日期占位符 3"/>
          <p:cNvSpPr>
            <a:spLocks noGrp="1"/>
          </p:cNvSpPr>
          <p:nvPr>
            <p:ph type="dt" idx="10"/>
          </p:nvPr>
        </p:nvSpPr>
        <p:spPr/>
        <p:txBody>
          <a:bodyPr/>
          <a:lstStyle/>
          <a:p>
            <a:fld id="{B36D5B22-ACA0-4C34-97FB-765473305008}" type="datetime1">
              <a:rPr lang="zh-CN" altLang="en-US" smtClean="0"/>
              <a:t>2024/5/16</a:t>
            </a:fld>
            <a:endParaRPr lang="zh-CN" altLang="en-US"/>
          </a:p>
        </p:txBody>
      </p:sp>
      <p:sp>
        <p:nvSpPr>
          <p:cNvPr id="5" name="灯片编号占位符 4"/>
          <p:cNvSpPr>
            <a:spLocks noGrp="1"/>
          </p:cNvSpPr>
          <p:nvPr>
            <p:ph type="sldNum" sz="quarter" idx="11"/>
          </p:nvPr>
        </p:nvSpPr>
        <p:spPr/>
        <p:txBody>
          <a:bodyPr/>
          <a:lstStyle/>
          <a:p>
            <a:fld id="{148AAE74-75C0-49F5-9734-78FABB191B89}" type="slidenum">
              <a:rPr lang="zh-CN" altLang="en-US" smtClean="0"/>
              <a:pPr/>
              <a:t>10</a:t>
            </a:fld>
            <a:endParaRPr lang="zh-CN" altLang="en-US"/>
          </a:p>
        </p:txBody>
      </p:sp>
    </p:spTree>
    <p:extLst>
      <p:ext uri="{BB962C8B-B14F-4D97-AF65-F5344CB8AC3E}">
        <p14:creationId xmlns:p14="http://schemas.microsoft.com/office/powerpoint/2010/main" val="1183456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descr="图片包含 建筑物&#10;&#10;自动生成的说明">
            <a:extLst>
              <a:ext uri="{FF2B5EF4-FFF2-40B4-BE49-F238E27FC236}">
                <a16:creationId xmlns:a16="http://schemas.microsoft.com/office/drawing/2014/main" id="{1BC4283C-3E07-4877-A9CB-36813837E3F5}"/>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6" name="图片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2250" y="50800"/>
            <a:ext cx="217011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74359" r="1346"/>
          <a:stretch>
            <a:fillRect/>
          </a:stretch>
        </p:blipFill>
        <p:spPr bwMode="auto">
          <a:xfrm>
            <a:off x="8870950" y="274638"/>
            <a:ext cx="30019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6"/>
          <p:cNvGrpSpPr>
            <a:grpSpLocks/>
          </p:cNvGrpSpPr>
          <p:nvPr userDrawn="1"/>
        </p:nvGrpSpPr>
        <p:grpSpPr bwMode="auto">
          <a:xfrm>
            <a:off x="3352800" y="6243638"/>
            <a:ext cx="5486400" cy="406400"/>
            <a:chOff x="3352562" y="6073254"/>
            <a:chExt cx="5486876" cy="406590"/>
          </a:xfrm>
        </p:grpSpPr>
        <p:pic>
          <p:nvPicPr>
            <p:cNvPr id="9" name="图片 7"/>
            <p:cNvPicPr>
              <a:picLocks noChangeAspect="1" noChangeArrowheads="1"/>
            </p:cNvPicPr>
            <p:nvPr userDrawn="1"/>
          </p:nvPicPr>
          <p:blipFill>
            <a:blip r:embed="rId5">
              <a:extLst>
                <a:ext uri="{28A0092B-C50C-407E-A947-70E740481C1C}">
                  <a14:useLocalDpi xmlns:a14="http://schemas.microsoft.com/office/drawing/2010/main" val="0"/>
                </a:ext>
              </a:extLst>
            </a:blip>
            <a:srcRect t="9831" b="36385"/>
            <a:stretch>
              <a:fillRect/>
            </a:stretch>
          </p:blipFill>
          <p:spPr bwMode="auto">
            <a:xfrm>
              <a:off x="3352562" y="6073254"/>
              <a:ext cx="5486876" cy="40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椭圆 9">
              <a:extLst>
                <a:ext uri="{FF2B5EF4-FFF2-40B4-BE49-F238E27FC236}">
                  <a16:creationId xmlns:a16="http://schemas.microsoft.com/office/drawing/2014/main" id="{3C557594-4D3E-4C08-8C3F-A7AE4D8DB76D}"/>
                </a:ext>
              </a:extLst>
            </p:cNvPr>
            <p:cNvSpPr/>
            <p:nvPr userDrawn="1"/>
          </p:nvSpPr>
          <p:spPr>
            <a:xfrm>
              <a:off x="6051546" y="6259078"/>
              <a:ext cx="88908" cy="9053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cxnSp>
        <p:nvCxnSpPr>
          <p:cNvPr id="11" name="直接连接符 10">
            <a:extLst>
              <a:ext uri="{FF2B5EF4-FFF2-40B4-BE49-F238E27FC236}">
                <a16:creationId xmlns:a16="http://schemas.microsoft.com/office/drawing/2014/main" id="{72F2D8F9-2D5B-40DD-8DD6-364D028FE1AC}"/>
              </a:ext>
            </a:extLst>
          </p:cNvPr>
          <p:cNvCxnSpPr/>
          <p:nvPr userDrawn="1"/>
        </p:nvCxnSpPr>
        <p:spPr>
          <a:xfrm>
            <a:off x="2046288" y="1712913"/>
            <a:ext cx="809942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01F28240-6E33-4FB2-A9B4-B9FFC9C6EDDA}"/>
              </a:ext>
            </a:extLst>
          </p:cNvPr>
          <p:cNvCxnSpPr/>
          <p:nvPr userDrawn="1"/>
        </p:nvCxnSpPr>
        <p:spPr>
          <a:xfrm>
            <a:off x="2046288" y="3429000"/>
            <a:ext cx="809942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标题 1">
            <a:extLst>
              <a:ext uri="{FF2B5EF4-FFF2-40B4-BE49-F238E27FC236}">
                <a16:creationId xmlns:a16="http://schemas.microsoft.com/office/drawing/2014/main" id="{9AF74CDA-19DD-45C1-88FF-2379736830CB}"/>
              </a:ext>
            </a:extLst>
          </p:cNvPr>
          <p:cNvSpPr>
            <a:spLocks noGrp="1"/>
          </p:cNvSpPr>
          <p:nvPr>
            <p:ph type="title"/>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a:t>单击此处编辑母版标题样式</a:t>
            </a:r>
            <a:endParaRPr lang="zh-CN" altLang="en-US" dirty="0"/>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r>
              <a:rPr lang="zh-CN" altLang="en-US"/>
              <a:t>编辑母版文本样式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spTree>
    <p:extLst>
      <p:ext uri="{BB962C8B-B14F-4D97-AF65-F5344CB8AC3E}">
        <p14:creationId xmlns:p14="http://schemas.microsoft.com/office/powerpoint/2010/main" val="48955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r="1346"/>
          <a:stretch>
            <a:fillRect/>
          </a:stretch>
        </p:blipFill>
        <p:spPr bwMode="auto">
          <a:xfrm>
            <a:off x="0" y="250825"/>
            <a:ext cx="12166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325795" y="40005"/>
            <a:ext cx="9161682" cy="598488"/>
          </a:xfrm>
          <a:prstGeom prst="rect">
            <a:avLst/>
          </a:prstGeom>
        </p:spPr>
        <p:txBody>
          <a:bodyPr anchor="ctr"/>
          <a:lstStyle>
            <a:lvl1pPr marL="0" indent="0" algn="l">
              <a:lnSpc>
                <a:spcPct val="100000"/>
              </a:lnSpc>
              <a:buNone/>
              <a:defRPr lang="zh-CN" altLang="en-US" sz="3600" b="1" dirty="0">
                <a:solidFill>
                  <a:srgbClr val="133984"/>
                </a:solidFill>
                <a:latin typeface="微软雅黑" pitchFamily="34" charset="-122"/>
                <a:ea typeface="微软雅黑" pitchFamily="34" charset="-122"/>
                <a:cs typeface="+mj-cs"/>
              </a:defRPr>
            </a:lvl1pPr>
          </a:lstStyle>
          <a:p>
            <a:pPr lvl="0"/>
            <a:endParaRPr lang="zh-CN" altLang="en-US" dirty="0"/>
          </a:p>
        </p:txBody>
      </p:sp>
      <p:sp>
        <p:nvSpPr>
          <p:cNvPr id="12" name="Rectangle 12"/>
          <p:cNvSpPr txBox="1">
            <a:spLocks noChangeArrowheads="1"/>
          </p:cNvSpPr>
          <p:nvPr userDrawn="1"/>
        </p:nvSpPr>
        <p:spPr bwMode="auto">
          <a:xfrm>
            <a:off x="10353416" y="6548009"/>
            <a:ext cx="1583690" cy="476251"/>
          </a:xfrm>
          <a:prstGeom prst="rect">
            <a:avLst/>
          </a:prstGeom>
          <a:noFill/>
          <a:ln w="9525">
            <a:noFill/>
            <a:miter lim="800000"/>
            <a:headEnd/>
            <a:tailEnd/>
          </a:ln>
          <a:effectLst/>
        </p:spPr>
        <p:txBody>
          <a:bodyPr vert="horz" wrap="square" lIns="121935" tIns="60968" rIns="121935" bIns="60968" numCol="1" anchor="t" anchorCtr="0" compatLnSpc="1">
            <a:prstTxWarp prst="textNoShape">
              <a:avLst/>
            </a:prstTxWarp>
          </a:bodyPr>
          <a:lstStyle>
            <a:defPPr>
              <a:defRPr lang="zh-CN"/>
            </a:defPPr>
            <a:lvl1pPr algn="ctr" rtl="0" eaLnBrk="0" fontAlgn="base" hangingPunct="0">
              <a:spcBef>
                <a:spcPct val="0"/>
              </a:spcBef>
              <a:spcAft>
                <a:spcPct val="0"/>
              </a:spcAft>
              <a:defRPr sz="1600" kern="1200">
                <a:solidFill>
                  <a:srgbClr val="898989"/>
                </a:solidFill>
                <a:latin typeface="Arial" pitchFamily="34" charset="0"/>
                <a:ea typeface="黑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微软雅黑" pitchFamily="34"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微软雅黑" pitchFamily="34"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微软雅黑" pitchFamily="34"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微软雅黑" pitchFamily="34" charset="-122"/>
                <a:cs typeface="+mn-cs"/>
              </a:defRPr>
            </a:lvl5pPr>
            <a:lvl6pPr marL="2286000" algn="l" defTabSz="914400" rtl="0" eaLnBrk="1" latinLnBrk="0" hangingPunct="1">
              <a:defRPr kern="1200">
                <a:solidFill>
                  <a:schemeClr val="tx1"/>
                </a:solidFill>
                <a:latin typeface="Arial" pitchFamily="34" charset="0"/>
                <a:ea typeface="微软雅黑" pitchFamily="34" charset="-122"/>
                <a:cs typeface="+mn-cs"/>
              </a:defRPr>
            </a:lvl6pPr>
            <a:lvl7pPr marL="2743200" algn="l" defTabSz="914400" rtl="0" eaLnBrk="1" latinLnBrk="0" hangingPunct="1">
              <a:defRPr kern="1200">
                <a:solidFill>
                  <a:schemeClr val="tx1"/>
                </a:solidFill>
                <a:latin typeface="Arial" pitchFamily="34" charset="0"/>
                <a:ea typeface="微软雅黑" pitchFamily="34" charset="-122"/>
                <a:cs typeface="+mn-cs"/>
              </a:defRPr>
            </a:lvl7pPr>
            <a:lvl8pPr marL="3200400" algn="l" defTabSz="914400" rtl="0" eaLnBrk="1" latinLnBrk="0" hangingPunct="1">
              <a:defRPr kern="1200">
                <a:solidFill>
                  <a:schemeClr val="tx1"/>
                </a:solidFill>
                <a:latin typeface="Arial" pitchFamily="34" charset="0"/>
                <a:ea typeface="微软雅黑" pitchFamily="34" charset="-122"/>
                <a:cs typeface="+mn-cs"/>
              </a:defRPr>
            </a:lvl8pPr>
            <a:lvl9pPr marL="3657600" algn="l" defTabSz="914400" rtl="0" eaLnBrk="1" latinLnBrk="0" hangingPunct="1">
              <a:defRPr kern="1200">
                <a:solidFill>
                  <a:schemeClr val="tx1"/>
                </a:solidFill>
                <a:latin typeface="Arial" pitchFamily="34" charset="0"/>
                <a:ea typeface="微软雅黑" pitchFamily="34" charset="-122"/>
                <a:cs typeface="+mn-cs"/>
              </a:defRPr>
            </a:lvl9pPr>
          </a:lstStyle>
          <a:p>
            <a:pPr algn="r">
              <a:defRPr/>
            </a:pPr>
            <a:fld id="{7383F23D-B4B0-467D-98E3-924E6C0A83A6}" type="slidenum">
              <a:rPr lang="en-US" altLang="zh-CN" smtClean="0">
                <a:solidFill>
                  <a:srgbClr val="000000"/>
                </a:solidFill>
              </a:rPr>
              <a:pPr algn="r">
                <a:defRPr/>
              </a:pPr>
              <a:t>‹#›</a:t>
            </a:fld>
            <a:endParaRPr lang="en-US" altLang="zh-CN" dirty="0">
              <a:solidFill>
                <a:srgbClr val="000000"/>
              </a:solidFill>
            </a:endParaRPr>
          </a:p>
        </p:txBody>
      </p:sp>
      <p:pic>
        <p:nvPicPr>
          <p:cNvPr id="9" name="Picture 2">
            <a:extLst>
              <a:ext uri="{FF2B5EF4-FFF2-40B4-BE49-F238E27FC236}">
                <a16:creationId xmlns:a16="http://schemas.microsoft.com/office/drawing/2014/main" id="{6976EE3A-3046-4CA0-9FDB-AC7671F1B4AA}"/>
              </a:ext>
            </a:extLst>
          </p:cNvPr>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0" y="6534150"/>
            <a:ext cx="1943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cxnSp>
        <p:nvCxnSpPr>
          <p:cNvPr id="2" name="直接连接符 1">
            <a:extLst>
              <a:ext uri="{FF2B5EF4-FFF2-40B4-BE49-F238E27FC236}">
                <a16:creationId xmlns:a16="http://schemas.microsoft.com/office/drawing/2014/main" id="{35A4F5C5-AAF6-C6C7-06A2-B8747EB9C6B2}"/>
              </a:ext>
            </a:extLst>
          </p:cNvPr>
          <p:cNvCxnSpPr>
            <a:cxnSpLocks/>
          </p:cNvCxnSpPr>
          <p:nvPr userDrawn="1"/>
        </p:nvCxnSpPr>
        <p:spPr>
          <a:xfrm>
            <a:off x="0" y="6558686"/>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29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3" name="图片 2" descr="图片包含 建筑物&#10;&#10;自动生成的说明">
            <a:extLst>
              <a:ext uri="{FF2B5EF4-FFF2-40B4-BE49-F238E27FC236}">
                <a16:creationId xmlns:a16="http://schemas.microsoft.com/office/drawing/2014/main" id="{4442DC6A-F05B-4B44-A591-40E522CF5538}"/>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4" name="直接连接符 3">
            <a:extLst>
              <a:ext uri="{FF2B5EF4-FFF2-40B4-BE49-F238E27FC236}">
                <a16:creationId xmlns:a16="http://schemas.microsoft.com/office/drawing/2014/main" id="{82080C46-28EF-422F-9FCB-F93D01356DF1}"/>
              </a:ext>
            </a:extLst>
          </p:cNvPr>
          <p:cNvCxnSpPr/>
          <p:nvPr userDrawn="1"/>
        </p:nvCxnSpPr>
        <p:spPr>
          <a:xfrm>
            <a:off x="304800" y="3429000"/>
            <a:ext cx="2197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DA57F54B-410E-48B8-ADB9-E7AA0DDD9944}"/>
              </a:ext>
            </a:extLst>
          </p:cNvPr>
          <p:cNvCxnSpPr/>
          <p:nvPr userDrawn="1"/>
        </p:nvCxnSpPr>
        <p:spPr>
          <a:xfrm>
            <a:off x="9690100" y="3429000"/>
            <a:ext cx="2197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6" descr="图片包含 户外, 标牌, 黑色&#10;&#10;自动生成的说明"/>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267325" y="854075"/>
            <a:ext cx="16573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80AA32AB-0710-4685-9F14-46455947965E}"/>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spTree>
    <p:extLst>
      <p:ext uri="{BB962C8B-B14F-4D97-AF65-F5344CB8AC3E}">
        <p14:creationId xmlns:p14="http://schemas.microsoft.com/office/powerpoint/2010/main" val="3526873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3" name="图片 2" descr="图片包含 建筑物&#10;&#10;自动生成的说明">
            <a:extLst>
              <a:ext uri="{FF2B5EF4-FFF2-40B4-BE49-F238E27FC236}">
                <a16:creationId xmlns:a16="http://schemas.microsoft.com/office/drawing/2014/main" id="{D2F915FD-2C06-44E3-BD54-50BFC05020ED}"/>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4" name="直接连接符 3">
            <a:extLst>
              <a:ext uri="{FF2B5EF4-FFF2-40B4-BE49-F238E27FC236}">
                <a16:creationId xmlns:a16="http://schemas.microsoft.com/office/drawing/2014/main" id="{D72AAD8B-382F-43B6-8326-E5DE4E4CB186}"/>
              </a:ext>
            </a:extLst>
          </p:cNvPr>
          <p:cNvCxnSpPr/>
          <p:nvPr userDrawn="1"/>
        </p:nvCxnSpPr>
        <p:spPr>
          <a:xfrm>
            <a:off x="7323138" y="1487488"/>
            <a:ext cx="2197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D96B64F5-9EA5-4548-AF70-E9DCE85EC800}"/>
              </a:ext>
            </a:extLst>
          </p:cNvPr>
          <p:cNvCxnSpPr/>
          <p:nvPr userDrawn="1"/>
        </p:nvCxnSpPr>
        <p:spPr>
          <a:xfrm>
            <a:off x="7323138" y="4146550"/>
            <a:ext cx="2197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图片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0700" y="1860550"/>
            <a:ext cx="285750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E39916D-D06B-48B6-B2C6-F6D830618D8B}"/>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spTree>
    <p:extLst>
      <p:ext uri="{BB962C8B-B14F-4D97-AF65-F5344CB8AC3E}">
        <p14:creationId xmlns:p14="http://schemas.microsoft.com/office/powerpoint/2010/main" val="7478180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3" name="流程图: 离页连接符 2">
            <a:extLst>
              <a:ext uri="{FF2B5EF4-FFF2-40B4-BE49-F238E27FC236}">
                <a16:creationId xmlns:a16="http://schemas.microsoft.com/office/drawing/2014/main" id="{A2BE708F-F5DA-4B3E-89BB-AD3459A19E5C}"/>
              </a:ext>
            </a:extLst>
          </p:cNvPr>
          <p:cNvSpPr/>
          <p:nvPr userDrawn="1"/>
        </p:nvSpPr>
        <p:spPr>
          <a:xfrm>
            <a:off x="3419475" y="0"/>
            <a:ext cx="5353050" cy="5219700"/>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4" name="图片 3">
            <a:extLst>
              <a:ext uri="{FF2B5EF4-FFF2-40B4-BE49-F238E27FC236}">
                <a16:creationId xmlns:a16="http://schemas.microsoft.com/office/drawing/2014/main" id="{3C52D049-B0EA-4BDD-AD74-60AB0942AA2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86288" y="188913"/>
            <a:ext cx="3019425" cy="211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任意多边形: 形状 6">
            <a:extLst>
              <a:ext uri="{FF2B5EF4-FFF2-40B4-BE49-F238E27FC236}">
                <a16:creationId xmlns:a16="http://schemas.microsoft.com/office/drawing/2014/main" id="{0D933FA0-1C41-4A92-9DF9-0ED1BBAACDCD}"/>
              </a:ext>
            </a:extLst>
          </p:cNvPr>
          <p:cNvSpPr/>
          <p:nvPr userDrawn="1"/>
        </p:nvSpPr>
        <p:spPr>
          <a:xfrm>
            <a:off x="3419475" y="4394200"/>
            <a:ext cx="5353050" cy="1460500"/>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7" name="图片 6" descr="图片包含 建筑物&#10;&#10;自动生成的说明">
            <a:extLst>
              <a:ext uri="{FF2B5EF4-FFF2-40B4-BE49-F238E27FC236}">
                <a16:creationId xmlns:a16="http://schemas.microsoft.com/office/drawing/2014/main" id="{65A5F7C7-F711-4969-A608-53FF6CF2E687}"/>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spTree>
    <p:extLst>
      <p:ext uri="{BB962C8B-B14F-4D97-AF65-F5344CB8AC3E}">
        <p14:creationId xmlns:p14="http://schemas.microsoft.com/office/powerpoint/2010/main" val="3512271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DF26411B-55E1-4CE5-B9CA-4734B17AE0EC}"/>
              </a:ext>
            </a:extLst>
          </p:cNvPr>
          <p:cNvSpPr>
            <a:spLocks noGrp="1"/>
          </p:cNvSpPr>
          <p:nvPr>
            <p:ph type="sldNum" sz="quarter" idx="10"/>
          </p:nvPr>
        </p:nvSpPr>
        <p:spPr/>
        <p:txBody>
          <a:bodyPr/>
          <a:lstStyle>
            <a:lvl1pPr>
              <a:defRPr/>
            </a:lvl1pPr>
          </a:lstStyle>
          <a:p>
            <a:fld id="{6167AF2A-A552-4BF6-B490-E3F4EC3E2A40}" type="slidenum">
              <a:rPr lang="zh-CN" altLang="en-US"/>
              <a:pPr/>
              <a:t>‹#›</a:t>
            </a:fld>
            <a:endParaRPr lang="zh-CN" altLang="en-US"/>
          </a:p>
        </p:txBody>
      </p:sp>
    </p:spTree>
    <p:extLst>
      <p:ext uri="{BB962C8B-B14F-4D97-AF65-F5344CB8AC3E}">
        <p14:creationId xmlns:p14="http://schemas.microsoft.com/office/powerpoint/2010/main" val="2259582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2" name="图片 2" descr="图片包含 建筑物, 圆屋顶, 地板&#10;&#10;描述已自动生成"/>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69ADEDCB-FF07-4C04-A7BA-054687FE15EE}"/>
              </a:ext>
            </a:extLst>
          </p:cNvPr>
          <p:cNvSpPr>
            <a:spLocks noGrp="1"/>
          </p:cNvSpPr>
          <p:nvPr>
            <p:ph type="sldNum" sz="quarter" idx="10"/>
          </p:nvPr>
        </p:nvSpPr>
        <p:spPr/>
        <p:txBody>
          <a:bodyPr/>
          <a:lstStyle>
            <a:lvl1pPr>
              <a:defRPr/>
            </a:lvl1pPr>
          </a:lstStyle>
          <a:p>
            <a:fld id="{C083F9B5-C44C-4A04-BC61-B448F4F1DAE5}" type="slidenum">
              <a:rPr lang="zh-CN" altLang="en-US"/>
              <a:pPr/>
              <a:t>‹#›</a:t>
            </a:fld>
            <a:endParaRPr lang="zh-CN" altLang="en-US"/>
          </a:p>
        </p:txBody>
      </p:sp>
    </p:spTree>
    <p:extLst>
      <p:ext uri="{BB962C8B-B14F-4D97-AF65-F5344CB8AC3E}">
        <p14:creationId xmlns:p14="http://schemas.microsoft.com/office/powerpoint/2010/main" val="7994785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17000"/>
            <a:ext cx="12192000" cy="688975"/>
          </a:xfrm>
          <a:prstGeom prst="rect">
            <a:avLst/>
          </a:prstGeom>
        </p:spPr>
        <p:txBody>
          <a:bodyPr/>
          <a:lstStyle>
            <a:lvl1pPr>
              <a:defRPr sz="3600"/>
            </a:lvl1pPr>
          </a:lstStyle>
          <a:p>
            <a:r>
              <a:rPr lang="zh-CN" altLang="en-US" dirty="0"/>
              <a:t>单击此处编辑母版标题样式</a:t>
            </a:r>
          </a:p>
        </p:txBody>
      </p:sp>
      <p:sp>
        <p:nvSpPr>
          <p:cNvPr id="3" name="内容占位符 2"/>
          <p:cNvSpPr>
            <a:spLocks noGrp="1"/>
          </p:cNvSpPr>
          <p:nvPr>
            <p:ph idx="1"/>
          </p:nvPr>
        </p:nvSpPr>
        <p:spPr>
          <a:xfrm>
            <a:off x="654051" y="1182688"/>
            <a:ext cx="10972800" cy="734312"/>
          </a:xfrm>
          <a:prstGeom prst="rect">
            <a:avLst/>
          </a:prstGeom>
        </p:spPr>
        <p:txBody>
          <a:bodyPr/>
          <a:lstStyle>
            <a:lvl1pPr marL="598838" indent="-598838">
              <a:buFont typeface="Wingdings" pitchFamily="2" charset="2"/>
              <a:buChar char="p"/>
              <a:defRPr sz="2000"/>
            </a:lvl1pPr>
            <a:lvl2pPr>
              <a:defRPr sz="1600"/>
            </a:lvl2pPr>
            <a:lvl3pPr>
              <a:defRPr sz="1600"/>
            </a:lvl3pPr>
            <a:lvl4pPr>
              <a:defRPr sz="1400"/>
            </a:lvl4pPr>
            <a:lvl5pPr>
              <a:defRPr sz="1400"/>
            </a:lvl5pPr>
          </a:lstStyle>
          <a:p>
            <a:pPr lvl="0"/>
            <a:r>
              <a:rPr lang="zh-CN" altLang="en-US" dirty="0"/>
              <a:t>单击此处编辑母版文本样式</a:t>
            </a:r>
          </a:p>
        </p:txBody>
      </p:sp>
      <p:sp>
        <p:nvSpPr>
          <p:cNvPr id="5" name="Rectangle 11"/>
          <p:cNvSpPr>
            <a:spLocks noGrp="1" noChangeArrowheads="1"/>
          </p:cNvSpPr>
          <p:nvPr>
            <p:ph type="ftr" sz="quarter" idx="11"/>
          </p:nvPr>
        </p:nvSpPr>
        <p:spPr>
          <a:xfrm>
            <a:off x="8331201" y="6534152"/>
            <a:ext cx="3860800" cy="476251"/>
          </a:xfrm>
          <a:prstGeom prst="rect">
            <a:avLst/>
          </a:prstGeom>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BE42F3C6-095D-4230-B7A3-97AE99389B15}" type="slidenum">
              <a:rPr lang="en-US" altLang="zh-CN">
                <a:solidFill>
                  <a:srgbClr val="000000"/>
                </a:solidFill>
              </a:rPr>
              <a:pPr>
                <a:defRPr/>
              </a:pPr>
              <a:t>‹#›</a:t>
            </a:fld>
            <a:endParaRPr lang="en-US" altLang="zh-CN">
              <a:solidFill>
                <a:srgbClr val="000000"/>
              </a:solidFill>
            </a:endParaRPr>
          </a:p>
        </p:txBody>
      </p:sp>
      <p:sp>
        <p:nvSpPr>
          <p:cNvPr id="7" name="内容占位符 2"/>
          <p:cNvSpPr>
            <a:spLocks noGrp="1"/>
          </p:cNvSpPr>
          <p:nvPr>
            <p:ph idx="13"/>
          </p:nvPr>
        </p:nvSpPr>
        <p:spPr>
          <a:xfrm>
            <a:off x="678500" y="2205000"/>
            <a:ext cx="10972800" cy="734312"/>
          </a:xfrm>
          <a:prstGeom prst="rect">
            <a:avLst/>
          </a:prstGeom>
        </p:spPr>
        <p:txBody>
          <a:bodyPr/>
          <a:lstStyle>
            <a:lvl1pPr marL="598838" indent="-598838">
              <a:buFont typeface="Wingdings" pitchFamily="2" charset="2"/>
              <a:buChar char="p"/>
              <a:defRPr sz="2000"/>
            </a:lvl1pPr>
            <a:lvl2pPr>
              <a:defRPr sz="1600"/>
            </a:lvl2pPr>
            <a:lvl3pPr>
              <a:defRPr sz="1600"/>
            </a:lvl3pPr>
            <a:lvl4pPr>
              <a:defRPr sz="1400"/>
            </a:lvl4pPr>
            <a:lvl5pPr>
              <a:defRPr sz="1400"/>
            </a:lvl5pPr>
          </a:lstStyle>
          <a:p>
            <a:pPr lvl="0"/>
            <a:r>
              <a:rPr lang="zh-CN" altLang="en-US" dirty="0"/>
              <a:t>单击此处编辑母版文本样式</a:t>
            </a:r>
          </a:p>
        </p:txBody>
      </p:sp>
    </p:spTree>
    <p:extLst>
      <p:ext uri="{BB962C8B-B14F-4D97-AF65-F5344CB8AC3E}">
        <p14:creationId xmlns:p14="http://schemas.microsoft.com/office/powerpoint/2010/main" val="4203360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17000"/>
            <a:ext cx="12192000" cy="688975"/>
          </a:xfrm>
          <a:prstGeom prst="rect">
            <a:avLst/>
          </a:prstGeom>
        </p:spPr>
        <p:txBody>
          <a:bodyPr/>
          <a:lstStyle>
            <a:lvl1pPr>
              <a:defRPr sz="3600"/>
            </a:lvl1pPr>
          </a:lstStyle>
          <a:p>
            <a:r>
              <a:rPr lang="zh-CN" altLang="en-US" dirty="0"/>
              <a:t>单击此处编辑母版标题样式</a:t>
            </a:r>
          </a:p>
        </p:txBody>
      </p:sp>
      <p:sp>
        <p:nvSpPr>
          <p:cNvPr id="3" name="内容占位符 2"/>
          <p:cNvSpPr>
            <a:spLocks noGrp="1"/>
          </p:cNvSpPr>
          <p:nvPr>
            <p:ph idx="1"/>
          </p:nvPr>
        </p:nvSpPr>
        <p:spPr>
          <a:xfrm>
            <a:off x="654051" y="1182688"/>
            <a:ext cx="10972800" cy="734312"/>
          </a:xfrm>
          <a:prstGeom prst="rect">
            <a:avLst/>
          </a:prstGeom>
        </p:spPr>
        <p:txBody>
          <a:bodyPr/>
          <a:lstStyle>
            <a:lvl1pPr marL="598838" indent="-598838">
              <a:buFont typeface="Wingdings" pitchFamily="2" charset="2"/>
              <a:buChar char="p"/>
              <a:defRPr sz="2000"/>
            </a:lvl1pPr>
            <a:lvl2pPr>
              <a:defRPr sz="1600"/>
            </a:lvl2pPr>
            <a:lvl3pPr>
              <a:defRPr sz="1600"/>
            </a:lvl3pPr>
            <a:lvl4pPr>
              <a:defRPr sz="1400"/>
            </a:lvl4pPr>
            <a:lvl5pPr>
              <a:defRPr sz="1400"/>
            </a:lvl5pPr>
          </a:lstStyle>
          <a:p>
            <a:pPr lvl="0"/>
            <a:r>
              <a:rPr lang="zh-CN" altLang="en-US" dirty="0"/>
              <a:t>单击此处编辑母版文本样式</a:t>
            </a:r>
          </a:p>
        </p:txBody>
      </p:sp>
      <p:sp>
        <p:nvSpPr>
          <p:cNvPr id="5" name="Rectangle 11"/>
          <p:cNvSpPr>
            <a:spLocks noGrp="1" noChangeArrowheads="1"/>
          </p:cNvSpPr>
          <p:nvPr>
            <p:ph type="ftr" sz="quarter" idx="11"/>
          </p:nvPr>
        </p:nvSpPr>
        <p:spPr>
          <a:xfrm>
            <a:off x="8331201" y="6534152"/>
            <a:ext cx="3860800" cy="476251"/>
          </a:xfrm>
          <a:prstGeom prst="rect">
            <a:avLst/>
          </a:prstGeom>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BE42F3C6-095D-4230-B7A3-97AE99389B15}" type="slidenum">
              <a:rPr lang="en-US" altLang="zh-CN">
                <a:solidFill>
                  <a:srgbClr val="000000"/>
                </a:solidFill>
              </a:rPr>
              <a:pPr>
                <a:defRPr/>
              </a:pPr>
              <a:t>‹#›</a:t>
            </a:fld>
            <a:endParaRPr lang="en-US" altLang="zh-CN">
              <a:solidFill>
                <a:srgbClr val="000000"/>
              </a:solidFill>
            </a:endParaRPr>
          </a:p>
        </p:txBody>
      </p:sp>
      <p:sp>
        <p:nvSpPr>
          <p:cNvPr id="7" name="内容占位符 2"/>
          <p:cNvSpPr>
            <a:spLocks noGrp="1"/>
          </p:cNvSpPr>
          <p:nvPr>
            <p:ph idx="13"/>
          </p:nvPr>
        </p:nvSpPr>
        <p:spPr>
          <a:xfrm>
            <a:off x="678500" y="2205000"/>
            <a:ext cx="10972800" cy="734312"/>
          </a:xfrm>
          <a:prstGeom prst="rect">
            <a:avLst/>
          </a:prstGeom>
        </p:spPr>
        <p:txBody>
          <a:bodyPr/>
          <a:lstStyle>
            <a:lvl1pPr marL="598838" indent="-598838">
              <a:buFont typeface="Wingdings" pitchFamily="2" charset="2"/>
              <a:buChar char="p"/>
              <a:defRPr sz="2000"/>
            </a:lvl1pPr>
            <a:lvl2pPr>
              <a:defRPr sz="1600"/>
            </a:lvl2pPr>
            <a:lvl3pPr>
              <a:defRPr sz="1600"/>
            </a:lvl3pPr>
            <a:lvl4pPr>
              <a:defRPr sz="1400"/>
            </a:lvl4pPr>
            <a:lvl5pPr>
              <a:defRPr sz="1400"/>
            </a:lvl5pPr>
          </a:lstStyle>
          <a:p>
            <a:pPr lvl="0"/>
            <a:r>
              <a:rPr lang="zh-CN" altLang="en-US" dirty="0"/>
              <a:t>单击此处编辑母版文本样式</a:t>
            </a:r>
          </a:p>
        </p:txBody>
      </p:sp>
    </p:spTree>
    <p:extLst>
      <p:ext uri="{BB962C8B-B14F-4D97-AF65-F5344CB8AC3E}">
        <p14:creationId xmlns:p14="http://schemas.microsoft.com/office/powerpoint/2010/main" val="4203360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17000"/>
            <a:ext cx="12192000" cy="688975"/>
          </a:xfrm>
          <a:prstGeom prst="rect">
            <a:avLst/>
          </a:prstGeom>
        </p:spPr>
        <p:txBody>
          <a:bodyPr/>
          <a:lstStyle>
            <a:lvl1pPr>
              <a:defRPr sz="3600"/>
            </a:lvl1pPr>
          </a:lstStyle>
          <a:p>
            <a:r>
              <a:rPr lang="zh-CN" altLang="en-US" dirty="0"/>
              <a:t>单击此处编辑母版标题样式</a:t>
            </a:r>
          </a:p>
        </p:txBody>
      </p:sp>
      <p:sp>
        <p:nvSpPr>
          <p:cNvPr id="3" name="内容占位符 2"/>
          <p:cNvSpPr>
            <a:spLocks noGrp="1"/>
          </p:cNvSpPr>
          <p:nvPr>
            <p:ph idx="1"/>
          </p:nvPr>
        </p:nvSpPr>
        <p:spPr>
          <a:xfrm>
            <a:off x="654051" y="1182688"/>
            <a:ext cx="10972800" cy="734312"/>
          </a:xfrm>
          <a:prstGeom prst="rect">
            <a:avLst/>
          </a:prstGeom>
        </p:spPr>
        <p:txBody>
          <a:bodyPr/>
          <a:lstStyle>
            <a:lvl1pPr marL="598838" indent="-598838">
              <a:buFont typeface="Wingdings" pitchFamily="2" charset="2"/>
              <a:buChar char="p"/>
              <a:defRPr sz="2000"/>
            </a:lvl1pPr>
            <a:lvl2pPr>
              <a:defRPr sz="1600"/>
            </a:lvl2pPr>
            <a:lvl3pPr>
              <a:defRPr sz="1600"/>
            </a:lvl3pPr>
            <a:lvl4pPr>
              <a:defRPr sz="1400"/>
            </a:lvl4pPr>
            <a:lvl5pPr>
              <a:defRPr sz="1400"/>
            </a:lvl5pPr>
          </a:lstStyle>
          <a:p>
            <a:pPr lvl="0"/>
            <a:r>
              <a:rPr lang="zh-CN" altLang="en-US" dirty="0"/>
              <a:t>单击此处编辑母版文本样式</a:t>
            </a:r>
          </a:p>
        </p:txBody>
      </p:sp>
      <p:sp>
        <p:nvSpPr>
          <p:cNvPr id="5" name="Rectangle 11"/>
          <p:cNvSpPr>
            <a:spLocks noGrp="1" noChangeArrowheads="1"/>
          </p:cNvSpPr>
          <p:nvPr>
            <p:ph type="ftr" sz="quarter" idx="11"/>
          </p:nvPr>
        </p:nvSpPr>
        <p:spPr>
          <a:xfrm>
            <a:off x="8331201" y="6534152"/>
            <a:ext cx="3860800" cy="476251"/>
          </a:xfrm>
          <a:prstGeom prst="rect">
            <a:avLst/>
          </a:prstGeom>
          <a:ln/>
        </p:spPr>
        <p:txBody>
          <a:bodyPr/>
          <a:lstStyle>
            <a:lvl1pPr>
              <a:defRPr/>
            </a:lvl1pPr>
          </a:lstStyle>
          <a:p>
            <a:pPr>
              <a:defRPr/>
            </a:pPr>
            <a:endParaRPr lang="en-US" altLang="zh-CN">
              <a:solidFill>
                <a:srgbClr val="000000"/>
              </a:solidFill>
            </a:endParaRPr>
          </a:p>
        </p:txBody>
      </p:sp>
      <p:sp>
        <p:nvSpPr>
          <p:cNvPr id="6" name="Rectangle 12"/>
          <p:cNvSpPr>
            <a:spLocks noGrp="1" noChangeArrowheads="1"/>
          </p:cNvSpPr>
          <p:nvPr>
            <p:ph type="sldNum" sz="quarter" idx="12"/>
          </p:nvPr>
        </p:nvSpPr>
        <p:spPr>
          <a:ln/>
        </p:spPr>
        <p:txBody>
          <a:bodyPr/>
          <a:lstStyle>
            <a:lvl1pPr>
              <a:defRPr/>
            </a:lvl1pPr>
          </a:lstStyle>
          <a:p>
            <a:pPr>
              <a:defRPr/>
            </a:pPr>
            <a:fld id="{BE42F3C6-095D-4230-B7A3-97AE99389B15}" type="slidenum">
              <a:rPr lang="en-US" altLang="zh-CN">
                <a:solidFill>
                  <a:srgbClr val="000000"/>
                </a:solidFill>
              </a:rPr>
              <a:pPr>
                <a:defRPr/>
              </a:pPr>
              <a:t>‹#›</a:t>
            </a:fld>
            <a:endParaRPr lang="en-US" altLang="zh-CN">
              <a:solidFill>
                <a:srgbClr val="000000"/>
              </a:solidFill>
            </a:endParaRPr>
          </a:p>
        </p:txBody>
      </p:sp>
      <p:sp>
        <p:nvSpPr>
          <p:cNvPr id="7" name="内容占位符 2"/>
          <p:cNvSpPr>
            <a:spLocks noGrp="1"/>
          </p:cNvSpPr>
          <p:nvPr>
            <p:ph idx="13"/>
          </p:nvPr>
        </p:nvSpPr>
        <p:spPr>
          <a:xfrm>
            <a:off x="678500" y="2205000"/>
            <a:ext cx="10972800" cy="734312"/>
          </a:xfrm>
          <a:prstGeom prst="rect">
            <a:avLst/>
          </a:prstGeom>
        </p:spPr>
        <p:txBody>
          <a:bodyPr/>
          <a:lstStyle>
            <a:lvl1pPr marL="598838" indent="-598838">
              <a:buFont typeface="Wingdings" pitchFamily="2" charset="2"/>
              <a:buChar char="p"/>
              <a:defRPr sz="2000"/>
            </a:lvl1pPr>
            <a:lvl2pPr>
              <a:defRPr sz="1600"/>
            </a:lvl2pPr>
            <a:lvl3pPr>
              <a:defRPr sz="1600"/>
            </a:lvl3pPr>
            <a:lvl4pPr>
              <a:defRPr sz="1400"/>
            </a:lvl4pPr>
            <a:lvl5pPr>
              <a:defRPr sz="1400"/>
            </a:lvl5pPr>
          </a:lstStyle>
          <a:p>
            <a:pPr lvl="0"/>
            <a:r>
              <a:rPr lang="zh-CN" altLang="en-US" dirty="0"/>
              <a:t>单击此处编辑母版文本样式</a:t>
            </a:r>
          </a:p>
        </p:txBody>
      </p:sp>
    </p:spTree>
    <p:extLst>
      <p:ext uri="{BB962C8B-B14F-4D97-AF65-F5344CB8AC3E}">
        <p14:creationId xmlns:p14="http://schemas.microsoft.com/office/powerpoint/2010/main" val="4203360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301626"/>
            <a:ext cx="12192000" cy="688975"/>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654051" y="1182688"/>
            <a:ext cx="10972800" cy="506571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101600" y="6553200"/>
            <a:ext cx="2844800" cy="476250"/>
          </a:xfrm>
          <a:prstGeom prst="rect">
            <a:avLst/>
          </a:prstGeom>
          <a:ln/>
        </p:spPr>
        <p:txBody>
          <a:bodyPr/>
          <a:lstStyle>
            <a:lvl1pPr>
              <a:defRPr/>
            </a:lvl1pPr>
          </a:lstStyle>
          <a:p>
            <a:pPr>
              <a:defRPr/>
            </a:pPr>
            <a:fld id="{532A7782-6CBB-49E9-8B80-991914BEC47E}" type="datetime1">
              <a:rPr lang="zh-CN" altLang="en-US" smtClean="0"/>
              <a:t>2024/5/16</a:t>
            </a:fld>
            <a:endParaRPr lang="en-US" altLang="zh-CN"/>
          </a:p>
        </p:txBody>
      </p:sp>
      <p:sp>
        <p:nvSpPr>
          <p:cNvPr id="5" name="Rectangle 11"/>
          <p:cNvSpPr>
            <a:spLocks noGrp="1" noChangeArrowheads="1"/>
          </p:cNvSpPr>
          <p:nvPr>
            <p:ph type="ftr" sz="quarter" idx="11"/>
          </p:nvPr>
        </p:nvSpPr>
        <p:spPr>
          <a:xfrm>
            <a:off x="8331200" y="6534150"/>
            <a:ext cx="3860800" cy="476250"/>
          </a:xfrm>
          <a:prstGeom prst="rect">
            <a:avLst/>
          </a:prstGeom>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BE42F3C6-095D-4230-B7A3-97AE99389B15}" type="slidenum">
              <a:rPr lang="en-US" altLang="zh-CN"/>
              <a:pPr>
                <a:defRPr/>
              </a:pPr>
              <a:t>‹#›</a:t>
            </a:fld>
            <a:endParaRPr lang="en-US" altLang="zh-CN"/>
          </a:p>
        </p:txBody>
      </p:sp>
    </p:spTree>
    <p:extLst>
      <p:ext uri="{BB962C8B-B14F-4D97-AF65-F5344CB8AC3E}">
        <p14:creationId xmlns:p14="http://schemas.microsoft.com/office/powerpoint/2010/main" val="144338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6" name="图片 5" descr="图片包含 建筑物&#10;&#10;自动生成的说明">
            <a:extLst>
              <a:ext uri="{FF2B5EF4-FFF2-40B4-BE49-F238E27FC236}">
                <a16:creationId xmlns:a16="http://schemas.microsoft.com/office/drawing/2014/main" id="{5D1EADB0-2919-4199-9014-D616146BE91B}"/>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7" name="图片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22250" y="50800"/>
            <a:ext cx="217011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l="74359" r="1346"/>
          <a:stretch>
            <a:fillRect/>
          </a:stretch>
        </p:blipFill>
        <p:spPr bwMode="auto">
          <a:xfrm>
            <a:off x="8870950" y="274638"/>
            <a:ext cx="3001963"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组合 6"/>
          <p:cNvGrpSpPr>
            <a:grpSpLocks/>
          </p:cNvGrpSpPr>
          <p:nvPr userDrawn="1"/>
        </p:nvGrpSpPr>
        <p:grpSpPr bwMode="auto">
          <a:xfrm>
            <a:off x="3352800" y="6253163"/>
            <a:ext cx="5486400" cy="406400"/>
            <a:chOff x="3352562" y="6073254"/>
            <a:chExt cx="5486876" cy="406590"/>
          </a:xfrm>
        </p:grpSpPr>
        <p:pic>
          <p:nvPicPr>
            <p:cNvPr id="10" name="图片 7"/>
            <p:cNvPicPr>
              <a:picLocks noChangeAspect="1" noChangeArrowheads="1"/>
            </p:cNvPicPr>
            <p:nvPr userDrawn="1"/>
          </p:nvPicPr>
          <p:blipFill>
            <a:blip r:embed="rId5">
              <a:extLst>
                <a:ext uri="{28A0092B-C50C-407E-A947-70E740481C1C}">
                  <a14:useLocalDpi xmlns:a14="http://schemas.microsoft.com/office/drawing/2010/main" val="0"/>
                </a:ext>
              </a:extLst>
            </a:blip>
            <a:srcRect t="9831" b="36385"/>
            <a:stretch>
              <a:fillRect/>
            </a:stretch>
          </p:blipFill>
          <p:spPr bwMode="auto">
            <a:xfrm>
              <a:off x="3352562" y="6073254"/>
              <a:ext cx="5486876" cy="40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椭圆 10">
              <a:extLst>
                <a:ext uri="{FF2B5EF4-FFF2-40B4-BE49-F238E27FC236}">
                  <a16:creationId xmlns:a16="http://schemas.microsoft.com/office/drawing/2014/main" id="{7BA62C8E-1076-4C05-9D77-9ECA648B2414}"/>
                </a:ext>
              </a:extLst>
            </p:cNvPr>
            <p:cNvSpPr/>
            <p:nvPr userDrawn="1"/>
          </p:nvSpPr>
          <p:spPr>
            <a:xfrm>
              <a:off x="6051546" y="6259078"/>
              <a:ext cx="88908" cy="9053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pPr lvl="0"/>
            <a:endParaRPr lang="zh-CN" altLang="en-US" noProof="0"/>
          </a:p>
        </p:txBody>
      </p:sp>
      <p:sp>
        <p:nvSpPr>
          <p:cNvPr id="22" name="标题 1">
            <a:extLst>
              <a:ext uri="{FF2B5EF4-FFF2-40B4-BE49-F238E27FC236}">
                <a16:creationId xmlns:a16="http://schemas.microsoft.com/office/drawing/2014/main" id="{9AF74CDA-19DD-45C1-88FF-2379736830CB}"/>
              </a:ext>
            </a:extLst>
          </p:cNvPr>
          <p:cNvSpPr>
            <a:spLocks noGrp="1"/>
          </p:cNvSpPr>
          <p:nvPr>
            <p:ph type="title"/>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a:t>单击此处编辑母版标题样式</a:t>
            </a:r>
            <a:endParaRPr lang="zh-CN" altLang="en-US" dirty="0"/>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r>
              <a:rPr lang="zh-CN" altLang="en-US"/>
              <a:t>编辑母版文本样式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spTree>
    <p:extLst>
      <p:ext uri="{BB962C8B-B14F-4D97-AF65-F5344CB8AC3E}">
        <p14:creationId xmlns:p14="http://schemas.microsoft.com/office/powerpoint/2010/main" val="2122265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212546"/>
            <a:ext cx="12192000" cy="2796540"/>
          </a:xfrm>
          <a:prstGeom prst="rect">
            <a:avLst/>
          </a:pr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26656" y="4211593"/>
            <a:ext cx="3618023" cy="799946"/>
          </a:xfrm>
          <a:prstGeom prst="rect">
            <a:avLst/>
          </a:prstGeom>
        </p:spPr>
      </p:pic>
      <p:sp>
        <p:nvSpPr>
          <p:cNvPr id="3" name="标题 2"/>
          <p:cNvSpPr>
            <a:spLocks noGrp="1"/>
          </p:cNvSpPr>
          <p:nvPr>
            <p:ph type="title"/>
          </p:nvPr>
        </p:nvSpPr>
        <p:spPr>
          <a:xfrm>
            <a:off x="838200" y="1552220"/>
            <a:ext cx="10515600" cy="1325563"/>
          </a:xfrm>
          <a:prstGeom prst="rect">
            <a:avLst/>
          </a:prstGeom>
        </p:spPr>
        <p:txBody>
          <a:bodyPr anchor="ctr"/>
          <a:lstStyle>
            <a:lvl1pPr algn="ctr">
              <a:defRPr b="1">
                <a:solidFill>
                  <a:schemeClr val="bg1"/>
                </a:solidFill>
              </a:defRPr>
            </a:lvl1pPr>
          </a:lstStyle>
          <a:p>
            <a:r>
              <a:rPr lang="zh-CN" altLang="en-US" dirty="0"/>
              <a:t>单击此处编辑母版标题样式</a:t>
            </a:r>
          </a:p>
        </p:txBody>
      </p:sp>
    </p:spTree>
    <p:extLst>
      <p:ext uri="{BB962C8B-B14F-4D97-AF65-F5344CB8AC3E}">
        <p14:creationId xmlns:p14="http://schemas.microsoft.com/office/powerpoint/2010/main" val="1429970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BC14A90-7644-4839-A523-0214AD86FE9F}"/>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3" name="矩形 2">
            <a:extLst>
              <a:ext uri="{FF2B5EF4-FFF2-40B4-BE49-F238E27FC236}">
                <a16:creationId xmlns:a16="http://schemas.microsoft.com/office/drawing/2014/main" id="{C42F1800-CD8C-4F4E-8A01-D8B2FFAF0084}"/>
              </a:ext>
            </a:extLst>
          </p:cNvPr>
          <p:cNvSpPr/>
          <p:nvPr userDrawn="1"/>
        </p:nvSpPr>
        <p:spPr>
          <a:xfrm>
            <a:off x="0" y="2078038"/>
            <a:ext cx="12192000" cy="4779962"/>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fontAlgn="auto" hangingPunct="1">
              <a:spcBef>
                <a:spcPts val="0"/>
              </a:spcBef>
              <a:spcAft>
                <a:spcPts val="0"/>
              </a:spcAft>
              <a:defRPr/>
            </a:pPr>
            <a:endParaRPr lang="zh-CN" altLang="en-US">
              <a:solidFill>
                <a:prstClr val="white"/>
              </a:solidFill>
              <a:latin typeface="Calibri" panose="020F0502020204030204"/>
              <a:ea typeface="等线" panose="02010600030101010101" pitchFamily="2" charset="-122"/>
            </a:endParaRPr>
          </a:p>
        </p:txBody>
      </p:sp>
      <p:sp>
        <p:nvSpPr>
          <p:cNvPr id="4" name="矩形 3">
            <a:extLst>
              <a:ext uri="{FF2B5EF4-FFF2-40B4-BE49-F238E27FC236}">
                <a16:creationId xmlns:a16="http://schemas.microsoft.com/office/drawing/2014/main" id="{E0481153-49F9-4B5B-8B5F-C37906D5F3CA}"/>
              </a:ext>
            </a:extLst>
          </p:cNvPr>
          <p:cNvSpPr/>
          <p:nvPr userDrawn="1"/>
        </p:nvSpPr>
        <p:spPr>
          <a:xfrm rot="10800000">
            <a:off x="0" y="-6350"/>
            <a:ext cx="12192000" cy="3217863"/>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fontAlgn="auto" hangingPunct="1">
              <a:spcBef>
                <a:spcPts val="0"/>
              </a:spcBef>
              <a:spcAft>
                <a:spcPts val="0"/>
              </a:spcAft>
              <a:defRPr/>
            </a:pPr>
            <a:endParaRPr lang="zh-CN" altLang="en-US">
              <a:solidFill>
                <a:prstClr val="white"/>
              </a:solidFill>
              <a:latin typeface="Calibri" panose="020F0502020204030204"/>
              <a:ea typeface="等线" panose="02010600030101010101" pitchFamily="2" charset="-122"/>
            </a:endParaRPr>
          </a:p>
        </p:txBody>
      </p:sp>
      <p:sp>
        <p:nvSpPr>
          <p:cNvPr id="5" name="矩形 4">
            <a:extLst>
              <a:ext uri="{FF2B5EF4-FFF2-40B4-BE49-F238E27FC236}">
                <a16:creationId xmlns:a16="http://schemas.microsoft.com/office/drawing/2014/main" id="{AF42CD5D-D796-4340-BC77-54DE12F8151B}"/>
              </a:ext>
            </a:extLst>
          </p:cNvPr>
          <p:cNvSpPr/>
          <p:nvPr userDrawn="1"/>
        </p:nvSpPr>
        <p:spPr>
          <a:xfrm>
            <a:off x="0" y="0"/>
            <a:ext cx="12192000" cy="6811963"/>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fontAlgn="auto" hangingPunct="1">
              <a:spcBef>
                <a:spcPts val="0"/>
              </a:spcBef>
              <a:spcAft>
                <a:spcPts val="0"/>
              </a:spcAft>
              <a:defRPr/>
            </a:pPr>
            <a:endParaRPr lang="zh-CN" altLang="en-US">
              <a:solidFill>
                <a:prstClr val="white"/>
              </a:solidFill>
              <a:latin typeface="Calibri" panose="020F0502020204030204"/>
              <a:ea typeface="等线" panose="02010600030101010101" pitchFamily="2" charset="-122"/>
            </a:endParaRPr>
          </a:p>
        </p:txBody>
      </p:sp>
      <p:sp>
        <p:nvSpPr>
          <p:cNvPr id="6" name="文本框 5">
            <a:extLst>
              <a:ext uri="{FF2B5EF4-FFF2-40B4-BE49-F238E27FC236}">
                <a16:creationId xmlns:a16="http://schemas.microsoft.com/office/drawing/2014/main" id="{6A3B7668-8BC9-4164-8B67-0C4A8B50D657}"/>
              </a:ext>
            </a:extLst>
          </p:cNvPr>
          <p:cNvSpPr txBox="1"/>
          <p:nvPr userDrawn="1"/>
        </p:nvSpPr>
        <p:spPr>
          <a:xfrm>
            <a:off x="4760913" y="565150"/>
            <a:ext cx="2670175" cy="368300"/>
          </a:xfrm>
          <a:prstGeom prst="rect">
            <a:avLst/>
          </a:prstGeom>
          <a:noFill/>
        </p:spPr>
        <p:txBody>
          <a:bodyPr>
            <a:spAutoFit/>
          </a:bodyPr>
          <a:lstStyle>
            <a:defPPr>
              <a:defRPr lang="en-US"/>
            </a:defPPr>
            <a:lvl1pPr algn="dist">
              <a:defRPr sz="1600">
                <a:solidFill>
                  <a:schemeClr val="bg1"/>
                </a:solidFill>
                <a:latin typeface="+mj-ea"/>
                <a:ea typeface="+mj-ea"/>
              </a:defRPr>
            </a:lvl1pPr>
          </a:lstStyle>
          <a:p>
            <a:pPr eaLnBrk="1" fontAlgn="auto" hangingPunct="1">
              <a:spcBef>
                <a:spcPts val="0"/>
              </a:spcBef>
              <a:spcAft>
                <a:spcPts val="0"/>
              </a:spcAft>
              <a:defRPr/>
            </a:pPr>
            <a:r>
              <a:rPr lang="zh-CN" altLang="en-US" sz="1800">
                <a:solidFill>
                  <a:prstClr val="white"/>
                </a:solidFill>
                <a:latin typeface="微软雅黑"/>
                <a:ea typeface="微软雅黑"/>
              </a:rPr>
              <a:t>本</a:t>
            </a:r>
            <a:r>
              <a:rPr lang="en-US" altLang="zh-CN" sz="1800">
                <a:solidFill>
                  <a:prstClr val="white"/>
                </a:solidFill>
                <a:latin typeface="微软雅黑"/>
                <a:ea typeface="微软雅黑"/>
              </a:rPr>
              <a:t>PPT</a:t>
            </a:r>
            <a:r>
              <a:rPr lang="zh-CN" altLang="en-US" sz="1800">
                <a:solidFill>
                  <a:prstClr val="white"/>
                </a:solidFill>
                <a:latin typeface="微软雅黑"/>
                <a:ea typeface="微软雅黑"/>
              </a:rPr>
              <a:t>模板正参与</a:t>
            </a:r>
            <a:endParaRPr lang="en-US" sz="1800">
              <a:solidFill>
                <a:prstClr val="white"/>
              </a:solidFill>
              <a:latin typeface="微软雅黑"/>
              <a:ea typeface="微软雅黑"/>
            </a:endParaRPr>
          </a:p>
        </p:txBody>
      </p:sp>
      <p:sp>
        <p:nvSpPr>
          <p:cNvPr id="7" name="矩形 6">
            <a:extLst>
              <a:ext uri="{FF2B5EF4-FFF2-40B4-BE49-F238E27FC236}">
                <a16:creationId xmlns:a16="http://schemas.microsoft.com/office/drawing/2014/main" id="{7248DBDF-4B22-4A66-B3B9-79A9526CC71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a:solidFill>
                <a:srgbClr val="0E5177"/>
              </a:solidFill>
              <a:latin typeface="Segoe UI"/>
              <a:ea typeface="微软雅黑"/>
            </a:endParaRPr>
          </a:p>
        </p:txBody>
      </p:sp>
      <p:sp>
        <p:nvSpPr>
          <p:cNvPr id="8" name="文本框 7"/>
          <p:cNvSpPr txBox="1">
            <a:spLocks noChangeArrowheads="1"/>
          </p:cNvSpPr>
          <p:nvPr userDrawn="1"/>
        </p:nvSpPr>
        <p:spPr bwMode="auto">
          <a:xfrm>
            <a:off x="4049713" y="2517775"/>
            <a:ext cx="40925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fontAlgn="base">
              <a:spcBef>
                <a:spcPct val="0"/>
              </a:spcBef>
              <a:spcAft>
                <a:spcPct val="0"/>
              </a:spcAft>
              <a:defRPr>
                <a:solidFill>
                  <a:schemeClr val="tx1"/>
                </a:solidFill>
                <a:latin typeface="Arial" pitchFamily="34" charset="0"/>
                <a:ea typeface="微软雅黑" pitchFamily="34" charset="-122"/>
              </a:defRPr>
            </a:lvl6pPr>
            <a:lvl7pPr marL="2971800" indent="-228600" fontAlgn="base">
              <a:spcBef>
                <a:spcPct val="0"/>
              </a:spcBef>
              <a:spcAft>
                <a:spcPct val="0"/>
              </a:spcAft>
              <a:defRPr>
                <a:solidFill>
                  <a:schemeClr val="tx1"/>
                </a:solidFill>
                <a:latin typeface="Arial" pitchFamily="34" charset="0"/>
                <a:ea typeface="微软雅黑" pitchFamily="34" charset="-122"/>
              </a:defRPr>
            </a:lvl7pPr>
            <a:lvl8pPr marL="3429000" indent="-228600" fontAlgn="base">
              <a:spcBef>
                <a:spcPct val="0"/>
              </a:spcBef>
              <a:spcAft>
                <a:spcPct val="0"/>
              </a:spcAft>
              <a:defRPr>
                <a:solidFill>
                  <a:schemeClr val="tx1"/>
                </a:solidFill>
                <a:latin typeface="Arial" pitchFamily="34" charset="0"/>
                <a:ea typeface="微软雅黑" pitchFamily="34" charset="-122"/>
              </a:defRPr>
            </a:lvl8pPr>
            <a:lvl9pPr marL="3886200" indent="-228600" fontAlgn="base">
              <a:spcBef>
                <a:spcPct val="0"/>
              </a:spcBef>
              <a:spcAft>
                <a:spcPct val="0"/>
              </a:spcAft>
              <a:defRPr>
                <a:solidFill>
                  <a:schemeClr val="tx1"/>
                </a:solidFill>
                <a:latin typeface="Arial" pitchFamily="34" charset="0"/>
                <a:ea typeface="微软雅黑" pitchFamily="34" charset="-122"/>
              </a:defRPr>
            </a:lvl9pPr>
          </a:lstStyle>
          <a:p>
            <a:pPr algn="dist" eaLnBrk="1" hangingPunct="1"/>
            <a:r>
              <a:rPr lang="en-US" altLang="zh-CN" sz="1600">
                <a:solidFill>
                  <a:srgbClr val="FFFFFF"/>
                </a:solidFill>
                <a:latin typeface="微软雅黑" pitchFamily="34" charset="-122"/>
              </a:rPr>
              <a:t> </a:t>
            </a:r>
            <a:r>
              <a:rPr lang="zh-CN" altLang="en-US" sz="1600">
                <a:solidFill>
                  <a:srgbClr val="FFFFFF"/>
                </a:solidFill>
                <a:latin typeface="微软雅黑" pitchFamily="34" charset="-122"/>
              </a:rPr>
              <a:t>第一届高校</a:t>
            </a:r>
            <a:r>
              <a:rPr lang="en-US" altLang="zh-CN" sz="1600">
                <a:solidFill>
                  <a:srgbClr val="FFFFFF"/>
                </a:solidFill>
                <a:latin typeface="微软雅黑" pitchFamily="34" charset="-122"/>
              </a:rPr>
              <a:t>PPT</a:t>
            </a:r>
            <a:r>
              <a:rPr lang="zh-CN" altLang="en-US" sz="1600">
                <a:solidFill>
                  <a:srgbClr val="FFFFFF"/>
                </a:solidFill>
                <a:latin typeface="微软雅黑" pitchFamily="34" charset="-122"/>
              </a:rPr>
              <a:t>模板设计大赛 </a:t>
            </a:r>
            <a:endParaRPr lang="en-US" sz="1600">
              <a:solidFill>
                <a:srgbClr val="FFFFFF"/>
              </a:solidFill>
              <a:latin typeface="微软雅黑" pitchFamily="34" charset="-122"/>
            </a:endParaRPr>
          </a:p>
        </p:txBody>
      </p:sp>
      <p:sp>
        <p:nvSpPr>
          <p:cNvPr id="9" name="文本框 8">
            <a:extLst>
              <a:ext uri="{FF2B5EF4-FFF2-40B4-BE49-F238E27FC236}">
                <a16:creationId xmlns:a16="http://schemas.microsoft.com/office/drawing/2014/main" id="{44AA2FF4-5AC0-4F08-A02B-665DF1CB2D75}"/>
              </a:ext>
            </a:extLst>
          </p:cNvPr>
          <p:cNvSpPr txBox="1"/>
          <p:nvPr userDrawn="1"/>
        </p:nvSpPr>
        <p:spPr>
          <a:xfrm>
            <a:off x="6134100" y="4824413"/>
            <a:ext cx="2544763" cy="1062037"/>
          </a:xfrm>
          <a:prstGeom prst="rect">
            <a:avLst/>
          </a:prstGeom>
          <a:noFill/>
        </p:spPr>
        <p:txBody>
          <a:bodyPr>
            <a:spAutoFit/>
          </a:bodyPr>
          <a:lstStyle>
            <a:defPPr>
              <a:defRPr lang="en-US"/>
            </a:defPPr>
            <a:lvl1pPr algn="dist">
              <a:defRPr>
                <a:solidFill>
                  <a:schemeClr val="bg1"/>
                </a:solidFill>
                <a:latin typeface="+mj-ea"/>
                <a:ea typeface="+mj-ea"/>
              </a:defRPr>
            </a:lvl1pPr>
          </a:lstStyle>
          <a:p>
            <a:pPr algn="l" eaLnBrk="1" fontAlgn="auto" hangingPunct="1">
              <a:lnSpc>
                <a:spcPct val="120000"/>
              </a:lnSpc>
              <a:spcBef>
                <a:spcPts val="0"/>
              </a:spcBef>
              <a:spcAft>
                <a:spcPts val="0"/>
              </a:spcAft>
              <a:defRPr/>
            </a:pPr>
            <a:r>
              <a:rPr lang="zh-CN" altLang="en-US" spc="150">
                <a:solidFill>
                  <a:prstClr val="white"/>
                </a:solidFill>
                <a:latin typeface="微软雅黑"/>
                <a:ea typeface="微软雅黑"/>
              </a:rPr>
              <a:t>微信扫码</a:t>
            </a:r>
            <a:endParaRPr lang="en-US" altLang="zh-CN" spc="150">
              <a:solidFill>
                <a:prstClr val="white"/>
              </a:solidFill>
              <a:latin typeface="微软雅黑"/>
              <a:ea typeface="微软雅黑"/>
            </a:endParaRPr>
          </a:p>
          <a:p>
            <a:pPr algn="l" eaLnBrk="1" fontAlgn="auto" hangingPunct="1">
              <a:lnSpc>
                <a:spcPct val="120000"/>
              </a:lnSpc>
              <a:spcBef>
                <a:spcPts val="0"/>
              </a:spcBef>
              <a:spcAft>
                <a:spcPts val="0"/>
              </a:spcAft>
              <a:defRPr/>
            </a:pPr>
            <a:r>
              <a:rPr lang="zh-CN" altLang="en-US" spc="150">
                <a:solidFill>
                  <a:prstClr val="white"/>
                </a:solidFill>
                <a:latin typeface="微软雅黑"/>
                <a:ea typeface="微软雅黑"/>
              </a:rPr>
              <a:t>来聆听模板作者</a:t>
            </a:r>
            <a:endParaRPr lang="en-US" altLang="zh-CN" spc="150">
              <a:solidFill>
                <a:prstClr val="white"/>
              </a:solidFill>
              <a:latin typeface="微软雅黑"/>
              <a:ea typeface="微软雅黑"/>
            </a:endParaRPr>
          </a:p>
          <a:p>
            <a:pPr algn="l" eaLnBrk="1" fontAlgn="auto" hangingPunct="1">
              <a:lnSpc>
                <a:spcPct val="120000"/>
              </a:lnSpc>
              <a:spcBef>
                <a:spcPts val="0"/>
              </a:spcBef>
              <a:spcAft>
                <a:spcPts val="0"/>
              </a:spcAft>
              <a:defRPr/>
            </a:pPr>
            <a:r>
              <a:rPr lang="zh-CN" altLang="en-US" spc="150">
                <a:solidFill>
                  <a:prstClr val="white"/>
                </a:solidFill>
                <a:latin typeface="微软雅黑"/>
                <a:ea typeface="微软雅黑"/>
              </a:rPr>
              <a:t>设计灵感、制作思路</a:t>
            </a:r>
            <a:endParaRPr lang="en-US" spc="150">
              <a:solidFill>
                <a:prstClr val="white"/>
              </a:solidFill>
              <a:latin typeface="微软雅黑"/>
              <a:ea typeface="微软雅黑"/>
            </a:endParaRPr>
          </a:p>
        </p:txBody>
      </p:sp>
      <p:pic>
        <p:nvPicPr>
          <p:cNvPr id="10" name="图片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15950" y="3771900"/>
            <a:ext cx="13817600" cy="39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684338" y="717550"/>
            <a:ext cx="8823325"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a:spLocks noChangeArrowheads="1"/>
          </p:cNvSpPr>
          <p:nvPr userDrawn="1"/>
        </p:nvSpPr>
        <p:spPr bwMode="auto">
          <a:xfrm>
            <a:off x="3741738" y="2971800"/>
            <a:ext cx="1984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fontAlgn="base">
              <a:spcBef>
                <a:spcPct val="0"/>
              </a:spcBef>
              <a:spcAft>
                <a:spcPct val="0"/>
              </a:spcAft>
              <a:defRPr>
                <a:solidFill>
                  <a:schemeClr val="tx1"/>
                </a:solidFill>
                <a:latin typeface="Arial" pitchFamily="34" charset="0"/>
                <a:ea typeface="微软雅黑" pitchFamily="34" charset="-122"/>
              </a:defRPr>
            </a:lvl6pPr>
            <a:lvl7pPr marL="2971800" indent="-228600" fontAlgn="base">
              <a:spcBef>
                <a:spcPct val="0"/>
              </a:spcBef>
              <a:spcAft>
                <a:spcPct val="0"/>
              </a:spcAft>
              <a:defRPr>
                <a:solidFill>
                  <a:schemeClr val="tx1"/>
                </a:solidFill>
                <a:latin typeface="Arial" pitchFamily="34" charset="0"/>
                <a:ea typeface="微软雅黑" pitchFamily="34" charset="-122"/>
              </a:defRPr>
            </a:lvl7pPr>
            <a:lvl8pPr marL="3429000" indent="-228600" fontAlgn="base">
              <a:spcBef>
                <a:spcPct val="0"/>
              </a:spcBef>
              <a:spcAft>
                <a:spcPct val="0"/>
              </a:spcAft>
              <a:defRPr>
                <a:solidFill>
                  <a:schemeClr val="tx1"/>
                </a:solidFill>
                <a:latin typeface="Arial" pitchFamily="34" charset="0"/>
                <a:ea typeface="微软雅黑" pitchFamily="34" charset="-122"/>
              </a:defRPr>
            </a:lvl8pPr>
            <a:lvl9pPr marL="3886200" indent="-228600" fontAlgn="base">
              <a:spcBef>
                <a:spcPct val="0"/>
              </a:spcBef>
              <a:spcAft>
                <a:spcPct val="0"/>
              </a:spcAft>
              <a:defRPr>
                <a:solidFill>
                  <a:schemeClr val="tx1"/>
                </a:solidFill>
                <a:latin typeface="Arial" pitchFamily="34" charset="0"/>
                <a:ea typeface="微软雅黑" pitchFamily="34" charset="-122"/>
              </a:defRPr>
            </a:lvl9pPr>
          </a:lstStyle>
          <a:p>
            <a:pPr algn="dist" eaLnBrk="1" hangingPunct="1"/>
            <a:r>
              <a:rPr lang="zh-CN" altLang="en-US" sz="1100">
                <a:solidFill>
                  <a:srgbClr val="BFBFBF"/>
                </a:solidFill>
                <a:latin typeface="微软雅黑" pitchFamily="34" charset="-122"/>
              </a:rPr>
              <a:t>活动主办：秋叶</a:t>
            </a:r>
            <a:r>
              <a:rPr lang="en-US" altLang="zh-CN" sz="1100">
                <a:solidFill>
                  <a:srgbClr val="BFBFBF"/>
                </a:solidFill>
                <a:latin typeface="微软雅黑" pitchFamily="34" charset="-122"/>
              </a:rPr>
              <a:t>PPT</a:t>
            </a:r>
          </a:p>
        </p:txBody>
      </p:sp>
      <p:sp>
        <p:nvSpPr>
          <p:cNvPr id="13" name="文本框 12"/>
          <p:cNvSpPr txBox="1">
            <a:spLocks noChangeArrowheads="1"/>
          </p:cNvSpPr>
          <p:nvPr userDrawn="1"/>
        </p:nvSpPr>
        <p:spPr bwMode="auto">
          <a:xfrm>
            <a:off x="6080125" y="2971800"/>
            <a:ext cx="2492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fontAlgn="base">
              <a:spcBef>
                <a:spcPct val="0"/>
              </a:spcBef>
              <a:spcAft>
                <a:spcPct val="0"/>
              </a:spcAft>
              <a:defRPr>
                <a:solidFill>
                  <a:schemeClr val="tx1"/>
                </a:solidFill>
                <a:latin typeface="Arial" pitchFamily="34" charset="0"/>
                <a:ea typeface="微软雅黑" pitchFamily="34" charset="-122"/>
              </a:defRPr>
            </a:lvl6pPr>
            <a:lvl7pPr marL="2971800" indent="-228600" fontAlgn="base">
              <a:spcBef>
                <a:spcPct val="0"/>
              </a:spcBef>
              <a:spcAft>
                <a:spcPct val="0"/>
              </a:spcAft>
              <a:defRPr>
                <a:solidFill>
                  <a:schemeClr val="tx1"/>
                </a:solidFill>
                <a:latin typeface="Arial" pitchFamily="34" charset="0"/>
                <a:ea typeface="微软雅黑" pitchFamily="34" charset="-122"/>
              </a:defRPr>
            </a:lvl7pPr>
            <a:lvl8pPr marL="3429000" indent="-228600" fontAlgn="base">
              <a:spcBef>
                <a:spcPct val="0"/>
              </a:spcBef>
              <a:spcAft>
                <a:spcPct val="0"/>
              </a:spcAft>
              <a:defRPr>
                <a:solidFill>
                  <a:schemeClr val="tx1"/>
                </a:solidFill>
                <a:latin typeface="Arial" pitchFamily="34" charset="0"/>
                <a:ea typeface="微软雅黑" pitchFamily="34" charset="-122"/>
              </a:defRPr>
            </a:lvl8pPr>
            <a:lvl9pPr marL="3886200" indent="-228600" fontAlgn="base">
              <a:spcBef>
                <a:spcPct val="0"/>
              </a:spcBef>
              <a:spcAft>
                <a:spcPct val="0"/>
              </a:spcAft>
              <a:defRPr>
                <a:solidFill>
                  <a:schemeClr val="tx1"/>
                </a:solidFill>
                <a:latin typeface="Arial" pitchFamily="34" charset="0"/>
                <a:ea typeface="微软雅黑" pitchFamily="34" charset="-122"/>
              </a:defRPr>
            </a:lvl9pPr>
          </a:lstStyle>
          <a:p>
            <a:pPr algn="dist" eaLnBrk="1" hangingPunct="1"/>
            <a:r>
              <a:rPr lang="zh-CN" altLang="en-US" sz="1100">
                <a:solidFill>
                  <a:srgbClr val="BFBFBF"/>
                </a:solidFill>
                <a:latin typeface="微软雅黑" pitchFamily="34" charset="-122"/>
              </a:rPr>
              <a:t>技术支持：微软听听文档</a:t>
            </a:r>
            <a:endParaRPr lang="en-US" sz="1100">
              <a:solidFill>
                <a:srgbClr val="BFBFBF"/>
              </a:solidFill>
              <a:latin typeface="微软雅黑" pitchFamily="34" charset="-122"/>
            </a:endParaRPr>
          </a:p>
        </p:txBody>
      </p:sp>
      <p:sp>
        <p:nvSpPr>
          <p:cNvPr id="14" name="矩形 13">
            <a:extLst>
              <a:ext uri="{FF2B5EF4-FFF2-40B4-BE49-F238E27FC236}">
                <a16:creationId xmlns:a16="http://schemas.microsoft.com/office/drawing/2014/main" id="{338557A5-90E1-423D-B0B2-5B69D48B95BB}"/>
              </a:ext>
            </a:extLst>
          </p:cNvPr>
          <p:cNvSpPr/>
          <p:nvPr userDrawn="1"/>
        </p:nvSpPr>
        <p:spPr>
          <a:xfrm>
            <a:off x="3600450" y="3494088"/>
            <a:ext cx="2319338" cy="2319337"/>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4469517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441325" y="760413"/>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608013" eaLnBrk="1" hangingPunct="1"/>
            <a:r>
              <a:rPr lang="zh-CN" altLang="en-US">
                <a:solidFill>
                  <a:srgbClr val="FFFFFF"/>
                </a:solidFill>
                <a:latin typeface="Segoe UI Light" pitchFamily="34" charset="0"/>
                <a:cs typeface="Segoe UI Light" pitchFamily="34" charset="0"/>
              </a:rPr>
              <a:t>标注</a:t>
            </a:r>
          </a:p>
        </p:txBody>
      </p:sp>
      <p:sp>
        <p:nvSpPr>
          <p:cNvPr id="3" name="矩形 2"/>
          <p:cNvSpPr>
            <a:spLocks noChangeArrowheads="1"/>
          </p:cNvSpPr>
          <p:nvPr userDrawn="1"/>
        </p:nvSpPr>
        <p:spPr bwMode="auto">
          <a:xfrm>
            <a:off x="2573338" y="760413"/>
            <a:ext cx="1401762"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08013" eaLnBrk="1" hangingPunct="1">
              <a:lnSpc>
                <a:spcPct val="130000"/>
              </a:lnSpc>
            </a:pPr>
            <a:r>
              <a:rPr lang="zh-CN" altLang="en-US" sz="1400">
                <a:solidFill>
                  <a:srgbClr val="FFFFFF"/>
                </a:solidFill>
                <a:latin typeface="Segoe UI Light" pitchFamily="34" charset="0"/>
                <a:cs typeface="Segoe UI Light" pitchFamily="34" charset="0"/>
              </a:rPr>
              <a:t>使用说明 </a:t>
            </a:r>
            <a:endParaRPr lang="en-US" altLang="zh-CN" sz="1400">
              <a:solidFill>
                <a:srgbClr val="FFFFFF"/>
              </a:solidFill>
              <a:latin typeface="Segoe UI Light" pitchFamily="34" charset="0"/>
              <a:cs typeface="Segoe UI Light" pitchFamily="34" charset="0"/>
            </a:endParaRPr>
          </a:p>
          <a:p>
            <a:pPr defTabSz="608013" eaLnBrk="1" hangingPunct="1">
              <a:lnSpc>
                <a:spcPct val="130000"/>
              </a:lnSpc>
            </a:pPr>
            <a:endParaRPr lang="en-US" altLang="zh-CN" sz="1400">
              <a:solidFill>
                <a:srgbClr val="FFFFFF"/>
              </a:solidFill>
              <a:latin typeface="Segoe UI Light" pitchFamily="34" charset="0"/>
              <a:cs typeface="Segoe UI Light" pitchFamily="34" charset="0"/>
            </a:endParaRPr>
          </a:p>
          <a:p>
            <a:pPr defTabSz="608013" eaLnBrk="1" hangingPunct="1">
              <a:lnSpc>
                <a:spcPct val="130000"/>
              </a:lnSpc>
            </a:pPr>
            <a:endParaRPr lang="en-US" altLang="zh-CN" sz="1400">
              <a:solidFill>
                <a:srgbClr val="FFFFFF"/>
              </a:solidFill>
              <a:latin typeface="Segoe UI Light" pitchFamily="34" charset="0"/>
              <a:cs typeface="Segoe UI Light" pitchFamily="34" charset="0"/>
            </a:endParaRPr>
          </a:p>
          <a:p>
            <a:pPr defTabSz="608013" eaLnBrk="1" hangingPunct="1">
              <a:lnSpc>
                <a:spcPct val="130000"/>
              </a:lnSpc>
            </a:pPr>
            <a:endParaRPr lang="en-US" altLang="zh-CN" sz="1400">
              <a:solidFill>
                <a:srgbClr val="FFFFFF"/>
              </a:solidFill>
              <a:latin typeface="Segoe UI Light" pitchFamily="34" charset="0"/>
              <a:cs typeface="Segoe UI Light" pitchFamily="34" charset="0"/>
            </a:endParaRPr>
          </a:p>
          <a:p>
            <a:pPr defTabSz="608013" eaLnBrk="1" hangingPunct="1">
              <a:lnSpc>
                <a:spcPct val="130000"/>
              </a:lnSpc>
            </a:pPr>
            <a:endParaRPr lang="en-US" altLang="zh-CN" sz="1400">
              <a:solidFill>
                <a:srgbClr val="FFFFFF"/>
              </a:solidFill>
              <a:latin typeface="Segoe UI Light" pitchFamily="34" charset="0"/>
              <a:cs typeface="Segoe UI Light" pitchFamily="34" charset="0"/>
            </a:endParaRPr>
          </a:p>
          <a:p>
            <a:pPr defTabSz="608013" eaLnBrk="1" hangingPunct="1">
              <a:lnSpc>
                <a:spcPct val="130000"/>
              </a:lnSpc>
            </a:pPr>
            <a:endParaRPr lang="en-US" altLang="zh-CN" sz="1400">
              <a:solidFill>
                <a:srgbClr val="FFFFFF"/>
              </a:solidFill>
              <a:latin typeface="Segoe UI Light" pitchFamily="34" charset="0"/>
              <a:cs typeface="Segoe UI Light" pitchFamily="34" charset="0"/>
            </a:endParaRPr>
          </a:p>
          <a:p>
            <a:pPr defTabSz="608013" eaLnBrk="1" hangingPunct="1">
              <a:lnSpc>
                <a:spcPct val="130000"/>
              </a:lnSpc>
            </a:pPr>
            <a:r>
              <a:rPr lang="zh-CN" altLang="en-US" sz="1400">
                <a:solidFill>
                  <a:srgbClr val="FFFFFF"/>
                </a:solidFill>
                <a:latin typeface="Segoe UI Light" pitchFamily="34" charset="0"/>
                <a:cs typeface="Segoe UI Light" pitchFamily="34" charset="0"/>
              </a:rPr>
              <a:t>声明</a:t>
            </a:r>
            <a:endParaRPr lang="en-US" altLang="zh-CN" sz="1400">
              <a:solidFill>
                <a:srgbClr val="FFFFFF"/>
              </a:solidFill>
              <a:latin typeface="Segoe UI Light" pitchFamily="34" charset="0"/>
              <a:cs typeface="Segoe UI Light" pitchFamily="34" charset="0"/>
            </a:endParaRPr>
          </a:p>
        </p:txBody>
      </p:sp>
      <p:sp>
        <p:nvSpPr>
          <p:cNvPr id="4" name="矩形 3"/>
          <p:cNvSpPr>
            <a:spLocks noChangeArrowheads="1"/>
          </p:cNvSpPr>
          <p:nvPr userDrawn="1"/>
        </p:nvSpPr>
        <p:spPr bwMode="auto">
          <a:xfrm>
            <a:off x="4152900" y="760413"/>
            <a:ext cx="70739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30000"/>
              </a:lnSpc>
            </a:pPr>
            <a:r>
              <a:rPr lang="zh-CN" altLang="en-US" sz="1400">
                <a:solidFill>
                  <a:srgbClr val="FFFFFF"/>
                </a:solidFill>
                <a:latin typeface="Segoe UI Light" pitchFamily="34" charset="0"/>
                <a:cs typeface="Segoe UI Light" pitchFamily="34" charset="0"/>
              </a:rPr>
              <a:t>本</a:t>
            </a:r>
            <a:r>
              <a:rPr lang="en-US" altLang="zh-CN" sz="1400">
                <a:solidFill>
                  <a:srgbClr val="FFFFFF"/>
                </a:solidFill>
                <a:latin typeface="Segoe UI Light" pitchFamily="34" charset="0"/>
                <a:cs typeface="Segoe UI Light" pitchFamily="34" charset="0"/>
              </a:rPr>
              <a:t>PPT</a:t>
            </a:r>
            <a:r>
              <a:rPr lang="zh-CN" altLang="en-US" sz="1400">
                <a:solidFill>
                  <a:srgbClr val="FFFFFF"/>
                </a:solidFill>
                <a:latin typeface="Segoe UI Light" pitchFamily="34" charset="0"/>
                <a:cs typeface="Segoe UI Light" pitchFamily="34" charset="0"/>
              </a:rPr>
              <a:t>模板为作者原创，著作权归作者所有。</a:t>
            </a:r>
            <a:endParaRPr lang="en-US" altLang="zh-CN" sz="1400">
              <a:solidFill>
                <a:srgbClr val="FFFFFF"/>
              </a:solidFill>
              <a:latin typeface="Segoe UI Light" pitchFamily="34" charset="0"/>
              <a:cs typeface="Segoe UI Light" pitchFamily="34" charset="0"/>
            </a:endParaRPr>
          </a:p>
          <a:p>
            <a:pPr eaLnBrk="1" hangingPunct="1">
              <a:lnSpc>
                <a:spcPct val="130000"/>
              </a:lnSpc>
            </a:pPr>
            <a:r>
              <a:rPr lang="zh-CN" altLang="en-US" sz="1400">
                <a:solidFill>
                  <a:srgbClr val="FFFFFF"/>
                </a:solidFill>
                <a:latin typeface="Segoe UI Light" pitchFamily="34" charset="0"/>
                <a:cs typeface="Segoe UI Light" pitchFamily="34" charset="0"/>
              </a:rPr>
              <a:t>您仅可以个人非商业用途使用本</a:t>
            </a:r>
            <a:r>
              <a:rPr lang="en-US" altLang="zh-CN" sz="1400">
                <a:solidFill>
                  <a:srgbClr val="FFFFFF"/>
                </a:solidFill>
                <a:latin typeface="Segoe UI Light" pitchFamily="34" charset="0"/>
                <a:cs typeface="Segoe UI Light" pitchFamily="34" charset="0"/>
              </a:rPr>
              <a:t>PPT</a:t>
            </a:r>
            <a:r>
              <a:rPr lang="zh-CN" altLang="en-US" sz="1400">
                <a:solidFill>
                  <a:srgbClr val="FFFFFF"/>
                </a:solidFill>
                <a:latin typeface="Segoe UI Light" pitchFamily="34" charset="0"/>
                <a:cs typeface="Segoe UI Light" pitchFamily="34" charset="0"/>
              </a:rPr>
              <a:t>模板，</a:t>
            </a:r>
            <a:r>
              <a:rPr lang="zh-CN" altLang="en-US" sz="1400">
                <a:solidFill>
                  <a:srgbClr val="FFFFFF"/>
                </a:solidFill>
                <a:latin typeface="Century Gothic" pitchFamily="34" charset="0"/>
              </a:rPr>
              <a:t>未经权利人书面明确授权，不可将信息内容的全部或部分用于出售，或以出租、出借、转让、分销、发布等其他任何方式供他人使用</a:t>
            </a:r>
            <a:r>
              <a:rPr lang="zh-CN" altLang="en-US" sz="1400">
                <a:solidFill>
                  <a:srgbClr val="FFFFFF"/>
                </a:solidFill>
                <a:latin typeface="Segoe UI Light" pitchFamily="34" charset="0"/>
                <a:cs typeface="Segoe UI Light" pitchFamily="34" charset="0"/>
              </a:rPr>
              <a:t>，</a:t>
            </a:r>
            <a:r>
              <a:rPr lang="zh-CN" altLang="en-US" sz="1400">
                <a:solidFill>
                  <a:srgbClr val="FFFFFF"/>
                </a:solidFill>
                <a:latin typeface="Century Gothic" pitchFamily="34" charset="0"/>
              </a:rPr>
              <a:t>否则将承担法律责任。</a:t>
            </a:r>
            <a:endParaRPr lang="en-US" altLang="zh-CN" sz="1400">
              <a:solidFill>
                <a:srgbClr val="FFFFFF"/>
              </a:solidFill>
              <a:latin typeface="Segoe UI Light" pitchFamily="34" charset="0"/>
              <a:cs typeface="Segoe UI Light" pitchFamily="34" charset="0"/>
            </a:endParaRPr>
          </a:p>
          <a:p>
            <a:pPr eaLnBrk="1" hangingPunct="1">
              <a:lnSpc>
                <a:spcPct val="130000"/>
              </a:lnSpc>
            </a:pPr>
            <a:endParaRPr lang="en-US" altLang="zh-CN" sz="1400">
              <a:solidFill>
                <a:srgbClr val="FFFFFF"/>
              </a:solidFill>
              <a:latin typeface="Segoe UI Light" pitchFamily="34" charset="0"/>
              <a:cs typeface="Segoe UI Light" pitchFamily="34" charset="0"/>
            </a:endParaRPr>
          </a:p>
          <a:p>
            <a:pPr eaLnBrk="1" hangingPunct="1">
              <a:lnSpc>
                <a:spcPct val="130000"/>
              </a:lnSpc>
            </a:pPr>
            <a:endParaRPr lang="en-US" altLang="zh-CN" sz="1400">
              <a:solidFill>
                <a:srgbClr val="FFFFFF"/>
              </a:solidFill>
              <a:latin typeface="Segoe UI Light" pitchFamily="34" charset="0"/>
              <a:cs typeface="Segoe UI Light" pitchFamily="34" charset="0"/>
            </a:endParaRPr>
          </a:p>
          <a:p>
            <a:pPr eaLnBrk="1" hangingPunct="1">
              <a:lnSpc>
                <a:spcPct val="130000"/>
              </a:lnSpc>
            </a:pPr>
            <a:r>
              <a:rPr lang="en-US" altLang="zh-CN" sz="1400">
                <a:solidFill>
                  <a:srgbClr val="FFFFFF"/>
                </a:solidFill>
                <a:latin typeface="Segoe UI Light" pitchFamily="34" charset="0"/>
                <a:cs typeface="Segoe UI Light" pitchFamily="34" charset="0"/>
              </a:rPr>
              <a:t>OfficePLUS</a:t>
            </a:r>
            <a:r>
              <a:rPr lang="zh-CN" altLang="en-US" sz="1400">
                <a:solidFill>
                  <a:srgbClr val="FFFFFF"/>
                </a:solidFill>
                <a:latin typeface="Segoe UI Light" pitchFamily="34" charset="0"/>
                <a:cs typeface="Segoe UI Light" pitchFamily="34" charset="0"/>
              </a:rPr>
              <a:t>尊重知识产权并注重保护用户享有的各项权利。</a:t>
            </a:r>
            <a:endParaRPr lang="en-US" altLang="zh-CN" sz="1400">
              <a:solidFill>
                <a:srgbClr val="FFFFFF"/>
              </a:solidFill>
              <a:latin typeface="Segoe UI Light" pitchFamily="34" charset="0"/>
              <a:cs typeface="Segoe UI Light" pitchFamily="34" charset="0"/>
            </a:endParaRPr>
          </a:p>
          <a:p>
            <a:pPr eaLnBrk="1" hangingPunct="1">
              <a:lnSpc>
                <a:spcPct val="130000"/>
              </a:lnSpc>
            </a:pPr>
            <a:r>
              <a:rPr lang="en-US" altLang="zh-CN" sz="1400">
                <a:solidFill>
                  <a:srgbClr val="FFFFFF"/>
                </a:solidFill>
                <a:latin typeface="Segoe UI Light" pitchFamily="34" charset="0"/>
                <a:cs typeface="Segoe UI Light" pitchFamily="34" charset="0"/>
              </a:rPr>
              <a:t>OfficePLUS</a:t>
            </a:r>
            <a:r>
              <a:rPr lang="zh-CN" altLang="en-US" sz="1400">
                <a:solidFill>
                  <a:srgbClr val="FFFFFF"/>
                </a:solidFill>
                <a:latin typeface="Segoe UI Light" pitchFamily="34" charset="0"/>
                <a:cs typeface="Segoe UI Light" pitchFamily="34" charset="0"/>
              </a:rPr>
              <a:t>拥有对本</a:t>
            </a:r>
            <a:r>
              <a:rPr lang="en-US" altLang="zh-CN" sz="1400">
                <a:solidFill>
                  <a:srgbClr val="FFFFFF"/>
                </a:solidFill>
                <a:latin typeface="Segoe UI Light" pitchFamily="34" charset="0"/>
                <a:cs typeface="Segoe UI Light" pitchFamily="34" charset="0"/>
              </a:rPr>
              <a:t>PPT</a:t>
            </a:r>
            <a:r>
              <a:rPr lang="zh-CN" altLang="en-US" sz="1400">
                <a:solidFill>
                  <a:srgbClr val="FFFFFF"/>
                </a:solidFill>
                <a:latin typeface="Segoe UI Light" pitchFamily="34" charset="0"/>
                <a:cs typeface="Segoe UI Light" pitchFamily="34" charset="0"/>
              </a:rPr>
              <a:t>模板进行展示、报道、宣传及用于市场活动的权利，若在比赛或商业应用过程中发生版权纠纷，其法律责任由作者本人承担。</a:t>
            </a:r>
          </a:p>
        </p:txBody>
      </p:sp>
      <p:sp>
        <p:nvSpPr>
          <p:cNvPr id="5" name="矩形 4"/>
          <p:cNvSpPr>
            <a:spLocks noChangeArrowheads="1"/>
          </p:cNvSpPr>
          <p:nvPr userDrawn="1"/>
        </p:nvSpPr>
        <p:spPr bwMode="auto">
          <a:xfrm>
            <a:off x="441325" y="182563"/>
            <a:ext cx="7762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defTabSz="608013" eaLnBrk="1" hangingPunct="1"/>
            <a:r>
              <a:rPr kumimoji="1" lang="en-US" altLang="zh-CN" sz="1000">
                <a:solidFill>
                  <a:srgbClr val="FFFFFF"/>
                </a:solidFill>
                <a:latin typeface="Segoe UI Light" pitchFamily="34" charset="0"/>
                <a:cs typeface="Segoe UI Light" pitchFamily="34" charset="0"/>
              </a:rPr>
              <a:t>OfficePLUS</a:t>
            </a:r>
            <a:endParaRPr lang="zh-CN" altLang="en-US" sz="1000">
              <a:solidFill>
                <a:srgbClr val="FFFFFF"/>
              </a:solidFill>
              <a:latin typeface="Segoe UI Light" pitchFamily="34" charset="0"/>
              <a:cs typeface="Segoe UI Light" pitchFamily="34" charset="0"/>
            </a:endParaRPr>
          </a:p>
        </p:txBody>
      </p:sp>
    </p:spTree>
    <p:extLst>
      <p:ext uri="{BB962C8B-B14F-4D97-AF65-F5344CB8AC3E}">
        <p14:creationId xmlns:p14="http://schemas.microsoft.com/office/powerpoint/2010/main" val="99474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6" name="图片 2" descr="图片包含 建筑物, 圆屋顶, 地板&#10;&#10;描述已自动生成"/>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平行四边形 6">
            <a:extLst>
              <a:ext uri="{FF2B5EF4-FFF2-40B4-BE49-F238E27FC236}">
                <a16:creationId xmlns:a16="http://schemas.microsoft.com/office/drawing/2014/main" id="{689C13C8-D6A3-452D-ACA7-98A525AB96D7}"/>
              </a:ext>
            </a:extLst>
          </p:cNvPr>
          <p:cNvSpPr/>
          <p:nvPr userDrawn="1"/>
        </p:nvSpPr>
        <p:spPr>
          <a:xfrm>
            <a:off x="4144963" y="1538288"/>
            <a:ext cx="8047037" cy="3189287"/>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8" name="图片 7" descr="图片包含 建筑物&#10;&#10;自动生成的说明">
            <a:extLst>
              <a:ext uri="{FF2B5EF4-FFF2-40B4-BE49-F238E27FC236}">
                <a16:creationId xmlns:a16="http://schemas.microsoft.com/office/drawing/2014/main" id="{2998CC24-68C8-4980-A44F-7CB24FD77F04}"/>
              </a:ext>
            </a:extLst>
          </p:cNvPr>
          <p:cNvPicPr>
            <a:picLocks noChangeAspect="1"/>
          </p:cNvPicPr>
          <p:nvPr userDrawn="1"/>
        </p:nvPicPr>
        <p:blipFill>
          <a:blip r:embed="rId3" cstate="print">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pic>
        <p:nvPicPr>
          <p:cNvPr id="9" name="图片 6"/>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524625" y="4410075"/>
            <a:ext cx="3935413"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7"/>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222250" y="50800"/>
            <a:ext cx="2170113"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8"/>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r="1346"/>
          <a:stretch>
            <a:fillRect/>
          </a:stretch>
        </p:blipFill>
        <p:spPr bwMode="auto">
          <a:xfrm>
            <a:off x="0" y="6042025"/>
            <a:ext cx="121681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标题 1">
            <a:extLst>
              <a:ext uri="{FF2B5EF4-FFF2-40B4-BE49-F238E27FC236}">
                <a16:creationId xmlns:a16="http://schemas.microsoft.com/office/drawing/2014/main" id="{9AF74CDA-19DD-45C1-88FF-2379736830CB}"/>
              </a:ext>
            </a:extLst>
          </p:cNvPr>
          <p:cNvSpPr>
            <a:spLocks noGrp="1"/>
          </p:cNvSpPr>
          <p:nvPr>
            <p:ph type="title"/>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a:t>单击此处编辑母版标题样式</a:t>
            </a:r>
            <a:endParaRPr lang="zh-CN" altLang="en-US" dirty="0"/>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r>
              <a:rPr lang="zh-CN" altLang="en-US"/>
              <a:t>编辑母版文本样式</a:t>
            </a:r>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pPr lvl="0"/>
            <a:endParaRPr lang="zh-CN" altLang="en-US" noProof="0"/>
          </a:p>
        </p:txBody>
      </p:sp>
    </p:spTree>
    <p:extLst>
      <p:ext uri="{BB962C8B-B14F-4D97-AF65-F5344CB8AC3E}">
        <p14:creationId xmlns:p14="http://schemas.microsoft.com/office/powerpoint/2010/main" val="307420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userDrawn="1"/>
        </p:nvGrpSpPr>
        <p:grpSpPr bwMode="auto">
          <a:xfrm>
            <a:off x="304800" y="2455863"/>
            <a:ext cx="4122738" cy="1462087"/>
            <a:chOff x="304800" y="2709636"/>
            <a:chExt cx="4122059" cy="1462680"/>
          </a:xfrm>
        </p:grpSpPr>
        <p:grpSp>
          <p:nvGrpSpPr>
            <p:cNvPr id="5" name="组合 4"/>
            <p:cNvGrpSpPr>
              <a:grpSpLocks/>
            </p:cNvGrpSpPr>
            <p:nvPr/>
          </p:nvGrpSpPr>
          <p:grpSpPr bwMode="auto">
            <a:xfrm>
              <a:off x="304800" y="2709636"/>
              <a:ext cx="4122059" cy="1462680"/>
              <a:chOff x="667656" y="1497651"/>
              <a:chExt cx="4122059" cy="1462680"/>
            </a:xfrm>
          </p:grpSpPr>
          <p:grpSp>
            <p:nvGrpSpPr>
              <p:cNvPr id="7" name="组合 7"/>
              <p:cNvGrpSpPr>
                <a:grpSpLocks/>
              </p:cNvGrpSpPr>
              <p:nvPr/>
            </p:nvGrpSpPr>
            <p:grpSpPr bwMode="auto">
              <a:xfrm>
                <a:off x="667656" y="1497651"/>
                <a:ext cx="4122059" cy="1438728"/>
                <a:chOff x="537028" y="1493158"/>
                <a:chExt cx="4122059" cy="1438728"/>
              </a:xfrm>
            </p:grpSpPr>
            <p:sp>
              <p:nvSpPr>
                <p:cNvPr id="10" name="矩形 9">
                  <a:extLst>
                    <a:ext uri="{FF2B5EF4-FFF2-40B4-BE49-F238E27FC236}">
                      <a16:creationId xmlns:a16="http://schemas.microsoft.com/office/drawing/2014/main" id="{57E8017E-F28A-463C-B0CC-8FCF3F0652AD}"/>
                    </a:ext>
                  </a:extLst>
                </p:cNvPr>
                <p:cNvSpPr/>
                <p:nvPr/>
              </p:nvSpPr>
              <p:spPr>
                <a:xfrm>
                  <a:off x="537028" y="1493158"/>
                  <a:ext cx="4122059" cy="1438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1" name="图片 10" descr="图片包含 建筑物&#10;&#10;自动生成的说明">
                  <a:extLst>
                    <a:ext uri="{FF2B5EF4-FFF2-40B4-BE49-F238E27FC236}">
                      <a16:creationId xmlns:a16="http://schemas.microsoft.com/office/drawing/2014/main" id="{CF1F28C4-73C3-47A7-A250-A68DF5F0BA30}"/>
                    </a:ext>
                  </a:extLst>
                </p:cNvPr>
                <p:cNvPicPr>
                  <a:picLocks noChangeAspect="1"/>
                </p:cNvPicPr>
                <p:nvPr/>
              </p:nvPicPr>
              <p:blipFill>
                <a:blip r:embed="rId3" cstate="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8"/>
              <p:cNvSpPr txBox="1">
                <a:spLocks noChangeArrowheads="1"/>
              </p:cNvSpPr>
              <p:nvPr/>
            </p:nvSpPr>
            <p:spPr bwMode="auto">
              <a:xfrm>
                <a:off x="2387598" y="1755350"/>
                <a:ext cx="223519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fontAlgn="base">
                  <a:spcBef>
                    <a:spcPct val="0"/>
                  </a:spcBef>
                  <a:spcAft>
                    <a:spcPct val="0"/>
                  </a:spcAft>
                  <a:defRPr>
                    <a:solidFill>
                      <a:schemeClr val="tx1"/>
                    </a:solidFill>
                    <a:latin typeface="Arial" pitchFamily="34" charset="0"/>
                    <a:ea typeface="微软雅黑" pitchFamily="34" charset="-122"/>
                  </a:defRPr>
                </a:lvl6pPr>
                <a:lvl7pPr marL="2971800" indent="-228600" fontAlgn="base">
                  <a:spcBef>
                    <a:spcPct val="0"/>
                  </a:spcBef>
                  <a:spcAft>
                    <a:spcPct val="0"/>
                  </a:spcAft>
                  <a:defRPr>
                    <a:solidFill>
                      <a:schemeClr val="tx1"/>
                    </a:solidFill>
                    <a:latin typeface="Arial" pitchFamily="34" charset="0"/>
                    <a:ea typeface="微软雅黑" pitchFamily="34" charset="-122"/>
                  </a:defRPr>
                </a:lvl7pPr>
                <a:lvl8pPr marL="3429000" indent="-228600" fontAlgn="base">
                  <a:spcBef>
                    <a:spcPct val="0"/>
                  </a:spcBef>
                  <a:spcAft>
                    <a:spcPct val="0"/>
                  </a:spcAft>
                  <a:defRPr>
                    <a:solidFill>
                      <a:schemeClr val="tx1"/>
                    </a:solidFill>
                    <a:latin typeface="Arial" pitchFamily="34" charset="0"/>
                    <a:ea typeface="微软雅黑" pitchFamily="34" charset="-122"/>
                  </a:defRPr>
                </a:lvl8pPr>
                <a:lvl9pPr marL="3886200" indent="-228600" fontAlgn="base">
                  <a:spcBef>
                    <a:spcPct val="0"/>
                  </a:spcBef>
                  <a:spcAft>
                    <a:spcPct val="0"/>
                  </a:spcAft>
                  <a:defRPr>
                    <a:solidFill>
                      <a:schemeClr val="tx1"/>
                    </a:solidFill>
                    <a:latin typeface="Arial" pitchFamily="34" charset="0"/>
                    <a:ea typeface="微软雅黑" pitchFamily="34" charset="-122"/>
                  </a:defRPr>
                </a:lvl9pPr>
              </a:lstStyle>
              <a:p>
                <a:pPr algn="ctr" eaLnBrk="1" hangingPunct="1"/>
                <a:r>
                  <a:rPr lang="zh-CN" altLang="en-US" sz="5400" b="1">
                    <a:solidFill>
                      <a:schemeClr val="accent1"/>
                    </a:solidFill>
                  </a:rPr>
                  <a:t>目  录</a:t>
                </a:r>
              </a:p>
            </p:txBody>
          </p:sp>
          <p:sp>
            <p:nvSpPr>
              <p:cNvPr id="9" name="矩形 8">
                <a:extLst>
                  <a:ext uri="{FF2B5EF4-FFF2-40B4-BE49-F238E27FC236}">
                    <a16:creationId xmlns:a16="http://schemas.microsoft.com/office/drawing/2014/main" id="{B5CAAA4A-425E-4BB9-B21D-C018BD7C1102}"/>
                  </a:ext>
                </a:extLst>
              </p:cNvPr>
              <p:cNvSpPr/>
              <p:nvPr/>
            </p:nvSpPr>
            <p:spPr>
              <a:xfrm rot="16200000">
                <a:off x="2683423" y="854040"/>
                <a:ext cx="90524" cy="4122059"/>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6" name="图片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887" y="2871509"/>
              <a:ext cx="1590855" cy="111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矩形 11">
            <a:extLst>
              <a:ext uri="{FF2B5EF4-FFF2-40B4-BE49-F238E27FC236}">
                <a16:creationId xmlns:a16="http://schemas.microsoft.com/office/drawing/2014/main" id="{74E09AFB-F893-46CF-B5A6-8EBB7E6A5D1C}"/>
              </a:ext>
            </a:extLst>
          </p:cNvPr>
          <p:cNvSpPr/>
          <p:nvPr userDrawn="1"/>
        </p:nvSpPr>
        <p:spPr>
          <a:xfrm flipV="1">
            <a:off x="5672138" y="0"/>
            <a:ext cx="90487"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pPr lvl="0"/>
            <a:endParaRPr lang="zh-CN" altLang="en-US" noProof="0"/>
          </a:p>
        </p:txBody>
      </p:sp>
    </p:spTree>
    <p:extLst>
      <p:ext uri="{BB962C8B-B14F-4D97-AF65-F5344CB8AC3E}">
        <p14:creationId xmlns:p14="http://schemas.microsoft.com/office/powerpoint/2010/main" val="2230082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3" name="图片 2" descr="图片包含 建筑物, 圆屋顶, 地板&#10;&#10;描述已自动生成"/>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p:nvGrpSpPr>
        <p:grpSpPr bwMode="auto">
          <a:xfrm>
            <a:off x="4035425" y="685800"/>
            <a:ext cx="4121150" cy="1462088"/>
            <a:chOff x="667655" y="1497651"/>
            <a:chExt cx="4122060" cy="1462680"/>
          </a:xfrm>
        </p:grpSpPr>
        <p:grpSp>
          <p:nvGrpSpPr>
            <p:cNvPr id="5" name="组合 4"/>
            <p:cNvGrpSpPr>
              <a:grpSpLocks/>
            </p:cNvGrpSpPr>
            <p:nvPr/>
          </p:nvGrpSpPr>
          <p:grpSpPr bwMode="auto">
            <a:xfrm>
              <a:off x="667656" y="1497651"/>
              <a:ext cx="4122059" cy="1438728"/>
              <a:chOff x="537028" y="1493158"/>
              <a:chExt cx="4122059" cy="1438728"/>
            </a:xfrm>
          </p:grpSpPr>
          <p:sp>
            <p:nvSpPr>
              <p:cNvPr id="8" name="矩形 7">
                <a:extLst>
                  <a:ext uri="{FF2B5EF4-FFF2-40B4-BE49-F238E27FC236}">
                    <a16:creationId xmlns:a16="http://schemas.microsoft.com/office/drawing/2014/main" id="{D6FE4F8D-2403-45A6-80D1-A6786BA4EFE2}"/>
                  </a:ext>
                </a:extLst>
              </p:cNvPr>
              <p:cNvSpPr/>
              <p:nvPr/>
            </p:nvSpPr>
            <p:spPr>
              <a:xfrm>
                <a:off x="537027" y="1493158"/>
                <a:ext cx="4122060" cy="143885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9" name="图片 8" descr="图片包含 建筑物&#10;&#10;自动生成的说明">
                <a:extLst>
                  <a:ext uri="{FF2B5EF4-FFF2-40B4-BE49-F238E27FC236}">
                    <a16:creationId xmlns:a16="http://schemas.microsoft.com/office/drawing/2014/main" id="{A46DC8B5-56D2-4142-9C7B-F0FC948BCFC7}"/>
                  </a:ext>
                </a:extLst>
              </p:cNvPr>
              <p:cNvPicPr>
                <a:picLocks noChangeAspect="1"/>
              </p:cNvPicPr>
              <p:nvPr/>
            </p:nvPicPr>
            <p:blipFill>
              <a:blip r:embed="rId3" cstate="print">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6" name="文本框 6"/>
            <p:cNvSpPr txBox="1">
              <a:spLocks noChangeArrowheads="1"/>
            </p:cNvSpPr>
            <p:nvPr/>
          </p:nvSpPr>
          <p:spPr bwMode="auto">
            <a:xfrm>
              <a:off x="667655" y="1755350"/>
              <a:ext cx="4122059"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微软雅黑" pitchFamily="34" charset="-122"/>
                </a:defRPr>
              </a:lvl1pPr>
              <a:lvl2pPr marL="742950" indent="-285750">
                <a:defRPr>
                  <a:solidFill>
                    <a:schemeClr val="tx1"/>
                  </a:solidFill>
                  <a:latin typeface="Arial" pitchFamily="34" charset="0"/>
                  <a:ea typeface="微软雅黑" pitchFamily="34" charset="-122"/>
                </a:defRPr>
              </a:lvl2pPr>
              <a:lvl3pPr marL="1143000" indent="-228600">
                <a:defRPr>
                  <a:solidFill>
                    <a:schemeClr val="tx1"/>
                  </a:solidFill>
                  <a:latin typeface="Arial" pitchFamily="34" charset="0"/>
                  <a:ea typeface="微软雅黑" pitchFamily="34" charset="-122"/>
                </a:defRPr>
              </a:lvl3pPr>
              <a:lvl4pPr marL="1600200" indent="-228600">
                <a:defRPr>
                  <a:solidFill>
                    <a:schemeClr val="tx1"/>
                  </a:solidFill>
                  <a:latin typeface="Arial" pitchFamily="34" charset="0"/>
                  <a:ea typeface="微软雅黑" pitchFamily="34" charset="-122"/>
                </a:defRPr>
              </a:lvl4pPr>
              <a:lvl5pPr marL="2057400" indent="-228600">
                <a:defRPr>
                  <a:solidFill>
                    <a:schemeClr val="tx1"/>
                  </a:solidFill>
                  <a:latin typeface="Arial" pitchFamily="34" charset="0"/>
                  <a:ea typeface="微软雅黑" pitchFamily="34" charset="-122"/>
                </a:defRPr>
              </a:lvl5pPr>
              <a:lvl6pPr marL="2514600" indent="-228600" fontAlgn="base">
                <a:spcBef>
                  <a:spcPct val="0"/>
                </a:spcBef>
                <a:spcAft>
                  <a:spcPct val="0"/>
                </a:spcAft>
                <a:defRPr>
                  <a:solidFill>
                    <a:schemeClr val="tx1"/>
                  </a:solidFill>
                  <a:latin typeface="Arial" pitchFamily="34" charset="0"/>
                  <a:ea typeface="微软雅黑" pitchFamily="34" charset="-122"/>
                </a:defRPr>
              </a:lvl6pPr>
              <a:lvl7pPr marL="2971800" indent="-228600" fontAlgn="base">
                <a:spcBef>
                  <a:spcPct val="0"/>
                </a:spcBef>
                <a:spcAft>
                  <a:spcPct val="0"/>
                </a:spcAft>
                <a:defRPr>
                  <a:solidFill>
                    <a:schemeClr val="tx1"/>
                  </a:solidFill>
                  <a:latin typeface="Arial" pitchFamily="34" charset="0"/>
                  <a:ea typeface="微软雅黑" pitchFamily="34" charset="-122"/>
                </a:defRPr>
              </a:lvl7pPr>
              <a:lvl8pPr marL="3429000" indent="-228600" fontAlgn="base">
                <a:spcBef>
                  <a:spcPct val="0"/>
                </a:spcBef>
                <a:spcAft>
                  <a:spcPct val="0"/>
                </a:spcAft>
                <a:defRPr>
                  <a:solidFill>
                    <a:schemeClr val="tx1"/>
                  </a:solidFill>
                  <a:latin typeface="Arial" pitchFamily="34" charset="0"/>
                  <a:ea typeface="微软雅黑" pitchFamily="34" charset="-122"/>
                </a:defRPr>
              </a:lvl8pPr>
              <a:lvl9pPr marL="3886200" indent="-228600" fontAlgn="base">
                <a:spcBef>
                  <a:spcPct val="0"/>
                </a:spcBef>
                <a:spcAft>
                  <a:spcPct val="0"/>
                </a:spcAft>
                <a:defRPr>
                  <a:solidFill>
                    <a:schemeClr val="tx1"/>
                  </a:solidFill>
                  <a:latin typeface="Arial" pitchFamily="34" charset="0"/>
                  <a:ea typeface="微软雅黑" pitchFamily="34" charset="-122"/>
                </a:defRPr>
              </a:lvl9pPr>
            </a:lstStyle>
            <a:p>
              <a:pPr algn="ctr" eaLnBrk="1" hangingPunct="1"/>
              <a:r>
                <a:rPr lang="zh-CN" altLang="en-US" sz="6000" b="1">
                  <a:solidFill>
                    <a:schemeClr val="accent1"/>
                  </a:solidFill>
                </a:rPr>
                <a:t>目         录</a:t>
              </a:r>
            </a:p>
          </p:txBody>
        </p:sp>
        <p:sp>
          <p:nvSpPr>
            <p:cNvPr id="7" name="矩形 6">
              <a:extLst>
                <a:ext uri="{FF2B5EF4-FFF2-40B4-BE49-F238E27FC236}">
                  <a16:creationId xmlns:a16="http://schemas.microsoft.com/office/drawing/2014/main" id="{7A49F1A3-3FB5-4EE1-B18F-9ECC03268798}"/>
                </a:ext>
              </a:extLst>
            </p:cNvPr>
            <p:cNvSpPr/>
            <p:nvPr/>
          </p:nvSpPr>
          <p:spPr>
            <a:xfrm rot="16200000">
              <a:off x="2683423" y="854039"/>
              <a:ext cx="90525" cy="412206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10" name="图片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1138" y="796925"/>
            <a:ext cx="1590675"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93275D8F-C3A8-4242-AD6B-F010098BED07}"/>
              </a:ext>
            </a:extLst>
          </p:cNvPr>
          <p:cNvSpPr/>
          <p:nvPr userDrawn="1"/>
        </p:nvSpPr>
        <p:spPr>
          <a:xfrm rot="16200000" flipV="1">
            <a:off x="6050756" y="-2737643"/>
            <a:ext cx="90487" cy="1219835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图片占位符 12">
            <a:extLst>
              <a:ext uri="{FF2B5EF4-FFF2-40B4-BE49-F238E27FC236}">
                <a16:creationId xmlns:a16="http://schemas.microsoft.com/office/drawing/2014/main" id="{E9A5540C-0F48-4B7F-B5D6-F8A8EDA2E8C4}"/>
              </a:ext>
            </a:extLst>
          </p:cNvPr>
          <p:cNvSpPr>
            <a:spLocks noGrp="1"/>
          </p:cNvSpPr>
          <p:nvPr>
            <p:ph type="pic" sz="quarter" idx="10"/>
          </p:nvPr>
        </p:nvSpPr>
        <p:spPr>
          <a:xfrm>
            <a:off x="-19050" y="3428999"/>
            <a:ext cx="12211050" cy="3428999"/>
          </a:xfrm>
          <a:prstGeom prst="rect">
            <a:avLst/>
          </a:prstGeom>
        </p:spPr>
        <p:txBody>
          <a:bodyPr/>
          <a:lstStyle/>
          <a:p>
            <a:pPr lvl="0"/>
            <a:endParaRPr lang="zh-CN" altLang="en-US" noProof="0"/>
          </a:p>
        </p:txBody>
      </p:sp>
    </p:spTree>
    <p:extLst>
      <p:ext uri="{BB962C8B-B14F-4D97-AF65-F5344CB8AC3E}">
        <p14:creationId xmlns:p14="http://schemas.microsoft.com/office/powerpoint/2010/main" val="1393004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5" name="图片 2" descr="图片包含 建筑物, 圆屋顶, 地板&#10;&#10;描述已自动生成"/>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7D21F655-C218-42B7-BC33-DBF074884680}"/>
              </a:ext>
            </a:extLst>
          </p:cNvPr>
          <p:cNvSpPr/>
          <p:nvPr userDrawn="1"/>
        </p:nvSpPr>
        <p:spPr>
          <a:xfrm rot="16200000">
            <a:off x="6050756" y="-2616993"/>
            <a:ext cx="90487"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7" name="图片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1346"/>
          <a:stretch>
            <a:fillRect/>
          </a:stretch>
        </p:blipFill>
        <p:spPr bwMode="auto">
          <a:xfrm>
            <a:off x="0" y="6042025"/>
            <a:ext cx="121681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pPr lvl="0"/>
            <a:endParaRPr lang="zh-CN" altLang="en-US" noProof="0"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1938976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5" name="图片 2" descr="图片包含 建筑物, 圆屋顶, 地板&#10;&#10;描述已自动生成"/>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79506A6C-878E-4720-9867-D178325840B7}"/>
              </a:ext>
            </a:extLst>
          </p:cNvPr>
          <p:cNvSpPr/>
          <p:nvPr userDrawn="1"/>
        </p:nvSpPr>
        <p:spPr>
          <a:xfrm rot="10800000">
            <a:off x="5886450" y="-44450"/>
            <a:ext cx="88900" cy="69469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7" name="图片 4"/>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l="49487" r="1344"/>
          <a:stretch>
            <a:fillRect/>
          </a:stretch>
        </p:blipFill>
        <p:spPr bwMode="auto">
          <a:xfrm>
            <a:off x="6238875" y="6042025"/>
            <a:ext cx="591978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pPr lvl="0"/>
            <a:endParaRPr lang="zh-CN" altLang="en-US" noProof="0"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237014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5" name="图片 2" descr="图片包含 建筑物, 圆屋顶, 地板&#10;&#10;描述已自动生成"/>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1346"/>
          <a:stretch>
            <a:fillRect/>
          </a:stretch>
        </p:blipFill>
        <p:spPr bwMode="auto">
          <a:xfrm>
            <a:off x="0" y="241300"/>
            <a:ext cx="12166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7" name="灯片编号占位符 2">
            <a:extLst>
              <a:ext uri="{FF2B5EF4-FFF2-40B4-BE49-F238E27FC236}">
                <a16:creationId xmlns:a16="http://schemas.microsoft.com/office/drawing/2014/main" id="{B5FFCA2D-AFCB-48C5-AA1F-0D940FDE00A3}"/>
              </a:ext>
            </a:extLst>
          </p:cNvPr>
          <p:cNvSpPr>
            <a:spLocks noGrp="1"/>
          </p:cNvSpPr>
          <p:nvPr>
            <p:ph type="sldNum" sz="quarter" idx="15"/>
          </p:nvPr>
        </p:nvSpPr>
        <p:spPr/>
        <p:txBody>
          <a:bodyPr/>
          <a:lstStyle>
            <a:lvl1pPr>
              <a:defRPr/>
            </a:lvl1pPr>
          </a:lstStyle>
          <a:p>
            <a:fld id="{EE47D70F-94FB-49A5-9735-53AC207628B2}" type="slidenum">
              <a:rPr lang="zh-CN" altLang="en-US"/>
              <a:pPr/>
              <a:t>‹#›</a:t>
            </a:fld>
            <a:endParaRPr lang="zh-CN" altLang="en-US"/>
          </a:p>
        </p:txBody>
      </p:sp>
    </p:spTree>
    <p:extLst>
      <p:ext uri="{BB962C8B-B14F-4D97-AF65-F5344CB8AC3E}">
        <p14:creationId xmlns:p14="http://schemas.microsoft.com/office/powerpoint/2010/main" val="3111266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4" name="图片 2" descr="图片包含 建筑物, 圆屋顶, 地板&#10;&#10;描述已自动生成"/>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平行四边形 4">
            <a:extLst>
              <a:ext uri="{FF2B5EF4-FFF2-40B4-BE49-F238E27FC236}">
                <a16:creationId xmlns:a16="http://schemas.microsoft.com/office/drawing/2014/main" id="{231E66D6-602F-41AF-A441-4073C68F3F5D}"/>
              </a:ext>
            </a:extLst>
          </p:cNvPr>
          <p:cNvSpPr/>
          <p:nvPr userDrawn="1"/>
        </p:nvSpPr>
        <p:spPr>
          <a:xfrm>
            <a:off x="995363" y="104775"/>
            <a:ext cx="1957387" cy="514350"/>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solidFill>
                  <a:schemeClr val="accent1"/>
                </a:solidFill>
              </a:rPr>
              <a:t>标题一</a:t>
            </a:r>
          </a:p>
        </p:txBody>
      </p:sp>
      <p:sp>
        <p:nvSpPr>
          <p:cNvPr id="6" name="平行四边形 5">
            <a:extLst>
              <a:ext uri="{FF2B5EF4-FFF2-40B4-BE49-F238E27FC236}">
                <a16:creationId xmlns:a16="http://schemas.microsoft.com/office/drawing/2014/main" id="{D64B8C8B-09AA-4662-8481-39595FBE9C02}"/>
              </a:ext>
            </a:extLst>
          </p:cNvPr>
          <p:cNvSpPr/>
          <p:nvPr userDrawn="1"/>
        </p:nvSpPr>
        <p:spPr>
          <a:xfrm>
            <a:off x="2832100" y="104775"/>
            <a:ext cx="1957388" cy="514350"/>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solidFill>
                  <a:schemeClr val="accent1">
                    <a:lumMod val="60000"/>
                    <a:lumOff val="40000"/>
                  </a:schemeClr>
                </a:solidFill>
              </a:rPr>
              <a:t>标题二</a:t>
            </a:r>
          </a:p>
        </p:txBody>
      </p:sp>
      <p:sp>
        <p:nvSpPr>
          <p:cNvPr id="7" name="平行四边形 6">
            <a:extLst>
              <a:ext uri="{FF2B5EF4-FFF2-40B4-BE49-F238E27FC236}">
                <a16:creationId xmlns:a16="http://schemas.microsoft.com/office/drawing/2014/main" id="{6EF98D6D-268E-48CB-BB0D-DFE30FE52AC3}"/>
              </a:ext>
            </a:extLst>
          </p:cNvPr>
          <p:cNvSpPr/>
          <p:nvPr userDrawn="1"/>
        </p:nvSpPr>
        <p:spPr>
          <a:xfrm>
            <a:off x="4645025" y="104775"/>
            <a:ext cx="1957388" cy="514350"/>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solidFill>
                  <a:schemeClr val="accent1">
                    <a:lumMod val="60000"/>
                    <a:lumOff val="40000"/>
                  </a:schemeClr>
                </a:solidFill>
              </a:rPr>
              <a:t>标题三</a:t>
            </a:r>
          </a:p>
        </p:txBody>
      </p:sp>
      <p:sp>
        <p:nvSpPr>
          <p:cNvPr id="8" name="平行四边形 7">
            <a:extLst>
              <a:ext uri="{FF2B5EF4-FFF2-40B4-BE49-F238E27FC236}">
                <a16:creationId xmlns:a16="http://schemas.microsoft.com/office/drawing/2014/main" id="{2976467A-A5B4-421C-8B2D-73C9BC8D56ED}"/>
              </a:ext>
            </a:extLst>
          </p:cNvPr>
          <p:cNvSpPr/>
          <p:nvPr userDrawn="1"/>
        </p:nvSpPr>
        <p:spPr>
          <a:xfrm>
            <a:off x="6481763" y="104775"/>
            <a:ext cx="1957387" cy="514350"/>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solidFill>
                  <a:schemeClr val="accent1">
                    <a:lumMod val="60000"/>
                    <a:lumOff val="40000"/>
                  </a:schemeClr>
                </a:solidFill>
              </a:rPr>
              <a:t>标题四</a:t>
            </a:r>
          </a:p>
        </p:txBody>
      </p:sp>
      <p:sp>
        <p:nvSpPr>
          <p:cNvPr id="11" name="平行四边形 10">
            <a:extLst>
              <a:ext uri="{FF2B5EF4-FFF2-40B4-BE49-F238E27FC236}">
                <a16:creationId xmlns:a16="http://schemas.microsoft.com/office/drawing/2014/main" id="{F00C160E-8A95-4DE7-8136-77469B822AEC}"/>
              </a:ext>
            </a:extLst>
          </p:cNvPr>
          <p:cNvSpPr/>
          <p:nvPr userDrawn="1"/>
        </p:nvSpPr>
        <p:spPr>
          <a:xfrm>
            <a:off x="8294688" y="104775"/>
            <a:ext cx="1957387" cy="514350"/>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b="1" dirty="0">
                <a:solidFill>
                  <a:schemeClr val="accent1">
                    <a:lumMod val="60000"/>
                    <a:lumOff val="40000"/>
                  </a:schemeClr>
                </a:solidFill>
              </a:rPr>
              <a:t>标题五</a:t>
            </a:r>
          </a:p>
        </p:txBody>
      </p:sp>
      <p:pic>
        <p:nvPicPr>
          <p:cNvPr id="12" name="图片 9"/>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r="1346"/>
          <a:stretch>
            <a:fillRect/>
          </a:stretch>
        </p:blipFill>
        <p:spPr bwMode="auto">
          <a:xfrm>
            <a:off x="0" y="231775"/>
            <a:ext cx="1216660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灯片编号占位符 2">
            <a:extLst>
              <a:ext uri="{FF2B5EF4-FFF2-40B4-BE49-F238E27FC236}">
                <a16:creationId xmlns:a16="http://schemas.microsoft.com/office/drawing/2014/main" id="{15F8C7BA-F706-4AE9-9CA7-7E9597452E71}"/>
              </a:ext>
            </a:extLst>
          </p:cNvPr>
          <p:cNvSpPr>
            <a:spLocks noGrp="1"/>
          </p:cNvSpPr>
          <p:nvPr>
            <p:ph type="sldNum" sz="quarter" idx="14"/>
          </p:nvPr>
        </p:nvSpPr>
        <p:spPr/>
        <p:txBody>
          <a:bodyPr/>
          <a:lstStyle>
            <a:lvl1pPr>
              <a:defRPr/>
            </a:lvl1pPr>
          </a:lstStyle>
          <a:p>
            <a:fld id="{09FFC895-8C40-4A21-B3B7-9A0E63A9F3DC}" type="slidenum">
              <a:rPr lang="zh-CN" altLang="en-US"/>
              <a:pPr/>
              <a:t>‹#›</a:t>
            </a:fld>
            <a:endParaRPr lang="zh-CN" altLang="en-US"/>
          </a:p>
        </p:txBody>
      </p:sp>
    </p:spTree>
    <p:extLst>
      <p:ext uri="{BB962C8B-B14F-4D97-AF65-F5344CB8AC3E}">
        <p14:creationId xmlns:p14="http://schemas.microsoft.com/office/powerpoint/2010/main" val="1691794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50563" y="6515100"/>
            <a:ext cx="1036637" cy="342900"/>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D7DF147A-7158-431B-88B0-EB89DB39366F}"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687" r:id="rId14"/>
    <p:sldLayoutId id="2147483701" r:id="rId15"/>
    <p:sldLayoutId id="2147483706" r:id="rId16"/>
    <p:sldLayoutId id="2147483707" r:id="rId17"/>
    <p:sldLayoutId id="2147483708" r:id="rId18"/>
    <p:sldLayoutId id="2147483709" r:id="rId19"/>
    <p:sldLayoutId id="2147483710" r:id="rId20"/>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itchFamily="34" charset="0"/>
          <a:ea typeface="微软雅黑" pitchFamily="34" charset="-122"/>
        </a:defRPr>
      </a:lvl2pPr>
      <a:lvl3pPr algn="l" rtl="0" fontAlgn="base">
        <a:lnSpc>
          <a:spcPct val="90000"/>
        </a:lnSpc>
        <a:spcBef>
          <a:spcPct val="0"/>
        </a:spcBef>
        <a:spcAft>
          <a:spcPct val="0"/>
        </a:spcAft>
        <a:defRPr sz="4400">
          <a:solidFill>
            <a:schemeClr val="tx1"/>
          </a:solidFill>
          <a:latin typeface="Arial" pitchFamily="34" charset="0"/>
          <a:ea typeface="微软雅黑" pitchFamily="34" charset="-122"/>
        </a:defRPr>
      </a:lvl3pPr>
      <a:lvl4pPr algn="l" rtl="0" fontAlgn="base">
        <a:lnSpc>
          <a:spcPct val="90000"/>
        </a:lnSpc>
        <a:spcBef>
          <a:spcPct val="0"/>
        </a:spcBef>
        <a:spcAft>
          <a:spcPct val="0"/>
        </a:spcAft>
        <a:defRPr sz="4400">
          <a:solidFill>
            <a:schemeClr val="tx1"/>
          </a:solidFill>
          <a:latin typeface="Arial" pitchFamily="34" charset="0"/>
          <a:ea typeface="微软雅黑" pitchFamily="34" charset="-122"/>
        </a:defRPr>
      </a:lvl4pPr>
      <a:lvl5pPr algn="l" rtl="0" fontAlgn="base">
        <a:lnSpc>
          <a:spcPct val="90000"/>
        </a:lnSpc>
        <a:spcBef>
          <a:spcPct val="0"/>
        </a:spcBef>
        <a:spcAft>
          <a:spcPct val="0"/>
        </a:spcAft>
        <a:defRPr sz="4400">
          <a:solidFill>
            <a:schemeClr val="tx1"/>
          </a:solidFill>
          <a:latin typeface="Arial" pitchFamily="34"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Arial" pitchFamily="34"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Arial" pitchFamily="34"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Arial" pitchFamily="34"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Arial" pitchFamily="34" charset="0"/>
          <a:ea typeface="微软雅黑" pitchFamily="34" charset="-122"/>
        </a:defRPr>
      </a:lvl9pPr>
    </p:titleStyle>
    <p:body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704" r:id="rId2"/>
  </p:sldLayoutIdLst>
  <p:hf hdr="0" ftr="0" dt="0"/>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entury Gothic" pitchFamily="34" charset="0"/>
          <a:ea typeface="宋体" pitchFamily="2" charset="-122"/>
        </a:defRPr>
      </a:lvl2pPr>
      <a:lvl3pPr algn="l" rtl="0" fontAlgn="base">
        <a:lnSpc>
          <a:spcPct val="90000"/>
        </a:lnSpc>
        <a:spcBef>
          <a:spcPct val="0"/>
        </a:spcBef>
        <a:spcAft>
          <a:spcPct val="0"/>
        </a:spcAft>
        <a:defRPr sz="4400">
          <a:solidFill>
            <a:schemeClr val="tx1"/>
          </a:solidFill>
          <a:latin typeface="Century Gothic" pitchFamily="34" charset="0"/>
          <a:ea typeface="宋体" pitchFamily="2" charset="-122"/>
        </a:defRPr>
      </a:lvl3pPr>
      <a:lvl4pPr algn="l" rtl="0" fontAlgn="base">
        <a:lnSpc>
          <a:spcPct val="90000"/>
        </a:lnSpc>
        <a:spcBef>
          <a:spcPct val="0"/>
        </a:spcBef>
        <a:spcAft>
          <a:spcPct val="0"/>
        </a:spcAft>
        <a:defRPr sz="4400">
          <a:solidFill>
            <a:schemeClr val="tx1"/>
          </a:solidFill>
          <a:latin typeface="Century Gothic" pitchFamily="34" charset="0"/>
          <a:ea typeface="宋体" pitchFamily="2" charset="-122"/>
        </a:defRPr>
      </a:lvl4pPr>
      <a:lvl5pPr algn="l" rtl="0" fontAlgn="base">
        <a:lnSpc>
          <a:spcPct val="90000"/>
        </a:lnSpc>
        <a:spcBef>
          <a:spcPct val="0"/>
        </a:spcBef>
        <a:spcAft>
          <a:spcPct val="0"/>
        </a:spcAft>
        <a:defRPr sz="4400">
          <a:solidFill>
            <a:schemeClr val="tx1"/>
          </a:solidFill>
          <a:latin typeface="Century Gothic"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entury Gothic"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entury Gothic"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entury Gothic"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entury Gothic" pitchFamily="34" charset="0"/>
          <a:ea typeface="宋体" pitchFamily="2" charset="-122"/>
        </a:defRPr>
      </a:lvl9pPr>
    </p:titleStyle>
    <p:body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59.xml"/><Relationship Id="rId1" Type="http://schemas.openxmlformats.org/officeDocument/2006/relationships/slideLayout" Target="../slideLayouts/slideLayout10.xml"/><Relationship Id="rId4" Type="http://schemas.openxmlformats.org/officeDocument/2006/relationships/image" Target="../media/image274.png"/></Relationships>
</file>

<file path=ppt/slides/_rels/slide10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276.png"/></Relationships>
</file>

<file path=ppt/slides/_rels/slide10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104.xml.rels><?xml version="1.0" encoding="UTF-8" standalone="yes"?>
<Relationships xmlns="http://schemas.openxmlformats.org/package/2006/relationships"><Relationship Id="rId3" Type="http://schemas.openxmlformats.org/officeDocument/2006/relationships/image" Target="../media/image282.jpeg"/><Relationship Id="rId7" Type="http://schemas.openxmlformats.org/officeDocument/2006/relationships/image" Target="../media/image286.jpeg"/><Relationship Id="rId2" Type="http://schemas.openxmlformats.org/officeDocument/2006/relationships/notesSlide" Target="../notesSlides/notesSlide63.xml"/><Relationship Id="rId1" Type="http://schemas.openxmlformats.org/officeDocument/2006/relationships/slideLayout" Target="../slideLayouts/slideLayout14.xml"/><Relationship Id="rId6" Type="http://schemas.openxmlformats.org/officeDocument/2006/relationships/image" Target="../media/image285.jpeg"/><Relationship Id="rId5" Type="http://schemas.openxmlformats.org/officeDocument/2006/relationships/image" Target="../media/image284.jpeg"/><Relationship Id="rId4" Type="http://schemas.openxmlformats.org/officeDocument/2006/relationships/image" Target="../media/image283.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6.png"/><Relationship Id="rId10"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0.png"/><Relationship Id="rId7" Type="http://schemas.openxmlformats.org/officeDocument/2006/relationships/image" Target="../media/image61.wmf"/><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oleObject" Target="../embeddings/oleObject1.bin"/><Relationship Id="rId5" Type="http://schemas.openxmlformats.org/officeDocument/2006/relationships/image" Target="../media/image61.wmf"/><Relationship Id="rId10" Type="http://schemas.openxmlformats.org/officeDocument/2006/relationships/image" Target="../media/image62.png"/><Relationship Id="rId4" Type="http://schemas.openxmlformats.org/officeDocument/2006/relationships/oleObject" Target="../embeddings/oleObject1.bin"/><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71.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jpe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10.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0.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1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0.xml"/><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8.jpeg"/><Relationship Id="rId7" Type="http://schemas.openxmlformats.org/officeDocument/2006/relationships/image" Target="../media/image61.wmf"/><Relationship Id="rId2" Type="http://schemas.openxmlformats.org/officeDocument/2006/relationships/image" Target="../media/image117.jpeg"/><Relationship Id="rId1" Type="http://schemas.openxmlformats.org/officeDocument/2006/relationships/slideLayout" Target="../slideLayouts/slideLayout10.xml"/><Relationship Id="rId6" Type="http://schemas.openxmlformats.org/officeDocument/2006/relationships/oleObject" Target="../embeddings/oleObject2.bin"/><Relationship Id="rId5" Type="http://schemas.openxmlformats.org/officeDocument/2006/relationships/image" Target="../media/image45.png"/><Relationship Id="rId10" Type="http://schemas.openxmlformats.org/officeDocument/2006/relationships/image" Target="../media/image127.png"/><Relationship Id="rId4" Type="http://schemas.openxmlformats.org/officeDocument/2006/relationships/image" Target="../media/image44.png"/><Relationship Id="rId9" Type="http://schemas.openxmlformats.org/officeDocument/2006/relationships/image" Target="../media/image126.pn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0.xml"/><Relationship Id="rId4" Type="http://schemas.openxmlformats.org/officeDocument/2006/relationships/image" Target="../media/image124.png"/></Relationships>
</file>

<file path=ppt/slides/_rels/slide4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29.jpg"/><Relationship Id="rId1" Type="http://schemas.openxmlformats.org/officeDocument/2006/relationships/slideLayout" Target="../slideLayouts/slideLayout10.xml"/><Relationship Id="rId4" Type="http://schemas.openxmlformats.org/officeDocument/2006/relationships/image" Target="../media/image131.jpg"/></Relationships>
</file>

<file path=ppt/slides/_rels/slide45.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image" Target="../media/image132.png"/><Relationship Id="rId1" Type="http://schemas.openxmlformats.org/officeDocument/2006/relationships/slideLayout" Target="../slideLayouts/slideLayout10.xml"/><Relationship Id="rId4" Type="http://schemas.openxmlformats.org/officeDocument/2006/relationships/image" Target="../media/image13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35.png"/><Relationship Id="rId21" Type="http://schemas.openxmlformats.org/officeDocument/2006/relationships/image" Target="../media/image150.png"/><Relationship Id="rId7" Type="http://schemas.openxmlformats.org/officeDocument/2006/relationships/image" Target="../media/image137.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image" Target="../media/image105.png"/><Relationship Id="rId16" Type="http://schemas.openxmlformats.org/officeDocument/2006/relationships/image" Target="../media/image145.jpg"/><Relationship Id="rId20" Type="http://schemas.openxmlformats.org/officeDocument/2006/relationships/image" Target="../media/image149.png"/><Relationship Id="rId1" Type="http://schemas.openxmlformats.org/officeDocument/2006/relationships/slideLayout" Target="../slideLayouts/slideLayout10.xml"/><Relationship Id="rId6" Type="http://schemas.openxmlformats.org/officeDocument/2006/relationships/image" Target="../media/image112.png"/><Relationship Id="rId11" Type="http://schemas.openxmlformats.org/officeDocument/2006/relationships/image" Target="../media/image140.png"/><Relationship Id="rId5" Type="http://schemas.openxmlformats.org/officeDocument/2006/relationships/image" Target="../media/image136.png"/><Relationship Id="rId15" Type="http://schemas.openxmlformats.org/officeDocument/2006/relationships/image" Target="../media/image144.png"/><Relationship Id="rId23" Type="http://schemas.openxmlformats.org/officeDocument/2006/relationships/image" Target="../media/image152.png"/><Relationship Id="rId10" Type="http://schemas.openxmlformats.org/officeDocument/2006/relationships/image" Target="../media/image86.png"/><Relationship Id="rId19" Type="http://schemas.openxmlformats.org/officeDocument/2006/relationships/image" Target="../media/image148.png"/><Relationship Id="rId4" Type="http://schemas.openxmlformats.org/officeDocument/2006/relationships/image" Target="../media/image107.png"/><Relationship Id="rId9" Type="http://schemas.openxmlformats.org/officeDocument/2006/relationships/image" Target="../media/image139.png"/><Relationship Id="rId14" Type="http://schemas.openxmlformats.org/officeDocument/2006/relationships/image" Target="../media/image143.png"/><Relationship Id="rId22" Type="http://schemas.openxmlformats.org/officeDocument/2006/relationships/image" Target="../media/image151.png"/></Relationships>
</file>

<file path=ppt/slides/_rels/slide4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5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0.xml"/><Relationship Id="rId4" Type="http://schemas.openxmlformats.org/officeDocument/2006/relationships/image" Target="../media/image162.png"/></Relationships>
</file>

<file path=ppt/slides/_rels/slide5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8.emf"/></Relationships>
</file>

<file path=ppt/slides/_rels/slide6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0.xml"/><Relationship Id="rId4" Type="http://schemas.openxmlformats.org/officeDocument/2006/relationships/image" Target="../media/image167.png"/></Relationships>
</file>

<file path=ppt/slides/_rels/slide6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53.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170.tiff"/><Relationship Id="rId2" Type="http://schemas.openxmlformats.org/officeDocument/2006/relationships/image" Target="../media/image169.png"/><Relationship Id="rId1" Type="http://schemas.openxmlformats.org/officeDocument/2006/relationships/slideLayout" Target="../slideLayouts/slideLayout10.xml"/><Relationship Id="rId6" Type="http://schemas.openxmlformats.org/officeDocument/2006/relationships/image" Target="../media/image173.tiff"/><Relationship Id="rId5" Type="http://schemas.openxmlformats.org/officeDocument/2006/relationships/image" Target="../media/image172.tiff"/><Relationship Id="rId4" Type="http://schemas.openxmlformats.org/officeDocument/2006/relationships/image" Target="../media/image171.tiff"/></Relationships>
</file>

<file path=ppt/slides/_rels/slide6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jpeg"/><Relationship Id="rId7" Type="http://schemas.openxmlformats.org/officeDocument/2006/relationships/image" Target="../media/image177.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86.png"/><Relationship Id="rId5" Type="http://schemas.openxmlformats.org/officeDocument/2006/relationships/image" Target="../media/image176.png"/><Relationship Id="rId4" Type="http://schemas.openxmlformats.org/officeDocument/2006/relationships/image" Target="../media/image175.png"/><Relationship Id="rId9" Type="http://schemas.openxmlformats.org/officeDocument/2006/relationships/image" Target="../media/image17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image" Target="../media/image180.png"/><Relationship Id="rId1" Type="http://schemas.openxmlformats.org/officeDocument/2006/relationships/slideLayout" Target="../slideLayouts/slideLayout10.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6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0.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jpeg"/></Relationships>
</file>

<file path=ppt/slides/_rels/slide6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png"/><Relationship Id="rId1" Type="http://schemas.openxmlformats.org/officeDocument/2006/relationships/slideLayout" Target="../slideLayouts/slideLayout10.xml"/><Relationship Id="rId5" Type="http://schemas.openxmlformats.org/officeDocument/2006/relationships/image" Target="../media/image196.png"/><Relationship Id="rId4" Type="http://schemas.openxmlformats.org/officeDocument/2006/relationships/image" Target="../media/image195.jpe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8" Type="http://schemas.openxmlformats.org/officeDocument/2006/relationships/image" Target="../media/image203.tiff"/><Relationship Id="rId3" Type="http://schemas.openxmlformats.org/officeDocument/2006/relationships/image" Target="../media/image198.jpeg"/><Relationship Id="rId7" Type="http://schemas.openxmlformats.org/officeDocument/2006/relationships/image" Target="../media/image202.tiff"/><Relationship Id="rId2" Type="http://schemas.openxmlformats.org/officeDocument/2006/relationships/image" Target="../media/image197.png"/><Relationship Id="rId1" Type="http://schemas.openxmlformats.org/officeDocument/2006/relationships/slideLayout" Target="../slideLayouts/slideLayout20.xml"/><Relationship Id="rId6" Type="http://schemas.openxmlformats.org/officeDocument/2006/relationships/image" Target="../media/image201.tiff"/><Relationship Id="rId5"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204.tiff"/></Relationships>
</file>

<file path=ppt/slides/_rels/slide7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7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213.png"/><Relationship Id="rId4" Type="http://schemas.openxmlformats.org/officeDocument/2006/relationships/image" Target="../media/image212.png"/></Relationships>
</file>

<file path=ppt/slides/_rels/slide75.xml.rels><?xml version="1.0" encoding="UTF-8" standalone="yes"?>
<Relationships xmlns="http://schemas.openxmlformats.org/package/2006/relationships"><Relationship Id="rId3" Type="http://schemas.openxmlformats.org/officeDocument/2006/relationships/image" Target="../media/image214.gif"/><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hyperlink" Target="https://webbtelescope.org/contents/media/images/01FA0T08S2V810Y7ENZMGWTVDA" TargetMode="External"/><Relationship Id="rId5" Type="http://schemas.openxmlformats.org/officeDocument/2006/relationships/image" Target="../media/image216.png"/><Relationship Id="rId4" Type="http://schemas.openxmlformats.org/officeDocument/2006/relationships/image" Target="../media/image215.jpeg"/></Relationships>
</file>

<file path=ppt/slides/_rels/slide76.xml.rels><?xml version="1.0" encoding="UTF-8" standalone="yes"?>
<Relationships xmlns="http://schemas.openxmlformats.org/package/2006/relationships"><Relationship Id="rId3" Type="http://schemas.openxmlformats.org/officeDocument/2006/relationships/image" Target="../media/image217.gif"/><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211.png"/><Relationship Id="rId4" Type="http://schemas.openxmlformats.org/officeDocument/2006/relationships/image" Target="../media/image218.png"/></Relationships>
</file>

<file path=ppt/slides/_rels/slide77.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7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226.png"/></Relationships>
</file>

<file path=ppt/slides/_rels/slide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183.png"/><Relationship Id="rId4" Type="http://schemas.openxmlformats.org/officeDocument/2006/relationships/image" Target="../media/image227.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jpe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8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184.png"/><Relationship Id="rId4" Type="http://schemas.openxmlformats.org/officeDocument/2006/relationships/image" Target="../media/image186.png"/></Relationships>
</file>

<file path=ppt/slides/_rels/slide8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8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1.xml"/><Relationship Id="rId1" Type="http://schemas.openxmlformats.org/officeDocument/2006/relationships/slideLayout" Target="../slideLayouts/slideLayout10.xml"/><Relationship Id="rId5" Type="http://schemas.openxmlformats.org/officeDocument/2006/relationships/image" Target="../media/image234.png"/><Relationship Id="rId4" Type="http://schemas.openxmlformats.org/officeDocument/2006/relationships/image" Target="../media/image233.png"/></Relationships>
</file>

<file path=ppt/slides/_rels/slide83.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235.png"/><Relationship Id="rId7" Type="http://schemas.openxmlformats.org/officeDocument/2006/relationships/image" Target="../media/image570.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236.png"/><Relationship Id="rId9" Type="http://schemas.openxmlformats.org/officeDocument/2006/relationships/image" Target="../media/image237.png"/></Relationships>
</file>

<file path=ppt/slides/_rels/slide84.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238.png"/><Relationship Id="rId7" Type="http://schemas.openxmlformats.org/officeDocument/2006/relationships/image" Target="../media/image239.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231.png"/><Relationship Id="rId11" Type="http://schemas.openxmlformats.org/officeDocument/2006/relationships/image" Target="../media/image241.png"/><Relationship Id="rId5" Type="http://schemas.openxmlformats.org/officeDocument/2006/relationships/image" Target="../media/image230.png"/><Relationship Id="rId10" Type="http://schemas.openxmlformats.org/officeDocument/2006/relationships/image" Target="../media/image240.png"/><Relationship Id="rId4" Type="http://schemas.openxmlformats.org/officeDocument/2006/relationships/image" Target="../media/image227.png"/><Relationship Id="rId9" Type="http://schemas.openxmlformats.org/officeDocument/2006/relationships/image" Target="../media/image233.png"/></Relationships>
</file>

<file path=ppt/slides/_rels/slide85.xml.rels><?xml version="1.0" encoding="UTF-8" standalone="yes"?>
<Relationships xmlns="http://schemas.openxmlformats.org/package/2006/relationships"><Relationship Id="rId3" Type="http://schemas.openxmlformats.org/officeDocument/2006/relationships/image" Target="../media/image242.png"/><Relationship Id="rId7" Type="http://schemas.openxmlformats.org/officeDocument/2006/relationships/image" Target="../media/image680.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670.png"/><Relationship Id="rId5" Type="http://schemas.openxmlformats.org/officeDocument/2006/relationships/image" Target="../media/image244.png"/><Relationship Id="rId4" Type="http://schemas.openxmlformats.org/officeDocument/2006/relationships/image" Target="../media/image243.png"/></Relationships>
</file>

<file path=ppt/slides/_rels/slide8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247.png"/><Relationship Id="rId5" Type="http://schemas.openxmlformats.org/officeDocument/2006/relationships/image" Target="../media/image246.png"/><Relationship Id="rId4" Type="http://schemas.openxmlformats.org/officeDocument/2006/relationships/image" Target="../media/image245.png"/></Relationships>
</file>

<file path=ppt/slides/_rels/slide8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246.png"/><Relationship Id="rId5" Type="http://schemas.openxmlformats.org/officeDocument/2006/relationships/image" Target="../media/image248.png"/><Relationship Id="rId4" Type="http://schemas.openxmlformats.org/officeDocument/2006/relationships/image" Target="../media/image245.png"/></Relationships>
</file>

<file path=ppt/slides/_rels/slide88.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740.png"/><Relationship Id="rId4" Type="http://schemas.openxmlformats.org/officeDocument/2006/relationships/image" Target="../media/image249.png"/></Relationships>
</file>

<file path=ppt/slides/_rels/slide89.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770.png"/><Relationship Id="rId5" Type="http://schemas.openxmlformats.org/officeDocument/2006/relationships/image" Target="../media/image250.png"/><Relationship Id="rId4" Type="http://schemas.openxmlformats.org/officeDocument/2006/relationships/image" Target="../media/image2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251.png"/></Relationships>
</file>

<file path=ppt/slides/_rels/slide9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54.xml"/><Relationship Id="rId1" Type="http://schemas.openxmlformats.org/officeDocument/2006/relationships/slideLayout" Target="../slideLayouts/slideLayout10.xml"/><Relationship Id="rId4" Type="http://schemas.openxmlformats.org/officeDocument/2006/relationships/image" Target="../media/image257.png"/></Relationships>
</file>

<file path=ppt/slides/_rels/slide96.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260.png"/><Relationship Id="rId5" Type="http://schemas.openxmlformats.org/officeDocument/2006/relationships/image" Target="../media/image890.png"/><Relationship Id="rId4" Type="http://schemas.openxmlformats.org/officeDocument/2006/relationships/image" Target="../media/image259.png"/></Relationships>
</file>

<file path=ppt/slides/_rels/slide97.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262.png"/></Relationships>
</file>

<file path=ppt/slides/_rels/slide98.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264.png"/></Relationships>
</file>

<file path=ppt/slides/_rels/slide9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notesSlide" Target="../notesSlides/notesSlide58.xml"/><Relationship Id="rId1" Type="http://schemas.openxmlformats.org/officeDocument/2006/relationships/slideLayout" Target="../slideLayouts/slideLayout10.xml"/><Relationship Id="rId6" Type="http://schemas.openxmlformats.org/officeDocument/2006/relationships/image" Target="../media/image268.png"/><Relationship Id="rId5" Type="http://schemas.openxmlformats.org/officeDocument/2006/relationships/image" Target="../media/image267.pn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8"/>
          <p:cNvSpPr>
            <a:spLocks noGrp="1" noChangeArrowheads="1"/>
          </p:cNvSpPr>
          <p:nvPr>
            <p:ph type="title"/>
          </p:nvPr>
        </p:nvSpPr>
        <p:spPr bwMode="auto">
          <a:xfrm>
            <a:off x="6394" y="2084210"/>
            <a:ext cx="11875705" cy="10604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r>
              <a:rPr lang="zh-CN" altLang="en-US" sz="4000" dirty="0">
                <a:solidFill>
                  <a:schemeClr val="accent2"/>
                </a:solidFill>
              </a:rPr>
              <a:t>博士学位答辩</a:t>
            </a:r>
            <a:br>
              <a:rPr lang="en-US" altLang="zh-CN" sz="4000" dirty="0"/>
            </a:br>
            <a:br>
              <a:rPr lang="en-US" altLang="zh-CN" sz="4000" dirty="0"/>
            </a:br>
            <a:r>
              <a:rPr lang="zh-CN" altLang="en-US" sz="4000" dirty="0"/>
              <a:t>硅基超构多维光场调控</a:t>
            </a:r>
          </a:p>
        </p:txBody>
      </p:sp>
      <p:sp>
        <p:nvSpPr>
          <p:cNvPr id="21507" name="内容占位符 2"/>
          <p:cNvSpPr>
            <a:spLocks noGrp="1" noChangeArrowheads="1"/>
          </p:cNvSpPr>
          <p:nvPr>
            <p:ph sz="quarter" idx="10"/>
          </p:nvPr>
        </p:nvSpPr>
        <p:spPr bwMode="auto">
          <a:xfrm>
            <a:off x="1047566" y="4694041"/>
            <a:ext cx="10076154" cy="45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p>
            <a:pPr>
              <a:lnSpc>
                <a:spcPct val="120000"/>
              </a:lnSpc>
              <a:spcBef>
                <a:spcPts val="0"/>
              </a:spcBef>
            </a:pPr>
            <a:r>
              <a:rPr lang="zh-CN" altLang="en-US" sz="2800" b="1" dirty="0">
                <a:latin typeface="微软雅黑" panose="020B0503020204020204" pitchFamily="34" charset="-122"/>
                <a:ea typeface="微软雅黑" panose="020B0503020204020204" pitchFamily="34" charset="-122"/>
                <a:cs typeface="Times New Roman" pitchFamily="18" charset="0"/>
              </a:rPr>
              <a:t>答辩人：赵耀天</a:t>
            </a:r>
            <a:endParaRPr lang="en-US" altLang="zh-CN" sz="2800" b="1" dirty="0">
              <a:latin typeface="微软雅黑" panose="020B0503020204020204" pitchFamily="34" charset="-122"/>
              <a:ea typeface="微软雅黑" panose="020B0503020204020204" pitchFamily="34" charset="-122"/>
              <a:cs typeface="Times New Roman" pitchFamily="18" charset="0"/>
            </a:endParaRPr>
          </a:p>
          <a:p>
            <a:pPr>
              <a:lnSpc>
                <a:spcPct val="120000"/>
              </a:lnSpc>
              <a:spcBef>
                <a:spcPts val="0"/>
              </a:spcBef>
            </a:pPr>
            <a:r>
              <a:rPr lang="zh-CN" altLang="en-US" sz="2800" b="1" dirty="0">
                <a:latin typeface="微软雅黑" panose="020B0503020204020204" pitchFamily="34" charset="-122"/>
                <a:ea typeface="微软雅黑" panose="020B0503020204020204" pitchFamily="34" charset="-122"/>
                <a:cs typeface="Times New Roman" pitchFamily="18" charset="0"/>
              </a:rPr>
              <a:t>指导老师：郭旭涵 教授</a:t>
            </a:r>
            <a:endParaRPr lang="en-US" altLang="zh-CN" sz="2800" b="1" dirty="0">
              <a:latin typeface="微软雅黑" panose="020B0503020204020204" pitchFamily="34" charset="-122"/>
              <a:ea typeface="微软雅黑" panose="020B0503020204020204" pitchFamily="34" charset="-122"/>
              <a:cs typeface="Times New Roman" pitchFamily="18" charset="0"/>
            </a:endParaRPr>
          </a:p>
          <a:p>
            <a:pPr>
              <a:lnSpc>
                <a:spcPct val="120000"/>
              </a:lnSpc>
              <a:spcBef>
                <a:spcPts val="0"/>
              </a:spcBef>
            </a:pPr>
            <a:endParaRPr lang="en-US" altLang="zh-CN" sz="2800" b="1" dirty="0">
              <a:latin typeface="微软雅黑" panose="020B0503020204020204" pitchFamily="34" charset="-122"/>
              <a:ea typeface="微软雅黑" panose="020B0503020204020204" pitchFamily="34" charset="-122"/>
              <a:cs typeface="Times New Roman" pitchFamily="18" charset="0"/>
            </a:endParaRPr>
          </a:p>
          <a:p>
            <a:pPr>
              <a:lnSpc>
                <a:spcPct val="120000"/>
              </a:lnSpc>
              <a:spcBef>
                <a:spcPts val="0"/>
              </a:spcBef>
            </a:pPr>
            <a:r>
              <a:rPr lang="zh-CN" altLang="en-US" b="1" dirty="0">
                <a:latin typeface="微软雅黑" panose="020B0503020204020204" pitchFamily="34" charset="-122"/>
                <a:ea typeface="微软雅黑" panose="020B0503020204020204" pitchFamily="34" charset="-122"/>
                <a:cs typeface="Times New Roman" pitchFamily="18" charset="0"/>
              </a:rPr>
              <a:t>上海交通大学区域光纤通信网与新型光通信系统国家重点实验室</a:t>
            </a:r>
            <a:endParaRPr lang="en-US" altLang="zh-CN" b="1" dirty="0">
              <a:latin typeface="微软雅黑" panose="020B0503020204020204" pitchFamily="34" charset="-122"/>
              <a:ea typeface="微软雅黑" panose="020B0503020204020204" pitchFamily="34" charset="-122"/>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pPr>
              <a:spcBef>
                <a:spcPts val="1000"/>
              </a:spcBef>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主要研究工作</a:t>
            </a:r>
          </a:p>
        </p:txBody>
      </p:sp>
      <p:pic>
        <p:nvPicPr>
          <p:cNvPr id="3" name="图片 2">
            <a:extLst>
              <a:ext uri="{FF2B5EF4-FFF2-40B4-BE49-F238E27FC236}">
                <a16:creationId xmlns:a16="http://schemas.microsoft.com/office/drawing/2014/main" id="{74F51920-79CE-DB9B-24D1-D05739C800B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7893" y="1183407"/>
            <a:ext cx="7996215" cy="4491186"/>
          </a:xfrm>
          <a:prstGeom prst="rect">
            <a:avLst/>
          </a:prstGeom>
          <a:noFill/>
          <a:ln>
            <a:noFill/>
          </a:ln>
        </p:spPr>
      </p:pic>
    </p:spTree>
    <p:extLst>
      <p:ext uri="{BB962C8B-B14F-4D97-AF65-F5344CB8AC3E}">
        <p14:creationId xmlns:p14="http://schemas.microsoft.com/office/powerpoint/2010/main" val="6513799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B7AACC-1E63-99D9-1361-2A7789738BE2}"/>
              </a:ext>
            </a:extLst>
          </p:cNvPr>
          <p:cNvSpPr>
            <a:spLocks noGrp="1"/>
          </p:cNvSpPr>
          <p:nvPr>
            <p:ph type="body" sz="quarter" idx="11"/>
          </p:nvPr>
        </p:nvSpPr>
        <p:spPr>
          <a:xfrm>
            <a:off x="325794" y="40005"/>
            <a:ext cx="11015141" cy="598488"/>
          </a:xfrm>
        </p:spPr>
        <p:txBody>
          <a:bodyPr/>
          <a:lstStyle/>
          <a:p>
            <a:r>
              <a:rPr kumimoji="1" lang="en-US" altLang="zh-CN" dirty="0">
                <a:latin typeface="+mn-lt"/>
                <a:ea typeface="+mn-ea"/>
                <a:cs typeface="+mn-ea"/>
                <a:sym typeface="+mn-lt"/>
              </a:rPr>
              <a:t>Disordered Photonic Molecule Spectrometer</a:t>
            </a:r>
            <a:endParaRPr kumimoji="1" lang="zh-CN" altLang="en-US" dirty="0">
              <a:latin typeface="+mn-lt"/>
              <a:ea typeface="+mn-ea"/>
              <a:cs typeface="+mn-ea"/>
              <a:sym typeface="+mn-lt"/>
            </a:endParaRPr>
          </a:p>
        </p:txBody>
      </p:sp>
      <p:pic>
        <p:nvPicPr>
          <p:cNvPr id="3" name="图片 2">
            <a:extLst>
              <a:ext uri="{FF2B5EF4-FFF2-40B4-BE49-F238E27FC236}">
                <a16:creationId xmlns:a16="http://schemas.microsoft.com/office/drawing/2014/main" id="{5643A00F-3310-9ACE-EDC3-2B51992F528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171" y="855753"/>
            <a:ext cx="5731510" cy="5381625"/>
          </a:xfrm>
          <a:prstGeom prst="rect">
            <a:avLst/>
          </a:prstGeom>
          <a:noFill/>
          <a:ln>
            <a:noFill/>
          </a:ln>
        </p:spPr>
      </p:pic>
      <p:pic>
        <p:nvPicPr>
          <p:cNvPr id="4" name="图片 3">
            <a:extLst>
              <a:ext uri="{FF2B5EF4-FFF2-40B4-BE49-F238E27FC236}">
                <a16:creationId xmlns:a16="http://schemas.microsoft.com/office/drawing/2014/main" id="{C916B05E-2AE1-D407-6EB0-863ED8BA777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4681" y="1220697"/>
            <a:ext cx="5731510" cy="4781550"/>
          </a:xfrm>
          <a:prstGeom prst="rect">
            <a:avLst/>
          </a:prstGeom>
          <a:noFill/>
          <a:ln>
            <a:noFill/>
          </a:ln>
        </p:spPr>
      </p:pic>
      <p:sp>
        <p:nvSpPr>
          <p:cNvPr id="6" name="文本框 5">
            <a:extLst>
              <a:ext uri="{FF2B5EF4-FFF2-40B4-BE49-F238E27FC236}">
                <a16:creationId xmlns:a16="http://schemas.microsoft.com/office/drawing/2014/main" id="{704D9559-2FCF-E9CD-A268-D5B16CE1906C}"/>
              </a:ext>
            </a:extLst>
          </p:cNvPr>
          <p:cNvSpPr txBox="1"/>
          <p:nvPr/>
        </p:nvSpPr>
        <p:spPr>
          <a:xfrm>
            <a:off x="8497388" y="6182525"/>
            <a:ext cx="3181441" cy="369332"/>
          </a:xfrm>
          <a:prstGeom prst="rect">
            <a:avLst/>
          </a:prstGeom>
          <a:noFill/>
        </p:spPr>
        <p:txBody>
          <a:bodyPr wrap="square">
            <a:spAutoFit/>
          </a:bodyPr>
          <a:lstStyle/>
          <a:p>
            <a:r>
              <a:rPr lang="zh-CN" altLang="en-US" sz="1800" b="1" dirty="0">
                <a:solidFill>
                  <a:srgbClr val="C00000"/>
                </a:solidFill>
                <a:latin typeface="+mn-lt"/>
                <a:ea typeface="+mn-ea"/>
                <a:cs typeface="+mn-ea"/>
                <a:sym typeface="+mn-lt"/>
              </a:rPr>
              <a:t>*</a:t>
            </a:r>
            <a:r>
              <a:rPr lang="en-US" altLang="zh-CN" sz="1800" b="1" dirty="0">
                <a:solidFill>
                  <a:srgbClr val="C00000"/>
                </a:solidFill>
                <a:latin typeface="+mn-lt"/>
                <a:ea typeface="+mn-ea"/>
                <a:cs typeface="+mn-ea"/>
                <a:sym typeface="+mn-lt"/>
              </a:rPr>
              <a:t>Manuscript</a:t>
            </a:r>
            <a:r>
              <a:rPr lang="zh-CN" altLang="en-US" sz="1800" b="1" dirty="0">
                <a:solidFill>
                  <a:srgbClr val="C00000"/>
                </a:solidFill>
                <a:latin typeface="+mn-lt"/>
                <a:ea typeface="+mn-ea"/>
                <a:cs typeface="+mn-ea"/>
                <a:sym typeface="+mn-lt"/>
              </a:rPr>
              <a:t> </a:t>
            </a:r>
            <a:r>
              <a:rPr lang="en-US" altLang="zh-CN" sz="1800" b="1" dirty="0">
                <a:solidFill>
                  <a:srgbClr val="C00000"/>
                </a:solidFill>
                <a:latin typeface="+mn-lt"/>
                <a:ea typeface="+mn-ea"/>
                <a:cs typeface="+mn-ea"/>
                <a:sym typeface="+mn-lt"/>
              </a:rPr>
              <a:t>in</a:t>
            </a:r>
            <a:r>
              <a:rPr lang="zh-CN" altLang="en-US" sz="1800" b="1" dirty="0">
                <a:solidFill>
                  <a:srgbClr val="C00000"/>
                </a:solidFill>
                <a:latin typeface="+mn-lt"/>
                <a:ea typeface="+mn-ea"/>
                <a:cs typeface="+mn-ea"/>
                <a:sym typeface="+mn-lt"/>
              </a:rPr>
              <a:t> </a:t>
            </a:r>
            <a:r>
              <a:rPr lang="en-US" altLang="zh-CN" sz="1800" b="1" dirty="0">
                <a:solidFill>
                  <a:srgbClr val="C00000"/>
                </a:solidFill>
                <a:latin typeface="+mn-lt"/>
                <a:ea typeface="+mn-ea"/>
                <a:cs typeface="+mn-ea"/>
                <a:sym typeface="+mn-lt"/>
              </a:rPr>
              <a:t>revision</a:t>
            </a:r>
            <a:endParaRPr lang="zh-CN" altLang="en-US" b="1" dirty="0">
              <a:solidFill>
                <a:srgbClr val="C00000"/>
              </a:solidFill>
              <a:latin typeface="+mn-lt"/>
              <a:ea typeface="+mn-ea"/>
              <a:cs typeface="+mn-ea"/>
              <a:sym typeface="+mn-lt"/>
            </a:endParaRPr>
          </a:p>
        </p:txBody>
      </p:sp>
      <p:sp>
        <p:nvSpPr>
          <p:cNvPr id="8" name="文本框 7">
            <a:extLst>
              <a:ext uri="{FF2B5EF4-FFF2-40B4-BE49-F238E27FC236}">
                <a16:creationId xmlns:a16="http://schemas.microsoft.com/office/drawing/2014/main" id="{BB6F6C44-C839-A782-ECD0-6B25DFB3DC61}"/>
              </a:ext>
            </a:extLst>
          </p:cNvPr>
          <p:cNvSpPr txBox="1"/>
          <p:nvPr/>
        </p:nvSpPr>
        <p:spPr>
          <a:xfrm>
            <a:off x="10698479" y="2832854"/>
            <a:ext cx="1277712" cy="646331"/>
          </a:xfrm>
          <a:prstGeom prst="rect">
            <a:avLst/>
          </a:prstGeom>
          <a:noFill/>
        </p:spPr>
        <p:txBody>
          <a:bodyPr wrap="square">
            <a:spAutoFit/>
          </a:bodyPr>
          <a:lstStyle/>
          <a:p>
            <a:r>
              <a:rPr lang="en-US" altLang="zh-CN" sz="1800" b="1" kern="100" dirty="0">
                <a:effectLst/>
                <a:latin typeface="+mn-lt"/>
                <a:ea typeface="+mn-ea"/>
                <a:cs typeface="+mn-ea"/>
                <a:sym typeface="+mn-lt"/>
              </a:rPr>
              <a:t>&gt; 7.74×10</a:t>
            </a:r>
            <a:r>
              <a:rPr lang="en-US" altLang="zh-CN" sz="1800" b="1" kern="100" baseline="30000" dirty="0">
                <a:effectLst/>
                <a:latin typeface="+mn-lt"/>
                <a:ea typeface="+mn-ea"/>
                <a:cs typeface="+mn-ea"/>
                <a:sym typeface="+mn-lt"/>
              </a:rPr>
              <a:t>5</a:t>
            </a:r>
            <a:r>
              <a:rPr lang="zh-CN" altLang="zh-CN" dirty="0">
                <a:effectLst/>
                <a:latin typeface="+mn-lt"/>
                <a:ea typeface="+mn-ea"/>
                <a:cs typeface="+mn-ea"/>
                <a:sym typeface="+mn-lt"/>
              </a:rPr>
              <a:t> </a:t>
            </a:r>
            <a:endParaRPr lang="zh-CN" altLang="en-US" dirty="0">
              <a:latin typeface="+mn-lt"/>
              <a:ea typeface="+mn-ea"/>
              <a:cs typeface="+mn-ea"/>
              <a:sym typeface="+mn-lt"/>
            </a:endParaRPr>
          </a:p>
        </p:txBody>
      </p:sp>
    </p:spTree>
    <p:extLst>
      <p:ext uri="{BB962C8B-B14F-4D97-AF65-F5344CB8AC3E}">
        <p14:creationId xmlns:p14="http://schemas.microsoft.com/office/powerpoint/2010/main" val="35325920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713F8ED-4B05-A2E0-F1B6-B4B6AF67C86C}"/>
              </a:ext>
            </a:extLst>
          </p:cNvPr>
          <p:cNvSpPr>
            <a:spLocks noGrp="1"/>
          </p:cNvSpPr>
          <p:nvPr>
            <p:ph type="body" sz="quarter" idx="11"/>
          </p:nvPr>
        </p:nvSpPr>
        <p:spPr>
          <a:xfrm>
            <a:off x="325795" y="40005"/>
            <a:ext cx="10686194" cy="598488"/>
          </a:xfrm>
        </p:spPr>
        <p:txBody>
          <a:bodyPr/>
          <a:lstStyle/>
          <a:p>
            <a:r>
              <a:rPr kumimoji="1" lang="en-US" altLang="zh-CN" dirty="0">
                <a:latin typeface="+mn-lt"/>
                <a:ea typeface="+mn-ea"/>
                <a:cs typeface="+mn-ea"/>
                <a:sym typeface="+mn-lt"/>
              </a:rPr>
              <a:t>Performance</a:t>
            </a:r>
            <a:endParaRPr kumimoji="1" lang="zh-CN" altLang="en-US" dirty="0">
              <a:latin typeface="+mn-lt"/>
              <a:ea typeface="+mn-ea"/>
              <a:cs typeface="+mn-ea"/>
              <a:sym typeface="+mn-lt"/>
            </a:endParaRPr>
          </a:p>
        </p:txBody>
      </p:sp>
      <p:pic>
        <p:nvPicPr>
          <p:cNvPr id="3" name="图片 2">
            <a:extLst>
              <a:ext uri="{FF2B5EF4-FFF2-40B4-BE49-F238E27FC236}">
                <a16:creationId xmlns:a16="http://schemas.microsoft.com/office/drawing/2014/main" id="{90089F98-275A-C0DE-9CAB-4CFB3EFAFF33}"/>
              </a:ext>
            </a:extLst>
          </p:cNvPr>
          <p:cNvPicPr>
            <a:picLocks noChangeAspect="1"/>
          </p:cNvPicPr>
          <p:nvPr/>
        </p:nvPicPr>
        <p:blipFill>
          <a:blip r:embed="rId3"/>
          <a:stretch>
            <a:fillRect/>
          </a:stretch>
        </p:blipFill>
        <p:spPr>
          <a:xfrm>
            <a:off x="468940" y="973857"/>
            <a:ext cx="6319591" cy="2052274"/>
          </a:xfrm>
          <a:prstGeom prst="rect">
            <a:avLst/>
          </a:prstGeom>
        </p:spPr>
      </p:pic>
      <p:pic>
        <p:nvPicPr>
          <p:cNvPr id="4" name="图片 3">
            <a:extLst>
              <a:ext uri="{FF2B5EF4-FFF2-40B4-BE49-F238E27FC236}">
                <a16:creationId xmlns:a16="http://schemas.microsoft.com/office/drawing/2014/main" id="{4A707833-0824-4457-3999-35C145567CE0}"/>
              </a:ext>
            </a:extLst>
          </p:cNvPr>
          <p:cNvPicPr>
            <a:picLocks noChangeAspect="1"/>
          </p:cNvPicPr>
          <p:nvPr/>
        </p:nvPicPr>
        <p:blipFill>
          <a:blip r:embed="rId4"/>
          <a:stretch>
            <a:fillRect/>
          </a:stretch>
        </p:blipFill>
        <p:spPr>
          <a:xfrm>
            <a:off x="450879" y="3159911"/>
            <a:ext cx="6088068" cy="3088249"/>
          </a:xfrm>
          <a:prstGeom prst="rect">
            <a:avLst/>
          </a:prstGeom>
        </p:spPr>
      </p:pic>
      <p:sp>
        <p:nvSpPr>
          <p:cNvPr id="5" name="矩形 4">
            <a:extLst>
              <a:ext uri="{FF2B5EF4-FFF2-40B4-BE49-F238E27FC236}">
                <a16:creationId xmlns:a16="http://schemas.microsoft.com/office/drawing/2014/main" id="{D6111644-6695-261E-5928-3FB400652B6C}"/>
              </a:ext>
            </a:extLst>
          </p:cNvPr>
          <p:cNvSpPr/>
          <p:nvPr/>
        </p:nvSpPr>
        <p:spPr>
          <a:xfrm>
            <a:off x="6941526" y="1175657"/>
            <a:ext cx="5091902" cy="4792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Object 4013">
            <a:extLst>
              <a:ext uri="{FF2B5EF4-FFF2-40B4-BE49-F238E27FC236}">
                <a16:creationId xmlns:a16="http://schemas.microsoft.com/office/drawing/2014/main" id="{9DC2F0E5-4D49-F262-2B78-372B0493A1A9}"/>
              </a:ext>
            </a:extLst>
          </p:cNvPr>
          <p:cNvSpPr txBox="1"/>
          <p:nvPr/>
        </p:nvSpPr>
        <p:spPr>
          <a:xfrm>
            <a:off x="8082025" y="1526963"/>
            <a:ext cx="3655263" cy="478986"/>
          </a:xfrm>
          <a:prstGeom prst="rect">
            <a:avLst/>
          </a:prstGeom>
        </p:spPr>
        <p:txBody>
          <a:bodyPr vert="horz" rtlCol="0" anchor="ctr" anchorCtr="0">
            <a:noAutofit/>
          </a:bodyPr>
          <a:lstStyle/>
          <a:p>
            <a:pPr>
              <a:lnSpc>
                <a:spcPct val="95833"/>
              </a:lnSpc>
            </a:pPr>
            <a:r>
              <a:rPr lang="en-US" altLang="zh-CN" sz="2400" b="1" dirty="0">
                <a:solidFill>
                  <a:schemeClr val="tx1">
                    <a:lumMod val="75000"/>
                    <a:lumOff val="25000"/>
                  </a:schemeClr>
                </a:solidFill>
                <a:latin typeface="+mn-lt"/>
                <a:ea typeface="+mn-ea"/>
                <a:cs typeface="+mn-ea"/>
                <a:sym typeface="+mn-lt"/>
              </a:rPr>
              <a:t>Performance</a:t>
            </a:r>
            <a:endParaRPr lang="zh-CN" altLang="en-US" sz="1100" b="1" dirty="0">
              <a:solidFill>
                <a:schemeClr val="tx1">
                  <a:lumMod val="75000"/>
                  <a:lumOff val="25000"/>
                </a:schemeClr>
              </a:solidFill>
              <a:latin typeface="+mn-lt"/>
              <a:ea typeface="+mn-ea"/>
              <a:cs typeface="+mn-ea"/>
              <a:sym typeface="+mn-lt"/>
            </a:endParaRPr>
          </a:p>
        </p:txBody>
      </p:sp>
      <p:sp>
        <p:nvSpPr>
          <p:cNvPr id="7" name="Object 4014">
            <a:extLst>
              <a:ext uri="{FF2B5EF4-FFF2-40B4-BE49-F238E27FC236}">
                <a16:creationId xmlns:a16="http://schemas.microsoft.com/office/drawing/2014/main" id="{213B8793-43C2-712A-8C1C-9DB812F20275}"/>
              </a:ext>
            </a:extLst>
          </p:cNvPr>
          <p:cNvSpPr txBox="1"/>
          <p:nvPr/>
        </p:nvSpPr>
        <p:spPr>
          <a:xfrm>
            <a:off x="7626695" y="2322963"/>
            <a:ext cx="3872814" cy="1106917"/>
          </a:xfrm>
          <a:prstGeom prst="rect">
            <a:avLst/>
          </a:prstGeom>
        </p:spPr>
        <p:txBody>
          <a:bodyPr vert="horz" rtlCol="0" anchor="t" anchorCtr="0">
            <a:noAutofit/>
          </a:bodyPr>
          <a:lstStyle/>
          <a:p>
            <a:pPr algn="just">
              <a:lnSpc>
                <a:spcPct val="130000"/>
              </a:lnSpc>
              <a:spcBef>
                <a:spcPts val="600"/>
              </a:spcBef>
            </a:pPr>
            <a:r>
              <a:rPr lang="en-US" altLang="zh-CN" sz="2000" b="1" dirty="0">
                <a:latin typeface="+mn-lt"/>
                <a:ea typeface="+mn-ea"/>
                <a:cs typeface="+mn-ea"/>
                <a:sym typeface="+mn-lt"/>
              </a:rPr>
              <a:t>Footprint</a:t>
            </a:r>
            <a:r>
              <a:rPr lang="zh-CN" altLang="en-US" sz="2000" b="1" dirty="0">
                <a:latin typeface="+mn-lt"/>
                <a:ea typeface="+mn-ea"/>
                <a:cs typeface="+mn-ea"/>
                <a:sym typeface="+mn-lt"/>
              </a:rPr>
              <a:t>：</a:t>
            </a:r>
            <a:r>
              <a:rPr lang="el-GR" altLang="zh-CN" sz="2000" b="1" dirty="0">
                <a:solidFill>
                  <a:srgbClr val="A62038"/>
                </a:solidFill>
                <a:latin typeface="+mn-lt"/>
                <a:ea typeface="+mn-ea"/>
                <a:cs typeface="+mn-ea"/>
                <a:sym typeface="+mn-lt"/>
              </a:rPr>
              <a:t>70×50 μ</a:t>
            </a:r>
            <a:r>
              <a:rPr lang="en-US" altLang="zh-CN" sz="2000" b="1" dirty="0">
                <a:solidFill>
                  <a:srgbClr val="A62038"/>
                </a:solidFill>
                <a:latin typeface="+mn-lt"/>
                <a:ea typeface="+mn-ea"/>
                <a:cs typeface="+mn-ea"/>
                <a:sym typeface="+mn-lt"/>
              </a:rPr>
              <a:t>m²</a:t>
            </a:r>
            <a:endParaRPr lang="zh-CN" altLang="en-US" sz="2000" b="1" baseline="30000" dirty="0">
              <a:solidFill>
                <a:srgbClr val="A62038"/>
              </a:solidFill>
              <a:latin typeface="+mn-lt"/>
              <a:ea typeface="+mn-ea"/>
              <a:cs typeface="+mn-ea"/>
              <a:sym typeface="+mn-lt"/>
            </a:endParaRPr>
          </a:p>
        </p:txBody>
      </p:sp>
      <p:sp>
        <p:nvSpPr>
          <p:cNvPr id="8" name="Freeform 56">
            <a:extLst>
              <a:ext uri="{FF2B5EF4-FFF2-40B4-BE49-F238E27FC236}">
                <a16:creationId xmlns:a16="http://schemas.microsoft.com/office/drawing/2014/main" id="{3B03DC88-F6DF-3724-C184-EC09A67FF270}"/>
              </a:ext>
            </a:extLst>
          </p:cNvPr>
          <p:cNvSpPr>
            <a:spLocks noEditPoints="1"/>
          </p:cNvSpPr>
          <p:nvPr/>
        </p:nvSpPr>
        <p:spPr bwMode="auto">
          <a:xfrm>
            <a:off x="7518424" y="1503605"/>
            <a:ext cx="489718" cy="478986"/>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sp>
        <p:nvSpPr>
          <p:cNvPr id="9" name="半闭框 8">
            <a:extLst>
              <a:ext uri="{FF2B5EF4-FFF2-40B4-BE49-F238E27FC236}">
                <a16:creationId xmlns:a16="http://schemas.microsoft.com/office/drawing/2014/main" id="{1379837E-7F62-4D56-89D1-3D0C7B352AAF}"/>
              </a:ext>
            </a:extLst>
          </p:cNvPr>
          <p:cNvSpPr/>
          <p:nvPr/>
        </p:nvSpPr>
        <p:spPr>
          <a:xfrm rot="10800000">
            <a:off x="11737288" y="5671011"/>
            <a:ext cx="296140" cy="303452"/>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Object 4014">
            <a:extLst>
              <a:ext uri="{FF2B5EF4-FFF2-40B4-BE49-F238E27FC236}">
                <a16:creationId xmlns:a16="http://schemas.microsoft.com/office/drawing/2014/main" id="{7D14099A-83BB-3FB3-FBC8-FFAD4F78C690}"/>
              </a:ext>
            </a:extLst>
          </p:cNvPr>
          <p:cNvSpPr txBox="1"/>
          <p:nvPr/>
        </p:nvSpPr>
        <p:spPr>
          <a:xfrm>
            <a:off x="7626695" y="2876421"/>
            <a:ext cx="3872814" cy="1106917"/>
          </a:xfrm>
          <a:prstGeom prst="rect">
            <a:avLst/>
          </a:prstGeom>
        </p:spPr>
        <p:txBody>
          <a:bodyPr vert="horz" rtlCol="0" anchor="t" anchorCtr="0">
            <a:noAutofit/>
          </a:bodyPr>
          <a:lstStyle/>
          <a:p>
            <a:pPr algn="just">
              <a:lnSpc>
                <a:spcPct val="130000"/>
              </a:lnSpc>
              <a:spcBef>
                <a:spcPts val="600"/>
              </a:spcBef>
            </a:pPr>
            <a:r>
              <a:rPr lang="en-US" altLang="zh-CN" sz="2000" b="1" dirty="0">
                <a:latin typeface="+mn-lt"/>
                <a:ea typeface="+mn-ea"/>
                <a:cs typeface="+mn-ea"/>
                <a:sym typeface="+mn-lt"/>
              </a:rPr>
              <a:t>Resolution</a:t>
            </a:r>
            <a:r>
              <a:rPr lang="zh-CN" altLang="en-US" sz="2000" b="1" dirty="0">
                <a:latin typeface="+mn-lt"/>
                <a:ea typeface="+mn-ea"/>
                <a:cs typeface="+mn-ea"/>
                <a:sym typeface="+mn-lt"/>
              </a:rPr>
              <a:t>：</a:t>
            </a:r>
            <a:r>
              <a:rPr lang="en-US" altLang="zh-CN" sz="2000" b="1" dirty="0">
                <a:solidFill>
                  <a:srgbClr val="0070C0"/>
                </a:solidFill>
                <a:latin typeface="+mn-lt"/>
                <a:ea typeface="+mn-ea"/>
                <a:cs typeface="+mn-ea"/>
                <a:sym typeface="+mn-lt"/>
              </a:rPr>
              <a:t>8 pm</a:t>
            </a:r>
            <a:endParaRPr lang="zh-CN" altLang="en-US" sz="2000" b="1" dirty="0">
              <a:solidFill>
                <a:srgbClr val="0070C0"/>
              </a:solidFill>
              <a:latin typeface="+mn-lt"/>
              <a:ea typeface="+mn-ea"/>
              <a:cs typeface="+mn-ea"/>
              <a:sym typeface="+mn-lt"/>
            </a:endParaRPr>
          </a:p>
        </p:txBody>
      </p:sp>
      <p:sp>
        <p:nvSpPr>
          <p:cNvPr id="11" name="Object 4014">
            <a:extLst>
              <a:ext uri="{FF2B5EF4-FFF2-40B4-BE49-F238E27FC236}">
                <a16:creationId xmlns:a16="http://schemas.microsoft.com/office/drawing/2014/main" id="{A8490DFA-ABFC-6555-8CB4-3291E9FDCA11}"/>
              </a:ext>
            </a:extLst>
          </p:cNvPr>
          <p:cNvSpPr txBox="1"/>
          <p:nvPr/>
        </p:nvSpPr>
        <p:spPr>
          <a:xfrm>
            <a:off x="7626695" y="3429879"/>
            <a:ext cx="3872814" cy="468237"/>
          </a:xfrm>
          <a:prstGeom prst="rect">
            <a:avLst/>
          </a:prstGeom>
        </p:spPr>
        <p:txBody>
          <a:bodyPr vert="horz" rtlCol="0" anchor="t" anchorCtr="0">
            <a:noAutofit/>
          </a:bodyPr>
          <a:lstStyle/>
          <a:p>
            <a:pPr algn="just">
              <a:lnSpc>
                <a:spcPct val="130000"/>
              </a:lnSpc>
              <a:spcBef>
                <a:spcPts val="600"/>
              </a:spcBef>
            </a:pPr>
            <a:r>
              <a:rPr lang="en-US" altLang="zh-CN" sz="2000" b="1" dirty="0">
                <a:latin typeface="+mn-lt"/>
                <a:ea typeface="+mn-ea"/>
                <a:cs typeface="+mn-ea"/>
                <a:sym typeface="+mn-lt"/>
              </a:rPr>
              <a:t>Bandwidth</a:t>
            </a:r>
            <a:r>
              <a:rPr lang="zh-CN" altLang="en-US" sz="2000" b="1" dirty="0">
                <a:latin typeface="+mn-lt"/>
                <a:ea typeface="+mn-ea"/>
                <a:cs typeface="+mn-ea"/>
                <a:sym typeface="+mn-lt"/>
              </a:rPr>
              <a:t>：</a:t>
            </a:r>
            <a:r>
              <a:rPr lang="en-US" altLang="zh-CN" sz="2000" b="1" dirty="0">
                <a:latin typeface="+mn-lt"/>
                <a:ea typeface="+mn-ea"/>
                <a:cs typeface="+mn-ea"/>
                <a:sym typeface="+mn-lt"/>
              </a:rPr>
              <a:t>&gt;</a:t>
            </a:r>
            <a:r>
              <a:rPr lang="en-US" altLang="zh-CN" sz="2000" b="1" dirty="0">
                <a:solidFill>
                  <a:srgbClr val="0070C0"/>
                </a:solidFill>
                <a:latin typeface="+mn-lt"/>
                <a:ea typeface="+mn-ea"/>
                <a:cs typeface="+mn-ea"/>
                <a:sym typeface="+mn-lt"/>
              </a:rPr>
              <a:t>100nm</a:t>
            </a:r>
            <a:endParaRPr lang="zh-CN" altLang="en-US" sz="2000" b="1" dirty="0">
              <a:solidFill>
                <a:srgbClr val="0070C0"/>
              </a:solidFill>
              <a:latin typeface="+mn-lt"/>
              <a:ea typeface="+mn-ea"/>
              <a:cs typeface="+mn-ea"/>
              <a:sym typeface="+mn-lt"/>
            </a:endParaRPr>
          </a:p>
        </p:txBody>
      </p:sp>
      <p:sp>
        <p:nvSpPr>
          <p:cNvPr id="12" name="Object 4014">
            <a:extLst>
              <a:ext uri="{FF2B5EF4-FFF2-40B4-BE49-F238E27FC236}">
                <a16:creationId xmlns:a16="http://schemas.microsoft.com/office/drawing/2014/main" id="{4D983891-D3C8-78CC-00C2-B0F36C71F4A8}"/>
              </a:ext>
            </a:extLst>
          </p:cNvPr>
          <p:cNvSpPr txBox="1"/>
          <p:nvPr/>
        </p:nvSpPr>
        <p:spPr>
          <a:xfrm>
            <a:off x="7626694" y="3983338"/>
            <a:ext cx="4025809" cy="1921093"/>
          </a:xfrm>
          <a:prstGeom prst="rect">
            <a:avLst/>
          </a:prstGeom>
        </p:spPr>
        <p:txBody>
          <a:bodyPr vert="horz" rtlCol="0" anchor="t" anchorCtr="0">
            <a:noAutofit/>
          </a:bodyPr>
          <a:lstStyle/>
          <a:p>
            <a:pPr algn="just">
              <a:lnSpc>
                <a:spcPct val="130000"/>
              </a:lnSpc>
              <a:spcBef>
                <a:spcPts val="600"/>
              </a:spcBef>
            </a:pPr>
            <a:r>
              <a:rPr lang="en-US" altLang="zh-CN" sz="2000" b="1" dirty="0">
                <a:latin typeface="+mn-lt"/>
                <a:ea typeface="+mn-ea"/>
                <a:cs typeface="+mn-ea"/>
                <a:sym typeface="+mn-lt"/>
              </a:rPr>
              <a:t>Features</a:t>
            </a:r>
            <a:r>
              <a:rPr lang="zh-CN" altLang="en-US" sz="2000" b="1" dirty="0">
                <a:latin typeface="+mn-lt"/>
                <a:ea typeface="+mn-ea"/>
                <a:cs typeface="+mn-ea"/>
                <a:sym typeface="+mn-lt"/>
              </a:rPr>
              <a:t>：</a:t>
            </a:r>
            <a:endParaRPr lang="en-US" altLang="zh-CN" sz="2000" b="1" dirty="0">
              <a:latin typeface="+mn-lt"/>
              <a:ea typeface="+mn-ea"/>
              <a:cs typeface="+mn-ea"/>
              <a:sym typeface="+mn-lt"/>
            </a:endParaRPr>
          </a:p>
          <a:p>
            <a:pPr algn="just">
              <a:lnSpc>
                <a:spcPct val="130000"/>
              </a:lnSpc>
              <a:spcBef>
                <a:spcPts val="600"/>
              </a:spcBef>
            </a:pPr>
            <a:r>
              <a:rPr lang="en-US" altLang="zh-CN" sz="2000" b="1" dirty="0">
                <a:solidFill>
                  <a:srgbClr val="C00000"/>
                </a:solidFill>
                <a:latin typeface="+mn-lt"/>
                <a:ea typeface="+mn-ea"/>
                <a:cs typeface="+mn-ea"/>
                <a:sym typeface="+mn-lt"/>
              </a:rPr>
              <a:t>Surpasses the “resolution-bandwidth-footprint” metric of current spectrometers</a:t>
            </a:r>
            <a:endParaRPr lang="zh-CN" altLang="en-US" sz="2000" b="1" dirty="0">
              <a:solidFill>
                <a:srgbClr val="C00000"/>
              </a:solidFill>
              <a:latin typeface="+mn-lt"/>
              <a:ea typeface="+mn-ea"/>
              <a:cs typeface="+mn-ea"/>
              <a:sym typeface="+mn-lt"/>
            </a:endParaRPr>
          </a:p>
        </p:txBody>
      </p:sp>
      <p:sp>
        <p:nvSpPr>
          <p:cNvPr id="13" name="文本框 12">
            <a:extLst>
              <a:ext uri="{FF2B5EF4-FFF2-40B4-BE49-F238E27FC236}">
                <a16:creationId xmlns:a16="http://schemas.microsoft.com/office/drawing/2014/main" id="{3DD55FEA-0753-68D6-893C-5C505F64CF93}"/>
              </a:ext>
            </a:extLst>
          </p:cNvPr>
          <p:cNvSpPr txBox="1"/>
          <p:nvPr/>
        </p:nvSpPr>
        <p:spPr>
          <a:xfrm>
            <a:off x="8497388" y="6182525"/>
            <a:ext cx="3002121" cy="369332"/>
          </a:xfrm>
          <a:prstGeom prst="rect">
            <a:avLst/>
          </a:prstGeom>
          <a:noFill/>
        </p:spPr>
        <p:txBody>
          <a:bodyPr wrap="square">
            <a:spAutoFit/>
          </a:bodyPr>
          <a:lstStyle/>
          <a:p>
            <a:r>
              <a:rPr lang="zh-CN" altLang="en-US" sz="1800" b="1" dirty="0">
                <a:solidFill>
                  <a:srgbClr val="C00000"/>
                </a:solidFill>
                <a:latin typeface="+mn-lt"/>
                <a:ea typeface="+mn-ea"/>
                <a:cs typeface="+mn-ea"/>
                <a:sym typeface="+mn-lt"/>
              </a:rPr>
              <a:t>*</a:t>
            </a:r>
            <a:r>
              <a:rPr lang="en-US" altLang="zh-CN" sz="1800" b="1" dirty="0">
                <a:solidFill>
                  <a:srgbClr val="C00000"/>
                </a:solidFill>
                <a:latin typeface="+mn-lt"/>
                <a:ea typeface="+mn-ea"/>
                <a:cs typeface="+mn-ea"/>
                <a:sym typeface="+mn-lt"/>
              </a:rPr>
              <a:t>Manuscript</a:t>
            </a:r>
            <a:r>
              <a:rPr lang="zh-CN" altLang="en-US" sz="1800" b="1" dirty="0">
                <a:solidFill>
                  <a:srgbClr val="C00000"/>
                </a:solidFill>
                <a:latin typeface="+mn-lt"/>
                <a:ea typeface="+mn-ea"/>
                <a:cs typeface="+mn-ea"/>
                <a:sym typeface="+mn-lt"/>
              </a:rPr>
              <a:t> </a:t>
            </a:r>
            <a:r>
              <a:rPr lang="en-US" altLang="zh-CN" sz="1800" b="1" dirty="0">
                <a:solidFill>
                  <a:srgbClr val="C00000"/>
                </a:solidFill>
                <a:latin typeface="+mn-lt"/>
                <a:ea typeface="+mn-ea"/>
                <a:cs typeface="+mn-ea"/>
                <a:sym typeface="+mn-lt"/>
              </a:rPr>
              <a:t>in</a:t>
            </a:r>
            <a:r>
              <a:rPr lang="zh-CN" altLang="en-US" sz="1800" b="1" dirty="0">
                <a:solidFill>
                  <a:srgbClr val="C00000"/>
                </a:solidFill>
                <a:latin typeface="+mn-lt"/>
                <a:ea typeface="+mn-ea"/>
                <a:cs typeface="+mn-ea"/>
                <a:sym typeface="+mn-lt"/>
              </a:rPr>
              <a:t> </a:t>
            </a:r>
            <a:r>
              <a:rPr lang="en-US" altLang="zh-CN" sz="1800" b="1" dirty="0">
                <a:solidFill>
                  <a:srgbClr val="C00000"/>
                </a:solidFill>
                <a:latin typeface="+mn-lt"/>
                <a:ea typeface="+mn-ea"/>
                <a:cs typeface="+mn-ea"/>
                <a:sym typeface="+mn-lt"/>
              </a:rPr>
              <a:t>revision</a:t>
            </a:r>
            <a:endParaRPr lang="zh-CN" altLang="en-US" b="1" dirty="0">
              <a:solidFill>
                <a:srgbClr val="C00000"/>
              </a:solidFill>
              <a:latin typeface="+mn-lt"/>
              <a:ea typeface="+mn-ea"/>
              <a:cs typeface="+mn-ea"/>
              <a:sym typeface="+mn-lt"/>
            </a:endParaRPr>
          </a:p>
        </p:txBody>
      </p:sp>
    </p:spTree>
    <p:extLst>
      <p:ext uri="{BB962C8B-B14F-4D97-AF65-F5344CB8AC3E}">
        <p14:creationId xmlns:p14="http://schemas.microsoft.com/office/powerpoint/2010/main" val="3783163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Outlook</a:t>
            </a:r>
          </a:p>
        </p:txBody>
      </p:sp>
      <p:sp>
        <p:nvSpPr>
          <p:cNvPr id="2" name="矩形 1">
            <a:extLst>
              <a:ext uri="{FF2B5EF4-FFF2-40B4-BE49-F238E27FC236}">
                <a16:creationId xmlns:a16="http://schemas.microsoft.com/office/drawing/2014/main" id="{52C57D8D-C622-BEF5-27BC-7A0267BB617E}"/>
              </a:ext>
            </a:extLst>
          </p:cNvPr>
          <p:cNvSpPr/>
          <p:nvPr/>
        </p:nvSpPr>
        <p:spPr>
          <a:xfrm>
            <a:off x="439600" y="1380368"/>
            <a:ext cx="4892495" cy="455376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文本框 4">
            <a:extLst>
              <a:ext uri="{FF2B5EF4-FFF2-40B4-BE49-F238E27FC236}">
                <a16:creationId xmlns:a16="http://schemas.microsoft.com/office/drawing/2014/main" id="{DC6813FA-0E8D-1C66-5555-A63CA5DF49F7}"/>
              </a:ext>
            </a:extLst>
          </p:cNvPr>
          <p:cNvSpPr txBox="1"/>
          <p:nvPr/>
        </p:nvSpPr>
        <p:spPr>
          <a:xfrm>
            <a:off x="665033" y="1766991"/>
            <a:ext cx="4667062" cy="4198393"/>
          </a:xfrm>
          <a:prstGeom prst="rect">
            <a:avLst/>
          </a:prstGeom>
          <a:noFill/>
        </p:spPr>
        <p:txBody>
          <a:bodyPr wrap="square" rtlCol="0">
            <a:spAutoFit/>
          </a:bodyPr>
          <a:lstStyle/>
          <a:p>
            <a:pPr algn="just">
              <a:lnSpc>
                <a:spcPct val="150000"/>
              </a:lnSpc>
            </a:pPr>
            <a:r>
              <a:rPr lang="en-US" altLang="zh-CN" dirty="0">
                <a:latin typeface="+mn-lt"/>
                <a:ea typeface="+mn-ea"/>
                <a:cs typeface="+mn-ea"/>
                <a:sym typeface="+mn-lt"/>
              </a:rPr>
              <a:t>Further advancements can be made by utilizing </a:t>
            </a:r>
            <a:r>
              <a:rPr lang="en-US" altLang="zh-CN" b="1" dirty="0">
                <a:latin typeface="+mn-lt"/>
                <a:ea typeface="+mn-ea"/>
                <a:cs typeface="+mn-ea"/>
                <a:sym typeface="+mn-lt"/>
              </a:rPr>
              <a:t>high-Q cascaded MRRs</a:t>
            </a:r>
            <a:r>
              <a:rPr lang="zh-CN" altLang="en-US" b="1" dirty="0">
                <a:latin typeface="+mn-lt"/>
                <a:ea typeface="+mn-ea"/>
                <a:cs typeface="+mn-ea"/>
                <a:sym typeface="+mn-lt"/>
              </a:rPr>
              <a:t> </a:t>
            </a:r>
            <a:r>
              <a:rPr lang="en-US" altLang="zh-CN" b="1" dirty="0">
                <a:latin typeface="+mn-lt"/>
                <a:ea typeface="+mn-ea"/>
                <a:cs typeface="+mn-ea"/>
                <a:sym typeface="+mn-lt"/>
              </a:rPr>
              <a:t>or</a:t>
            </a:r>
            <a:r>
              <a:rPr lang="zh-CN" altLang="en-US" b="1" dirty="0">
                <a:latin typeface="+mn-lt"/>
                <a:ea typeface="+mn-ea"/>
                <a:cs typeface="+mn-ea"/>
                <a:sym typeface="+mn-lt"/>
              </a:rPr>
              <a:t> </a:t>
            </a:r>
            <a:r>
              <a:rPr lang="en-US" altLang="zh-CN" b="1" dirty="0" err="1">
                <a:latin typeface="+mn-lt"/>
                <a:ea typeface="+mn-ea"/>
                <a:cs typeface="+mn-ea"/>
                <a:sym typeface="+mn-lt"/>
              </a:rPr>
              <a:t>Microdisk</a:t>
            </a:r>
            <a:r>
              <a:rPr lang="zh-CN" altLang="en-US" b="1" dirty="0">
                <a:latin typeface="+mn-lt"/>
                <a:ea typeface="+mn-ea"/>
                <a:cs typeface="+mn-ea"/>
                <a:sym typeface="+mn-lt"/>
              </a:rPr>
              <a:t> </a:t>
            </a:r>
            <a:r>
              <a:rPr lang="en-US" altLang="zh-CN" b="1" dirty="0">
                <a:latin typeface="+mn-lt"/>
                <a:ea typeface="+mn-ea"/>
                <a:cs typeface="+mn-ea"/>
                <a:sym typeface="+mn-lt"/>
              </a:rPr>
              <a:t>Photonic</a:t>
            </a:r>
            <a:r>
              <a:rPr lang="zh-CN" altLang="en-US" b="1" dirty="0">
                <a:latin typeface="+mn-lt"/>
                <a:ea typeface="+mn-ea"/>
                <a:cs typeface="+mn-ea"/>
                <a:sym typeface="+mn-lt"/>
              </a:rPr>
              <a:t> </a:t>
            </a:r>
            <a:r>
              <a:rPr lang="en-US" altLang="zh-CN" b="1" dirty="0">
                <a:latin typeface="+mn-lt"/>
                <a:ea typeface="+mn-ea"/>
                <a:cs typeface="+mn-ea"/>
                <a:sym typeface="+mn-lt"/>
              </a:rPr>
              <a:t>molecules,</a:t>
            </a:r>
            <a:r>
              <a:rPr lang="zh-CN" altLang="en-US" b="1" dirty="0">
                <a:latin typeface="+mn-lt"/>
                <a:ea typeface="+mn-ea"/>
                <a:cs typeface="+mn-ea"/>
                <a:sym typeface="+mn-lt"/>
              </a:rPr>
              <a:t> </a:t>
            </a:r>
            <a:r>
              <a:rPr lang="en-US" altLang="zh-CN" b="1" dirty="0">
                <a:latin typeface="+mn-lt"/>
                <a:ea typeface="+mn-ea"/>
                <a:cs typeface="+mn-ea"/>
                <a:sym typeface="+mn-lt"/>
              </a:rPr>
              <a:t> </a:t>
            </a:r>
            <a:r>
              <a:rPr lang="en-US" altLang="zh-CN" dirty="0">
                <a:latin typeface="+mn-lt"/>
                <a:ea typeface="+mn-ea"/>
                <a:cs typeface="+mn-ea"/>
                <a:sym typeface="+mn-lt"/>
              </a:rPr>
              <a:t>employing broadband </a:t>
            </a:r>
            <a:r>
              <a:rPr lang="en-US" altLang="zh-CN" b="1" dirty="0">
                <a:latin typeface="+mn-lt"/>
                <a:ea typeface="+mn-ea"/>
                <a:cs typeface="+mn-ea"/>
                <a:sym typeface="+mn-lt"/>
              </a:rPr>
              <a:t>edge couplers</a:t>
            </a:r>
            <a:r>
              <a:rPr lang="en-US" altLang="zh-CN" dirty="0">
                <a:latin typeface="+mn-lt"/>
                <a:ea typeface="+mn-ea"/>
                <a:cs typeface="+mn-ea"/>
                <a:sym typeface="+mn-lt"/>
              </a:rPr>
              <a:t>, incorporating </a:t>
            </a:r>
            <a:r>
              <a:rPr lang="en-US" altLang="zh-CN" b="1" dirty="0">
                <a:latin typeface="+mn-lt"/>
                <a:ea typeface="+mn-ea"/>
                <a:cs typeface="+mn-ea"/>
                <a:sym typeface="+mn-lt"/>
              </a:rPr>
              <a:t>optoelectronic packaging</a:t>
            </a:r>
            <a:r>
              <a:rPr lang="en-US" altLang="zh-CN" dirty="0">
                <a:latin typeface="+mn-lt"/>
                <a:ea typeface="+mn-ea"/>
                <a:cs typeface="+mn-ea"/>
                <a:sym typeface="+mn-lt"/>
              </a:rPr>
              <a:t>, and integrating </a:t>
            </a:r>
            <a:r>
              <a:rPr lang="en-US" altLang="zh-CN" b="1" dirty="0">
                <a:latin typeface="+mn-lt"/>
                <a:ea typeface="+mn-ea"/>
                <a:cs typeface="+mn-ea"/>
                <a:sym typeface="+mn-lt"/>
              </a:rPr>
              <a:t>temperature controller</a:t>
            </a:r>
            <a:r>
              <a:rPr lang="en-US" altLang="zh-CN" dirty="0">
                <a:latin typeface="+mn-lt"/>
                <a:ea typeface="+mn-ea"/>
                <a:cs typeface="+mn-ea"/>
                <a:sym typeface="+mn-lt"/>
              </a:rPr>
              <a:t>. This approach enables </a:t>
            </a:r>
            <a:r>
              <a:rPr lang="en-US" altLang="zh-CN" b="1" dirty="0">
                <a:solidFill>
                  <a:srgbClr val="C00000"/>
                </a:solidFill>
                <a:latin typeface="+mn-lt"/>
                <a:ea typeface="+mn-ea"/>
                <a:cs typeface="+mn-ea"/>
                <a:sym typeface="+mn-lt"/>
              </a:rPr>
              <a:t>low cost</a:t>
            </a:r>
            <a:r>
              <a:rPr lang="en-US" altLang="zh-CN" dirty="0">
                <a:latin typeface="+mn-lt"/>
                <a:ea typeface="+mn-ea"/>
                <a:cs typeface="+mn-ea"/>
                <a:sym typeface="+mn-lt"/>
              </a:rPr>
              <a:t>, </a:t>
            </a:r>
            <a:r>
              <a:rPr lang="en-US" altLang="zh-CN" b="1" dirty="0">
                <a:solidFill>
                  <a:srgbClr val="C00000"/>
                </a:solidFill>
                <a:latin typeface="+mn-lt"/>
                <a:ea typeface="+mn-ea"/>
                <a:cs typeface="+mn-ea"/>
                <a:sym typeface="+mn-lt"/>
              </a:rPr>
              <a:t>high resolution</a:t>
            </a:r>
            <a:r>
              <a:rPr lang="en-US" altLang="zh-CN" dirty="0">
                <a:latin typeface="+mn-lt"/>
                <a:ea typeface="+mn-ea"/>
                <a:cs typeface="+mn-ea"/>
                <a:sym typeface="+mn-lt"/>
              </a:rPr>
              <a:t>, </a:t>
            </a:r>
            <a:r>
              <a:rPr lang="en-US" altLang="zh-CN" b="1" dirty="0">
                <a:solidFill>
                  <a:srgbClr val="C00000"/>
                </a:solidFill>
                <a:latin typeface="+mn-lt"/>
                <a:ea typeface="+mn-ea"/>
                <a:cs typeface="+mn-ea"/>
                <a:sym typeface="+mn-lt"/>
              </a:rPr>
              <a:t>large bandwidth</a:t>
            </a:r>
            <a:r>
              <a:rPr lang="en-US" altLang="zh-CN" dirty="0">
                <a:latin typeface="+mn-lt"/>
                <a:ea typeface="+mn-ea"/>
                <a:cs typeface="+mn-ea"/>
                <a:sym typeface="+mn-lt"/>
              </a:rPr>
              <a:t>, and </a:t>
            </a:r>
            <a:r>
              <a:rPr lang="en-US" altLang="zh-CN" b="1" dirty="0">
                <a:solidFill>
                  <a:srgbClr val="C00000"/>
                </a:solidFill>
                <a:latin typeface="+mn-lt"/>
                <a:ea typeface="+mn-ea"/>
                <a:cs typeface="+mn-ea"/>
                <a:sym typeface="+mn-lt"/>
              </a:rPr>
              <a:t>high sensitivity </a:t>
            </a:r>
            <a:r>
              <a:rPr lang="en-US" altLang="zh-CN" dirty="0">
                <a:latin typeface="+mn-lt"/>
                <a:ea typeface="+mn-ea"/>
                <a:cs typeface="+mn-ea"/>
                <a:sym typeface="+mn-lt"/>
              </a:rPr>
              <a:t>for the spectrometer system.</a:t>
            </a:r>
          </a:p>
        </p:txBody>
      </p:sp>
      <p:sp>
        <p:nvSpPr>
          <p:cNvPr id="3" name="文本框 2">
            <a:extLst>
              <a:ext uri="{FF2B5EF4-FFF2-40B4-BE49-F238E27FC236}">
                <a16:creationId xmlns:a16="http://schemas.microsoft.com/office/drawing/2014/main" id="{62CEDDEC-F435-C050-D467-5CD60D00B50E}"/>
              </a:ext>
            </a:extLst>
          </p:cNvPr>
          <p:cNvSpPr txBox="1"/>
          <p:nvPr/>
        </p:nvSpPr>
        <p:spPr>
          <a:xfrm>
            <a:off x="159359" y="6193911"/>
            <a:ext cx="6506313" cy="276999"/>
          </a:xfrm>
          <a:prstGeom prst="rect">
            <a:avLst/>
          </a:prstGeom>
          <a:noFill/>
        </p:spPr>
        <p:txBody>
          <a:bodyPr wrap="square">
            <a:spAutoFit/>
          </a:bodyPr>
          <a:lstStyle/>
          <a:p>
            <a:pPr>
              <a:spcBef>
                <a:spcPts val="0"/>
              </a:spcBef>
              <a:spcAft>
                <a:spcPts val="0"/>
              </a:spcAft>
            </a:pPr>
            <a:r>
              <a:rPr lang="en-US" altLang="zh-CN" sz="1200" dirty="0">
                <a:latin typeface="+mn-lt"/>
                <a:ea typeface="+mn-ea"/>
                <a:cs typeface="+mn-ea"/>
                <a:sym typeface="+mn-lt"/>
              </a:rPr>
              <a:t>Y. Zhao,† </a:t>
            </a:r>
            <a:r>
              <a:rPr lang="en-US" altLang="zh-CN" sz="1200" b="1" dirty="0">
                <a:latin typeface="+mn-lt"/>
                <a:ea typeface="+mn-ea"/>
                <a:cs typeface="+mn-ea"/>
                <a:sym typeface="+mn-lt"/>
              </a:rPr>
              <a:t>X. Guo,†</a:t>
            </a:r>
            <a:r>
              <a:rPr lang="en-US" altLang="zh-CN" sz="1200" b="1" baseline="30000" dirty="0">
                <a:latin typeface="+mn-lt"/>
                <a:ea typeface="+mn-ea"/>
                <a:cs typeface="+mn-ea"/>
                <a:sym typeface="+mn-lt"/>
              </a:rPr>
              <a:t>, </a:t>
            </a:r>
            <a:r>
              <a:rPr lang="en-US" altLang="zh-CN" sz="1200" b="1" dirty="0">
                <a:latin typeface="+mn-lt"/>
                <a:ea typeface="+mn-ea"/>
                <a:cs typeface="+mn-ea"/>
                <a:sym typeface="+mn-lt"/>
              </a:rPr>
              <a:t>* </a:t>
            </a:r>
            <a:r>
              <a:rPr lang="en-US" altLang="zh-CN" sz="1200" dirty="0">
                <a:latin typeface="+mn-lt"/>
                <a:ea typeface="+mn-ea"/>
                <a:cs typeface="+mn-ea"/>
                <a:sym typeface="+mn-lt"/>
              </a:rPr>
              <a:t>Y. Zhang, Y. Su, et al., </a:t>
            </a:r>
            <a:r>
              <a:rPr lang="en-US" altLang="zh-CN" sz="1200" b="1" dirty="0">
                <a:latin typeface="+mn-lt"/>
                <a:ea typeface="+mn-ea"/>
                <a:cs typeface="+mn-ea"/>
                <a:sym typeface="+mn-lt"/>
              </a:rPr>
              <a:t>Optica</a:t>
            </a:r>
            <a:r>
              <a:rPr lang="en-US" altLang="zh-CN" sz="1200" dirty="0">
                <a:latin typeface="+mn-lt"/>
                <a:ea typeface="+mn-ea"/>
                <a:cs typeface="+mn-ea"/>
                <a:sym typeface="+mn-lt"/>
              </a:rPr>
              <a:t> 11, 399 (2024).</a:t>
            </a:r>
          </a:p>
        </p:txBody>
      </p:sp>
      <p:grpSp>
        <p:nvGrpSpPr>
          <p:cNvPr id="8" name="组合 7">
            <a:extLst>
              <a:ext uri="{FF2B5EF4-FFF2-40B4-BE49-F238E27FC236}">
                <a16:creationId xmlns:a16="http://schemas.microsoft.com/office/drawing/2014/main" id="{17810024-D6B6-2ED4-EBC7-32A5F3A868D4}"/>
              </a:ext>
            </a:extLst>
          </p:cNvPr>
          <p:cNvGrpSpPr/>
          <p:nvPr/>
        </p:nvGrpSpPr>
        <p:grpSpPr>
          <a:xfrm>
            <a:off x="5431692" y="1160025"/>
            <a:ext cx="6705599" cy="5172385"/>
            <a:chOff x="5431692" y="1103369"/>
            <a:chExt cx="6705599" cy="5172385"/>
          </a:xfrm>
        </p:grpSpPr>
        <p:pic>
          <p:nvPicPr>
            <p:cNvPr id="4" name="图片 3">
              <a:extLst>
                <a:ext uri="{FF2B5EF4-FFF2-40B4-BE49-F238E27FC236}">
                  <a16:creationId xmlns:a16="http://schemas.microsoft.com/office/drawing/2014/main" id="{E2D198F0-C17C-BAEF-1239-F749D615A83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1335" y="1282790"/>
              <a:ext cx="6506313" cy="4813543"/>
            </a:xfrm>
            <a:prstGeom prst="rect">
              <a:avLst/>
            </a:prstGeom>
            <a:noFill/>
            <a:ln>
              <a:noFill/>
            </a:ln>
          </p:spPr>
        </p:pic>
        <p:sp>
          <p:nvSpPr>
            <p:cNvPr id="6" name="圆角矩形 1">
              <a:extLst>
                <a:ext uri="{FF2B5EF4-FFF2-40B4-BE49-F238E27FC236}">
                  <a16:creationId xmlns:a16="http://schemas.microsoft.com/office/drawing/2014/main" id="{F92594D2-BCB3-DB00-3A5F-6165A54CE899}"/>
                </a:ext>
              </a:extLst>
            </p:cNvPr>
            <p:cNvSpPr/>
            <p:nvPr/>
          </p:nvSpPr>
          <p:spPr>
            <a:xfrm>
              <a:off x="5431692" y="1103369"/>
              <a:ext cx="6705599" cy="5172385"/>
            </a:xfrm>
            <a:prstGeom prst="roundRect">
              <a:avLst>
                <a:gd name="adj" fmla="val 896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grpSp>
    </p:spTree>
    <p:extLst>
      <p:ext uri="{BB962C8B-B14F-4D97-AF65-F5344CB8AC3E}">
        <p14:creationId xmlns:p14="http://schemas.microsoft.com/office/powerpoint/2010/main" val="38676969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Outlook</a:t>
            </a:r>
          </a:p>
        </p:txBody>
      </p:sp>
      <p:sp>
        <p:nvSpPr>
          <p:cNvPr id="3" name="文本框 2">
            <a:extLst>
              <a:ext uri="{FF2B5EF4-FFF2-40B4-BE49-F238E27FC236}">
                <a16:creationId xmlns:a16="http://schemas.microsoft.com/office/drawing/2014/main" id="{38467D10-D9DB-6507-79C4-A56307AEF60F}"/>
              </a:ext>
            </a:extLst>
          </p:cNvPr>
          <p:cNvSpPr txBox="1"/>
          <p:nvPr/>
        </p:nvSpPr>
        <p:spPr>
          <a:xfrm>
            <a:off x="325795" y="838200"/>
            <a:ext cx="1701107" cy="369332"/>
          </a:xfrm>
          <a:prstGeom prst="rect">
            <a:avLst/>
          </a:prstGeom>
          <a:noFill/>
        </p:spPr>
        <p:txBody>
          <a:bodyPr wrap="none" rtlCol="0">
            <a:spAutoFit/>
          </a:bodyPr>
          <a:lstStyle/>
          <a:p>
            <a:r>
              <a:rPr lang="en-US" altLang="zh-CN" b="1" dirty="0">
                <a:latin typeface="+mn-lt"/>
                <a:ea typeface="+mn-ea"/>
                <a:cs typeface="+mn-ea"/>
                <a:sym typeface="+mn-lt"/>
              </a:rPr>
              <a:t>Applications:</a:t>
            </a:r>
            <a:endParaRPr lang="zh-CN" altLang="en-US" b="1" dirty="0">
              <a:latin typeface="+mn-lt"/>
              <a:ea typeface="+mn-ea"/>
              <a:cs typeface="+mn-ea"/>
              <a:sym typeface="+mn-lt"/>
            </a:endParaRPr>
          </a:p>
        </p:txBody>
      </p:sp>
      <p:grpSp>
        <p:nvGrpSpPr>
          <p:cNvPr id="11" name="组合 10">
            <a:extLst>
              <a:ext uri="{FF2B5EF4-FFF2-40B4-BE49-F238E27FC236}">
                <a16:creationId xmlns:a16="http://schemas.microsoft.com/office/drawing/2014/main" id="{C6F64CC1-6FD1-DD93-7224-A004662C9B0F}"/>
              </a:ext>
            </a:extLst>
          </p:cNvPr>
          <p:cNvGrpSpPr/>
          <p:nvPr/>
        </p:nvGrpSpPr>
        <p:grpSpPr>
          <a:xfrm>
            <a:off x="297268" y="1339629"/>
            <a:ext cx="11597464" cy="5025205"/>
            <a:chOff x="78721" y="1230213"/>
            <a:chExt cx="12041205" cy="5217479"/>
          </a:xfrm>
        </p:grpSpPr>
        <p:pic>
          <p:nvPicPr>
            <p:cNvPr id="2058" name="Picture 10">
              <a:extLst>
                <a:ext uri="{FF2B5EF4-FFF2-40B4-BE49-F238E27FC236}">
                  <a16:creationId xmlns:a16="http://schemas.microsoft.com/office/drawing/2014/main" id="{664BB221-D89F-6B53-DE06-FAFFFE826A8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280"/>
            <a:stretch/>
          </p:blipFill>
          <p:spPr bwMode="auto">
            <a:xfrm>
              <a:off x="8250280" y="1758142"/>
              <a:ext cx="3746412" cy="3093555"/>
            </a:xfrm>
            <a:prstGeom prst="rect">
              <a:avLst/>
            </a:prstGeom>
            <a:noFill/>
            <a:extLst>
              <a:ext uri="{909E8E84-426E-40DD-AFC4-6F175D3DCCD1}">
                <a14:hiddenFill xmlns:a14="http://schemas.microsoft.com/office/drawing/2010/main">
                  <a:solidFill>
                    <a:srgbClr val="FFFFFF"/>
                  </a:solidFill>
                </a14:hiddenFill>
              </a:ext>
            </a:extLst>
          </p:spPr>
        </p:pic>
        <p:sp>
          <p:nvSpPr>
            <p:cNvPr id="36" name="文本框 35">
              <a:extLst>
                <a:ext uri="{FF2B5EF4-FFF2-40B4-BE49-F238E27FC236}">
                  <a16:creationId xmlns:a16="http://schemas.microsoft.com/office/drawing/2014/main" id="{D718FBA9-D606-4AF0-E8B9-CDA1A187C312}"/>
                </a:ext>
              </a:extLst>
            </p:cNvPr>
            <p:cNvSpPr txBox="1"/>
            <p:nvPr/>
          </p:nvSpPr>
          <p:spPr>
            <a:xfrm>
              <a:off x="8746852" y="1399223"/>
              <a:ext cx="2931947" cy="351508"/>
            </a:xfrm>
            <a:prstGeom prst="rect">
              <a:avLst/>
            </a:prstGeom>
            <a:noFill/>
          </p:spPr>
          <p:txBody>
            <a:bodyPr wrap="square">
              <a:spAutoFit/>
            </a:bodyPr>
            <a:lstStyle/>
            <a:p>
              <a:pPr algn="ctr"/>
              <a:r>
                <a:rPr lang="en-US" altLang="zh-CN" sz="1600" b="1" dirty="0">
                  <a:latin typeface="+mn-lt"/>
                  <a:ea typeface="+mn-ea"/>
                  <a:cs typeface="+mn-ea"/>
                  <a:sym typeface="+mn-lt"/>
                </a:rPr>
                <a:t>Cellphone Spectrometer</a:t>
              </a:r>
            </a:p>
          </p:txBody>
        </p:sp>
        <p:sp>
          <p:nvSpPr>
            <p:cNvPr id="39" name="文本框 38">
              <a:extLst>
                <a:ext uri="{FF2B5EF4-FFF2-40B4-BE49-F238E27FC236}">
                  <a16:creationId xmlns:a16="http://schemas.microsoft.com/office/drawing/2014/main" id="{550AED82-B8EA-050F-3DF9-A189601483FD}"/>
                </a:ext>
              </a:extLst>
            </p:cNvPr>
            <p:cNvSpPr txBox="1"/>
            <p:nvPr/>
          </p:nvSpPr>
          <p:spPr>
            <a:xfrm>
              <a:off x="8360091" y="5764878"/>
              <a:ext cx="3526790" cy="246221"/>
            </a:xfrm>
            <a:prstGeom prst="rect">
              <a:avLst/>
            </a:prstGeom>
            <a:noFill/>
          </p:spPr>
          <p:txBody>
            <a:bodyPr wrap="square">
              <a:spAutoFit/>
            </a:bodyPr>
            <a:lstStyle/>
            <a:p>
              <a:pPr algn="ctr">
                <a:spcBef>
                  <a:spcPts val="0"/>
                </a:spcBef>
                <a:spcAft>
                  <a:spcPts val="0"/>
                </a:spcAft>
              </a:pPr>
              <a:r>
                <a:rPr lang="en-US" altLang="zh-CN" sz="900" dirty="0">
                  <a:latin typeface="+mn-lt"/>
                  <a:ea typeface="+mn-ea"/>
                  <a:cs typeface="+mn-ea"/>
                  <a:sym typeface="+mn-lt"/>
                </a:rPr>
                <a:t> C. Zhang, et al., </a:t>
              </a:r>
              <a:r>
                <a:rPr lang="en-US" altLang="zh-CN" sz="900" b="1" dirty="0">
                  <a:latin typeface="+mn-lt"/>
                  <a:ea typeface="+mn-ea"/>
                  <a:cs typeface="+mn-ea"/>
                  <a:sym typeface="+mn-lt"/>
                </a:rPr>
                <a:t>Lab on a Chip </a:t>
              </a:r>
              <a:r>
                <a:rPr lang="en-US" altLang="zh-CN" sz="900" dirty="0">
                  <a:latin typeface="+mn-lt"/>
                  <a:ea typeface="+mn-ea"/>
                  <a:cs typeface="+mn-ea"/>
                  <a:sym typeface="+mn-lt"/>
                </a:rPr>
                <a:t>16, 246 (2016).</a:t>
              </a:r>
            </a:p>
          </p:txBody>
        </p:sp>
        <p:sp>
          <p:nvSpPr>
            <p:cNvPr id="41" name="文本框 40">
              <a:extLst>
                <a:ext uri="{FF2B5EF4-FFF2-40B4-BE49-F238E27FC236}">
                  <a16:creationId xmlns:a16="http://schemas.microsoft.com/office/drawing/2014/main" id="{CE2762CB-3B1B-8AFD-B86E-D79EDC6E6548}"/>
                </a:ext>
              </a:extLst>
            </p:cNvPr>
            <p:cNvSpPr txBox="1"/>
            <p:nvPr/>
          </p:nvSpPr>
          <p:spPr>
            <a:xfrm>
              <a:off x="8127046" y="5272064"/>
              <a:ext cx="3992880" cy="319553"/>
            </a:xfrm>
            <a:prstGeom prst="rect">
              <a:avLst/>
            </a:prstGeom>
            <a:noFill/>
          </p:spPr>
          <p:txBody>
            <a:bodyPr wrap="square">
              <a:spAutoFit/>
            </a:bodyPr>
            <a:lstStyle/>
            <a:p>
              <a:pPr algn="ctr"/>
              <a:r>
                <a:rPr lang="zh-CN" altLang="en-US" sz="1400" dirty="0">
                  <a:latin typeface="+mn-lt"/>
                  <a:ea typeface="+mn-ea"/>
                  <a:cs typeface="+mn-ea"/>
                  <a:sym typeface="+mn-lt"/>
                </a:rPr>
                <a:t>G-Fresnel smartphone spectrometer</a:t>
              </a:r>
            </a:p>
          </p:txBody>
        </p:sp>
        <p:sp>
          <p:nvSpPr>
            <p:cNvPr id="5" name="圆角矩形 1">
              <a:extLst>
                <a:ext uri="{FF2B5EF4-FFF2-40B4-BE49-F238E27FC236}">
                  <a16:creationId xmlns:a16="http://schemas.microsoft.com/office/drawing/2014/main" id="{C721D25F-BC18-7BEE-E998-CA002C035DF7}"/>
                </a:ext>
              </a:extLst>
            </p:cNvPr>
            <p:cNvSpPr/>
            <p:nvPr/>
          </p:nvSpPr>
          <p:spPr>
            <a:xfrm>
              <a:off x="8127046" y="1230213"/>
              <a:ext cx="3992880" cy="52174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cs typeface="+mn-ea"/>
                <a:sym typeface="+mn-lt"/>
              </a:endParaRPr>
            </a:p>
          </p:txBody>
        </p:sp>
        <p:grpSp>
          <p:nvGrpSpPr>
            <p:cNvPr id="10" name="组合 9">
              <a:extLst>
                <a:ext uri="{FF2B5EF4-FFF2-40B4-BE49-F238E27FC236}">
                  <a16:creationId xmlns:a16="http://schemas.microsoft.com/office/drawing/2014/main" id="{FE398388-EF86-949D-2FDD-715A816E0A04}"/>
                </a:ext>
              </a:extLst>
            </p:cNvPr>
            <p:cNvGrpSpPr/>
            <p:nvPr/>
          </p:nvGrpSpPr>
          <p:grpSpPr>
            <a:xfrm>
              <a:off x="3221181" y="1230213"/>
              <a:ext cx="4809741" cy="5217479"/>
              <a:chOff x="3298436" y="1230213"/>
              <a:chExt cx="4809741" cy="5217479"/>
            </a:xfrm>
          </p:grpSpPr>
          <p:grpSp>
            <p:nvGrpSpPr>
              <p:cNvPr id="37" name="组合 36">
                <a:extLst>
                  <a:ext uri="{FF2B5EF4-FFF2-40B4-BE49-F238E27FC236}">
                    <a16:creationId xmlns:a16="http://schemas.microsoft.com/office/drawing/2014/main" id="{8D0588F2-C20A-2262-20D8-EACD5923248D}"/>
                  </a:ext>
                </a:extLst>
              </p:cNvPr>
              <p:cNvGrpSpPr/>
              <p:nvPr/>
            </p:nvGrpSpPr>
            <p:grpSpPr>
              <a:xfrm>
                <a:off x="3364167" y="1910965"/>
                <a:ext cx="4678278" cy="2872326"/>
                <a:chOff x="3520842" y="1910964"/>
                <a:chExt cx="4944976" cy="3036071"/>
              </a:xfrm>
            </p:grpSpPr>
            <p:grpSp>
              <p:nvGrpSpPr>
                <p:cNvPr id="20" name="组合 19">
                  <a:extLst>
                    <a:ext uri="{FF2B5EF4-FFF2-40B4-BE49-F238E27FC236}">
                      <a16:creationId xmlns:a16="http://schemas.microsoft.com/office/drawing/2014/main" id="{545B7E4A-8AD5-D9B0-3F19-F7AEEBE9ED40}"/>
                    </a:ext>
                  </a:extLst>
                </p:cNvPr>
                <p:cNvGrpSpPr/>
                <p:nvPr/>
              </p:nvGrpSpPr>
              <p:grpSpPr>
                <a:xfrm>
                  <a:off x="6029324" y="2946142"/>
                  <a:ext cx="2436494" cy="706631"/>
                  <a:chOff x="6402735" y="3075682"/>
                  <a:chExt cx="1804697" cy="706631"/>
                </a:xfrm>
              </p:grpSpPr>
              <p:sp>
                <p:nvSpPr>
                  <p:cNvPr id="14" name="椭圆 13">
                    <a:extLst>
                      <a:ext uri="{FF2B5EF4-FFF2-40B4-BE49-F238E27FC236}">
                        <a16:creationId xmlns:a16="http://schemas.microsoft.com/office/drawing/2014/main" id="{210EF132-515E-7003-58ED-26CD624B54ED}"/>
                      </a:ext>
                    </a:extLst>
                  </p:cNvPr>
                  <p:cNvSpPr/>
                  <p:nvPr/>
                </p:nvSpPr>
                <p:spPr>
                  <a:xfrm>
                    <a:off x="6402735" y="3075682"/>
                    <a:ext cx="1533525" cy="706631"/>
                  </a:xfrm>
                  <a:prstGeom prst="ellipse">
                    <a:avLst/>
                  </a:prstGeom>
                  <a:solidFill>
                    <a:schemeClr val="accent3">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15" name="文本框 14">
                    <a:extLst>
                      <a:ext uri="{FF2B5EF4-FFF2-40B4-BE49-F238E27FC236}">
                        <a16:creationId xmlns:a16="http://schemas.microsoft.com/office/drawing/2014/main" id="{150DF463-2364-CD78-33CE-2EFFA4A6D91A}"/>
                      </a:ext>
                    </a:extLst>
                  </p:cNvPr>
                  <p:cNvSpPr txBox="1"/>
                  <p:nvPr/>
                </p:nvSpPr>
                <p:spPr>
                  <a:xfrm>
                    <a:off x="6673907" y="3290499"/>
                    <a:ext cx="1533525" cy="287104"/>
                  </a:xfrm>
                  <a:prstGeom prst="rect">
                    <a:avLst/>
                  </a:prstGeom>
                  <a:noFill/>
                </p:spPr>
                <p:txBody>
                  <a:bodyPr wrap="square" rtlCol="0">
                    <a:spAutoFit/>
                  </a:bodyPr>
                  <a:lstStyle/>
                  <a:p>
                    <a:r>
                      <a:rPr lang="en-US" altLang="zh-CN" sz="1100" dirty="0">
                        <a:latin typeface="+mn-lt"/>
                        <a:ea typeface="+mn-ea"/>
                        <a:cs typeface="+mn-ea"/>
                        <a:sym typeface="+mn-lt"/>
                      </a:rPr>
                      <a:t>Spectrometer chip</a:t>
                    </a:r>
                    <a:endParaRPr lang="zh-CN" altLang="en-US" sz="1100" dirty="0">
                      <a:latin typeface="+mn-lt"/>
                      <a:ea typeface="+mn-ea"/>
                      <a:cs typeface="+mn-ea"/>
                      <a:sym typeface="+mn-lt"/>
                    </a:endParaRPr>
                  </a:p>
                </p:txBody>
              </p:sp>
            </p:grpSp>
            <p:pic>
              <p:nvPicPr>
                <p:cNvPr id="19" name="图片 18">
                  <a:extLst>
                    <a:ext uri="{FF2B5EF4-FFF2-40B4-BE49-F238E27FC236}">
                      <a16:creationId xmlns:a16="http://schemas.microsoft.com/office/drawing/2014/main" id="{089631F1-0C5B-39C9-8784-E17D257E2AF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20842" y="1910964"/>
                  <a:ext cx="3913971" cy="3036071"/>
                </a:xfrm>
                <a:prstGeom prst="rect">
                  <a:avLst/>
                </a:prstGeom>
              </p:spPr>
            </p:pic>
          </p:grpSp>
          <p:sp>
            <p:nvSpPr>
              <p:cNvPr id="22" name="文本框 21">
                <a:extLst>
                  <a:ext uri="{FF2B5EF4-FFF2-40B4-BE49-F238E27FC236}">
                    <a16:creationId xmlns:a16="http://schemas.microsoft.com/office/drawing/2014/main" id="{42096A1E-1074-EBDA-098C-C33533D7DA15}"/>
                  </a:ext>
                </a:extLst>
              </p:cNvPr>
              <p:cNvSpPr txBox="1"/>
              <p:nvPr/>
            </p:nvSpPr>
            <p:spPr>
              <a:xfrm>
                <a:off x="3400210" y="4964569"/>
                <a:ext cx="4606192" cy="766927"/>
              </a:xfrm>
              <a:prstGeom prst="rect">
                <a:avLst/>
              </a:prstGeom>
              <a:noFill/>
            </p:spPr>
            <p:txBody>
              <a:bodyPr wrap="square">
                <a:spAutoFit/>
              </a:bodyPr>
              <a:lstStyle/>
              <a:p>
                <a:pPr algn="ctr"/>
                <a:r>
                  <a:rPr lang="en-US" altLang="zh-CN" sz="1400" dirty="0">
                    <a:latin typeface="+mn-lt"/>
                    <a:ea typeface="+mn-ea"/>
                    <a:cs typeface="+mn-ea"/>
                    <a:sym typeface="+mn-lt"/>
                  </a:rPr>
                  <a:t>Ultra-portable, wireless smartphone spectrometer for rapid, non-destructive testing of fruit ripeness</a:t>
                </a:r>
                <a:endParaRPr lang="zh-CN" altLang="en-US" sz="1400" dirty="0">
                  <a:latin typeface="+mn-lt"/>
                  <a:ea typeface="+mn-ea"/>
                  <a:cs typeface="+mn-ea"/>
                  <a:sym typeface="+mn-lt"/>
                </a:endParaRPr>
              </a:p>
            </p:txBody>
          </p:sp>
          <p:sp>
            <p:nvSpPr>
              <p:cNvPr id="26" name="文本框 25">
                <a:extLst>
                  <a:ext uri="{FF2B5EF4-FFF2-40B4-BE49-F238E27FC236}">
                    <a16:creationId xmlns:a16="http://schemas.microsoft.com/office/drawing/2014/main" id="{C68DB773-018D-54E9-0467-A0D7627B98FD}"/>
                  </a:ext>
                </a:extLst>
              </p:cNvPr>
              <p:cNvSpPr txBox="1"/>
              <p:nvPr/>
            </p:nvSpPr>
            <p:spPr>
              <a:xfrm>
                <a:off x="3939911" y="5764879"/>
                <a:ext cx="3526790" cy="246221"/>
              </a:xfrm>
              <a:prstGeom prst="rect">
                <a:avLst/>
              </a:prstGeom>
              <a:noFill/>
            </p:spPr>
            <p:txBody>
              <a:bodyPr wrap="square">
                <a:spAutoFit/>
              </a:bodyPr>
              <a:lstStyle/>
              <a:p>
                <a:pPr algn="ctr">
                  <a:spcBef>
                    <a:spcPts val="0"/>
                  </a:spcBef>
                  <a:spcAft>
                    <a:spcPts val="0"/>
                  </a:spcAft>
                </a:pPr>
                <a:r>
                  <a:rPr lang="en-US" altLang="zh-CN" sz="900" dirty="0">
                    <a:latin typeface="+mn-lt"/>
                    <a:ea typeface="+mn-ea"/>
                    <a:cs typeface="+mn-ea"/>
                    <a:sym typeface="+mn-lt"/>
                  </a:rPr>
                  <a:t>A. J. Das, et al., </a:t>
                </a:r>
                <a:r>
                  <a:rPr lang="en-US" altLang="zh-CN" sz="900" b="1" dirty="0">
                    <a:latin typeface="+mn-lt"/>
                    <a:ea typeface="+mn-ea"/>
                    <a:cs typeface="+mn-ea"/>
                    <a:sym typeface="+mn-lt"/>
                  </a:rPr>
                  <a:t>Scientific reports </a:t>
                </a:r>
                <a:r>
                  <a:rPr lang="en-US" altLang="zh-CN" sz="900" dirty="0">
                    <a:latin typeface="+mn-lt"/>
                    <a:ea typeface="+mn-ea"/>
                    <a:cs typeface="+mn-ea"/>
                    <a:sym typeface="+mn-lt"/>
                  </a:rPr>
                  <a:t>6, 32504 (2016).</a:t>
                </a:r>
              </a:p>
            </p:txBody>
          </p:sp>
          <p:sp>
            <p:nvSpPr>
              <p:cNvPr id="34" name="文本框 33">
                <a:extLst>
                  <a:ext uri="{FF2B5EF4-FFF2-40B4-BE49-F238E27FC236}">
                    <a16:creationId xmlns:a16="http://schemas.microsoft.com/office/drawing/2014/main" id="{2EC57F6E-046E-9576-1AD2-A611A2E33711}"/>
                  </a:ext>
                </a:extLst>
              </p:cNvPr>
              <p:cNvSpPr txBox="1"/>
              <p:nvPr/>
            </p:nvSpPr>
            <p:spPr>
              <a:xfrm>
                <a:off x="4178427" y="1388810"/>
                <a:ext cx="3049758" cy="351508"/>
              </a:xfrm>
              <a:prstGeom prst="rect">
                <a:avLst/>
              </a:prstGeom>
              <a:noFill/>
            </p:spPr>
            <p:txBody>
              <a:bodyPr wrap="square">
                <a:spAutoFit/>
              </a:bodyPr>
              <a:lstStyle/>
              <a:p>
                <a:pPr algn="ctr"/>
                <a:r>
                  <a:rPr lang="en-US" altLang="zh-CN" sz="1600" b="1" dirty="0">
                    <a:latin typeface="+mn-lt"/>
                    <a:ea typeface="+mn-ea"/>
                    <a:cs typeface="+mn-ea"/>
                    <a:sym typeface="+mn-lt"/>
                  </a:rPr>
                  <a:t>Sensing and monitoring</a:t>
                </a:r>
                <a:endParaRPr lang="zh-CN" altLang="en-US" sz="1600" b="1" dirty="0">
                  <a:latin typeface="+mn-lt"/>
                  <a:ea typeface="+mn-ea"/>
                  <a:cs typeface="+mn-ea"/>
                  <a:sym typeface="+mn-lt"/>
                </a:endParaRPr>
              </a:p>
            </p:txBody>
          </p:sp>
          <p:sp>
            <p:nvSpPr>
              <p:cNvPr id="6" name="圆角矩形 1">
                <a:extLst>
                  <a:ext uri="{FF2B5EF4-FFF2-40B4-BE49-F238E27FC236}">
                    <a16:creationId xmlns:a16="http://schemas.microsoft.com/office/drawing/2014/main" id="{3623610D-4B89-20C4-EBEB-31DAFD1792DA}"/>
                  </a:ext>
                </a:extLst>
              </p:cNvPr>
              <p:cNvSpPr/>
              <p:nvPr/>
            </p:nvSpPr>
            <p:spPr>
              <a:xfrm>
                <a:off x="3298436" y="1230213"/>
                <a:ext cx="4809741" cy="52174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cs typeface="+mn-ea"/>
                  <a:sym typeface="+mn-lt"/>
                </a:endParaRPr>
              </a:p>
            </p:txBody>
          </p:sp>
        </p:grpSp>
        <p:sp>
          <p:nvSpPr>
            <p:cNvPr id="9" name="文本框 8">
              <a:extLst>
                <a:ext uri="{FF2B5EF4-FFF2-40B4-BE49-F238E27FC236}">
                  <a16:creationId xmlns:a16="http://schemas.microsoft.com/office/drawing/2014/main" id="{13AE2F87-6736-8C73-A9C7-31E55FF116E0}"/>
                </a:ext>
              </a:extLst>
            </p:cNvPr>
            <p:cNvSpPr txBox="1"/>
            <p:nvPr/>
          </p:nvSpPr>
          <p:spPr>
            <a:xfrm>
              <a:off x="351275" y="5179090"/>
              <a:ext cx="2474119" cy="319553"/>
            </a:xfrm>
            <a:prstGeom prst="rect">
              <a:avLst/>
            </a:prstGeom>
            <a:noFill/>
          </p:spPr>
          <p:txBody>
            <a:bodyPr wrap="square">
              <a:spAutoFit/>
            </a:bodyPr>
            <a:lstStyle/>
            <a:p>
              <a:pPr algn="ctr"/>
              <a:r>
                <a:rPr lang="en-US" altLang="zh-CN" sz="1400" dirty="0">
                  <a:latin typeface="+mn-lt"/>
                  <a:ea typeface="+mn-ea"/>
                  <a:cs typeface="+mn-ea"/>
                  <a:sym typeface="+mn-lt"/>
                </a:rPr>
                <a:t>From PASCO</a:t>
              </a:r>
              <a:endParaRPr lang="zh-CN" altLang="en-US" sz="1400" dirty="0">
                <a:latin typeface="+mn-lt"/>
                <a:ea typeface="+mn-ea"/>
                <a:cs typeface="+mn-ea"/>
                <a:sym typeface="+mn-lt"/>
              </a:endParaRPr>
            </a:p>
          </p:txBody>
        </p:sp>
        <p:grpSp>
          <p:nvGrpSpPr>
            <p:cNvPr id="33" name="组合 32">
              <a:extLst>
                <a:ext uri="{FF2B5EF4-FFF2-40B4-BE49-F238E27FC236}">
                  <a16:creationId xmlns:a16="http://schemas.microsoft.com/office/drawing/2014/main" id="{0B86ED6B-30E7-CAE6-9829-FAB46E019520}"/>
                </a:ext>
              </a:extLst>
            </p:cNvPr>
            <p:cNvGrpSpPr/>
            <p:nvPr/>
          </p:nvGrpSpPr>
          <p:grpSpPr>
            <a:xfrm>
              <a:off x="211701" y="1939420"/>
              <a:ext cx="2753266" cy="2647950"/>
              <a:chOff x="490992" y="1626632"/>
              <a:chExt cx="2753266" cy="2647950"/>
            </a:xfrm>
          </p:grpSpPr>
          <p:pic>
            <p:nvPicPr>
              <p:cNvPr id="2052" name="Picture 4" descr="Wireless Spectrometer (VIS)">
                <a:extLst>
                  <a:ext uri="{FF2B5EF4-FFF2-40B4-BE49-F238E27FC236}">
                    <a16:creationId xmlns:a16="http://schemas.microsoft.com/office/drawing/2014/main" id="{39E70DCD-EC00-8ABD-6C1E-23AF8B9A8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992" y="1626632"/>
                <a:ext cx="2753266" cy="26479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ectrometer">
                <a:extLst>
                  <a:ext uri="{FF2B5EF4-FFF2-40B4-BE49-F238E27FC236}">
                    <a16:creationId xmlns:a16="http://schemas.microsoft.com/office/drawing/2014/main" id="{CD9F7EAF-8460-5CB0-639D-1301B9ED9F7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175" y="1745173"/>
                <a:ext cx="1314450" cy="900996"/>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文本框 31">
              <a:extLst>
                <a:ext uri="{FF2B5EF4-FFF2-40B4-BE49-F238E27FC236}">
                  <a16:creationId xmlns:a16="http://schemas.microsoft.com/office/drawing/2014/main" id="{40F30DFA-7FBC-9930-6634-C0D86EC8FBDD}"/>
                </a:ext>
              </a:extLst>
            </p:cNvPr>
            <p:cNvSpPr txBox="1"/>
            <p:nvPr/>
          </p:nvSpPr>
          <p:spPr>
            <a:xfrm>
              <a:off x="362451" y="1388810"/>
              <a:ext cx="2451767" cy="351508"/>
            </a:xfrm>
            <a:prstGeom prst="rect">
              <a:avLst/>
            </a:prstGeom>
            <a:noFill/>
          </p:spPr>
          <p:txBody>
            <a:bodyPr wrap="square">
              <a:spAutoFit/>
            </a:bodyPr>
            <a:lstStyle/>
            <a:p>
              <a:pPr algn="ctr"/>
              <a:r>
                <a:rPr lang="en-US" altLang="zh-CN" sz="1600" b="1" dirty="0">
                  <a:latin typeface="+mn-lt"/>
                  <a:ea typeface="+mn-ea"/>
                  <a:cs typeface="+mn-ea"/>
                  <a:sym typeface="+mn-lt"/>
                </a:rPr>
                <a:t>Chemical Analysis</a:t>
              </a:r>
              <a:endParaRPr lang="zh-CN" altLang="en-US" sz="1600" b="1" dirty="0">
                <a:latin typeface="+mn-lt"/>
                <a:ea typeface="+mn-ea"/>
                <a:cs typeface="+mn-ea"/>
                <a:sym typeface="+mn-lt"/>
              </a:endParaRPr>
            </a:p>
          </p:txBody>
        </p:sp>
        <p:sp>
          <p:nvSpPr>
            <p:cNvPr id="7" name="圆角矩形 1">
              <a:extLst>
                <a:ext uri="{FF2B5EF4-FFF2-40B4-BE49-F238E27FC236}">
                  <a16:creationId xmlns:a16="http://schemas.microsoft.com/office/drawing/2014/main" id="{B5DA7128-0EF2-3422-5494-29C4A09DAE57}"/>
                </a:ext>
              </a:extLst>
            </p:cNvPr>
            <p:cNvSpPr/>
            <p:nvPr/>
          </p:nvSpPr>
          <p:spPr>
            <a:xfrm>
              <a:off x="78721" y="1230213"/>
              <a:ext cx="3019226" cy="52174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cs typeface="+mn-ea"/>
                <a:sym typeface="+mn-lt"/>
              </a:endParaRPr>
            </a:p>
          </p:txBody>
        </p:sp>
      </p:grpSp>
    </p:spTree>
    <p:extLst>
      <p:ext uri="{BB962C8B-B14F-4D97-AF65-F5344CB8AC3E}">
        <p14:creationId xmlns:p14="http://schemas.microsoft.com/office/powerpoint/2010/main" val="37685042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7">
            <a:extLst>
              <a:ext uri="{FF2B5EF4-FFF2-40B4-BE49-F238E27FC236}">
                <a16:creationId xmlns:a16="http://schemas.microsoft.com/office/drawing/2014/main" id="{92D015DF-88EA-976B-89CB-8E2A9FD84CA9}"/>
              </a:ext>
            </a:extLst>
          </p:cNvPr>
          <p:cNvSpPr/>
          <p:nvPr/>
        </p:nvSpPr>
        <p:spPr>
          <a:xfrm>
            <a:off x="4311262" y="-43194"/>
            <a:ext cx="4281325" cy="841615"/>
          </a:xfrm>
          <a:prstGeom prst="rect">
            <a:avLst/>
          </a:prstGeom>
          <a:noFill/>
        </p:spPr>
        <p:txBody>
          <a:bodyPr wrap="square" lIns="91416" tIns="45708" rIns="91416" bIns="45708">
            <a:spAutoFit/>
          </a:bodyPr>
          <a:lstStyle/>
          <a:p>
            <a:pPr indent="-26186">
              <a:lnSpc>
                <a:spcPct val="110000"/>
              </a:lnSpc>
            </a:pPr>
            <a:r>
              <a:rPr lang="en-US" altLang="zh-CN" sz="4799" b="1" dirty="0">
                <a:solidFill>
                  <a:srgbClr val="002060"/>
                </a:solidFill>
                <a:latin typeface="+mn-lt"/>
                <a:ea typeface="+mn-ea"/>
                <a:cs typeface="+mn-ea"/>
                <a:sym typeface="+mn-lt"/>
              </a:rPr>
              <a:t>Thank you!</a:t>
            </a:r>
          </a:p>
        </p:txBody>
      </p:sp>
      <p:sp>
        <p:nvSpPr>
          <p:cNvPr id="7" name="内容占位符 2">
            <a:extLst>
              <a:ext uri="{FF2B5EF4-FFF2-40B4-BE49-F238E27FC236}">
                <a16:creationId xmlns:a16="http://schemas.microsoft.com/office/drawing/2014/main" id="{5F7259C0-8FAC-DF87-A421-7AFB3761FA72}"/>
              </a:ext>
            </a:extLst>
          </p:cNvPr>
          <p:cNvSpPr txBox="1">
            <a:spLocks/>
          </p:cNvSpPr>
          <p:nvPr/>
        </p:nvSpPr>
        <p:spPr>
          <a:xfrm>
            <a:off x="4132026" y="4007285"/>
            <a:ext cx="8059974" cy="2723715"/>
          </a:xfrm>
          <a:prstGeom prst="rect">
            <a:avLst/>
          </a:prstGeom>
        </p:spPr>
        <p:txBody>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Clr>
                <a:srgbClr val="004098"/>
              </a:buClr>
              <a:buNone/>
              <a:defRPr/>
            </a:pPr>
            <a:r>
              <a:rPr lang="en-US" altLang="zh-CN" sz="2000" b="1" dirty="0">
                <a:solidFill>
                  <a:srgbClr val="002060"/>
                </a:solidFill>
                <a:cs typeface="+mn-ea"/>
                <a:sym typeface="+mn-lt"/>
              </a:rPr>
              <a:t>Fundings:</a:t>
            </a:r>
          </a:p>
          <a:p>
            <a:pPr algn="just">
              <a:buClr>
                <a:srgbClr val="004098"/>
              </a:buClr>
              <a:buFont typeface="Arial" panose="020B0604020202020204" pitchFamily="34" charset="0"/>
              <a:buChar char="•"/>
              <a:defRPr/>
            </a:pPr>
            <a:r>
              <a:rPr lang="en-US" altLang="zh-CN" sz="1800" dirty="0">
                <a:solidFill>
                  <a:srgbClr val="002060"/>
                </a:solidFill>
                <a:cs typeface="+mn-ea"/>
                <a:sym typeface="+mn-lt"/>
              </a:rPr>
              <a:t>Optical Transmission and Integrated Photonics (OTIP) </a:t>
            </a:r>
          </a:p>
          <a:p>
            <a:pPr algn="just">
              <a:buClr>
                <a:srgbClr val="004098"/>
              </a:buClr>
              <a:buFont typeface="Arial" panose="020B0604020202020204" pitchFamily="34" charset="0"/>
              <a:buChar char="•"/>
              <a:defRPr/>
            </a:pPr>
            <a:r>
              <a:rPr lang="en-US" altLang="zh-CN" sz="1800" dirty="0">
                <a:solidFill>
                  <a:srgbClr val="002060"/>
                </a:solidFill>
                <a:cs typeface="+mn-ea"/>
                <a:sym typeface="+mn-lt"/>
              </a:rPr>
              <a:t>National Key R&amp;D Program of China (2021YFB2801903, 2023YFB2804702)</a:t>
            </a:r>
          </a:p>
          <a:p>
            <a:pPr algn="just">
              <a:buClr>
                <a:srgbClr val="004098"/>
              </a:buClr>
              <a:buFont typeface="Arial" panose="020B0604020202020204" pitchFamily="34" charset="0"/>
              <a:buChar char="•"/>
              <a:defRPr/>
            </a:pPr>
            <a:r>
              <a:rPr lang="en-US" altLang="zh-CN" sz="1800" dirty="0">
                <a:solidFill>
                  <a:srgbClr val="002060"/>
                </a:solidFill>
                <a:cs typeface="+mn-ea"/>
                <a:sym typeface="+mn-lt"/>
              </a:rPr>
              <a:t>Natural Science Foundation of China (NSFC) (6217515)</a:t>
            </a:r>
          </a:p>
          <a:p>
            <a:pPr algn="just">
              <a:buClr>
                <a:srgbClr val="004098"/>
              </a:buClr>
              <a:buFont typeface="Arial" panose="020B0604020202020204" pitchFamily="34" charset="0"/>
              <a:buChar char="•"/>
              <a:defRPr/>
            </a:pPr>
            <a:r>
              <a:rPr lang="en-US" altLang="zh-CN" sz="1800" dirty="0">
                <a:solidFill>
                  <a:srgbClr val="002060"/>
                </a:solidFill>
                <a:cs typeface="+mn-ea"/>
                <a:sym typeface="+mn-lt"/>
              </a:rPr>
              <a:t>Shanghai Municipal Science and Technology Major Project</a:t>
            </a:r>
          </a:p>
        </p:txBody>
      </p:sp>
      <p:pic>
        <p:nvPicPr>
          <p:cNvPr id="15" name="图片 14">
            <a:extLst>
              <a:ext uri="{FF2B5EF4-FFF2-40B4-BE49-F238E27FC236}">
                <a16:creationId xmlns:a16="http://schemas.microsoft.com/office/drawing/2014/main" id="{5BAF6F49-8958-3E92-1E48-7FF8929CAC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494" y="4141062"/>
            <a:ext cx="3744081" cy="2155376"/>
          </a:xfrm>
          <a:prstGeom prst="rect">
            <a:avLst/>
          </a:prstGeom>
        </p:spPr>
      </p:pic>
      <p:sp>
        <p:nvSpPr>
          <p:cNvPr id="18" name="文本框 17">
            <a:extLst>
              <a:ext uri="{FF2B5EF4-FFF2-40B4-BE49-F238E27FC236}">
                <a16:creationId xmlns:a16="http://schemas.microsoft.com/office/drawing/2014/main" id="{BAA90F6B-DB80-41CA-0DFE-A48E66F88480}"/>
              </a:ext>
            </a:extLst>
          </p:cNvPr>
          <p:cNvSpPr txBox="1"/>
          <p:nvPr/>
        </p:nvSpPr>
        <p:spPr>
          <a:xfrm>
            <a:off x="1037463" y="6455268"/>
            <a:ext cx="2453839" cy="646331"/>
          </a:xfrm>
          <a:prstGeom prst="rect">
            <a:avLst/>
          </a:prstGeom>
          <a:noFill/>
        </p:spPr>
        <p:txBody>
          <a:bodyPr wrap="square">
            <a:spAutoFit/>
          </a:bodyPr>
          <a:lstStyle/>
          <a:p>
            <a:r>
              <a:rPr lang="en-US" altLang="zh-CN" sz="1800" u="sng" dirty="0">
                <a:solidFill>
                  <a:srgbClr val="C00000"/>
                </a:solidFill>
                <a:latin typeface="+mn-lt"/>
                <a:ea typeface="+mn-ea"/>
                <a:cs typeface="+mn-ea"/>
                <a:sym typeface="+mn-lt"/>
              </a:rPr>
              <a:t>http://</a:t>
            </a:r>
            <a:r>
              <a:rPr lang="en-US" altLang="zh-CN" sz="1800" u="sng" dirty="0" err="1">
                <a:solidFill>
                  <a:srgbClr val="C00000"/>
                </a:solidFill>
                <a:latin typeface="+mn-lt"/>
                <a:ea typeface="+mn-ea"/>
                <a:cs typeface="+mn-ea"/>
                <a:sym typeface="+mn-lt"/>
              </a:rPr>
              <a:t>otip.sjtu.edu.cn</a:t>
            </a:r>
            <a:endParaRPr lang="zh-CN" altLang="en-US" dirty="0">
              <a:latin typeface="+mn-lt"/>
              <a:ea typeface="+mn-ea"/>
              <a:cs typeface="+mn-ea"/>
              <a:sym typeface="+mn-lt"/>
            </a:endParaRPr>
          </a:p>
        </p:txBody>
      </p:sp>
      <p:sp>
        <p:nvSpPr>
          <p:cNvPr id="3" name="文本框 2">
            <a:extLst>
              <a:ext uri="{FF2B5EF4-FFF2-40B4-BE49-F238E27FC236}">
                <a16:creationId xmlns:a16="http://schemas.microsoft.com/office/drawing/2014/main" id="{C36CD672-CFA8-F8C6-AAEB-800AF00455DD}"/>
              </a:ext>
            </a:extLst>
          </p:cNvPr>
          <p:cNvSpPr txBox="1"/>
          <p:nvPr/>
        </p:nvSpPr>
        <p:spPr>
          <a:xfrm>
            <a:off x="6322181" y="1149544"/>
            <a:ext cx="3636084" cy="400110"/>
          </a:xfrm>
          <a:prstGeom prst="rect">
            <a:avLst/>
          </a:prstGeom>
          <a:noFill/>
        </p:spPr>
        <p:txBody>
          <a:bodyPr wrap="square">
            <a:spAutoFit/>
          </a:bodyPr>
          <a:lstStyle/>
          <a:p>
            <a:r>
              <a:rPr lang="en-US" altLang="zh-CN" sz="2000" b="1" dirty="0">
                <a:solidFill>
                  <a:srgbClr val="002060"/>
                </a:solidFill>
                <a:latin typeface="+mn-lt"/>
                <a:ea typeface="+mn-ea"/>
                <a:cs typeface="+mn-ea"/>
                <a:sym typeface="+mn-lt"/>
              </a:rPr>
              <a:t>Collaborators:</a:t>
            </a:r>
            <a:endParaRPr lang="zh-CN" altLang="en-US" sz="2000" b="1" dirty="0">
              <a:solidFill>
                <a:srgbClr val="002060"/>
              </a:solidFill>
              <a:latin typeface="+mn-lt"/>
              <a:ea typeface="+mn-ea"/>
              <a:cs typeface="+mn-ea"/>
              <a:sym typeface="+mn-lt"/>
            </a:endParaRPr>
          </a:p>
        </p:txBody>
      </p:sp>
      <p:pic>
        <p:nvPicPr>
          <p:cNvPr id="4" name="Picture 2" descr="A person wearing glasses and a green jacket&#10;&#10;Description automatically generated">
            <a:extLst>
              <a:ext uri="{FF2B5EF4-FFF2-40B4-BE49-F238E27FC236}">
                <a16:creationId xmlns:a16="http://schemas.microsoft.com/office/drawing/2014/main" id="{842BE6E3-8A50-A45E-C835-AAF1D6A93A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9425"/>
          <a:stretch/>
        </p:blipFill>
        <p:spPr>
          <a:xfrm>
            <a:off x="6360226" y="1611209"/>
            <a:ext cx="1779997" cy="1912297"/>
          </a:xfrm>
          <a:prstGeom prst="rect">
            <a:avLst/>
          </a:prstGeom>
        </p:spPr>
      </p:pic>
      <p:pic>
        <p:nvPicPr>
          <p:cNvPr id="17" name="图片 16">
            <a:extLst>
              <a:ext uri="{FF2B5EF4-FFF2-40B4-BE49-F238E27FC236}">
                <a16:creationId xmlns:a16="http://schemas.microsoft.com/office/drawing/2014/main" id="{6FD623FD-B096-52C0-E9A4-9C6ACA954BAE}"/>
              </a:ext>
            </a:extLst>
          </p:cNvPr>
          <p:cNvPicPr>
            <a:picLocks noChangeAspect="1"/>
          </p:cNvPicPr>
          <p:nvPr/>
        </p:nvPicPr>
        <p:blipFill>
          <a:blip r:embed="rId5"/>
          <a:stretch>
            <a:fillRect/>
          </a:stretch>
        </p:blipFill>
        <p:spPr>
          <a:xfrm>
            <a:off x="359643" y="1655525"/>
            <a:ext cx="1379730" cy="1965070"/>
          </a:xfrm>
          <a:prstGeom prst="rect">
            <a:avLst/>
          </a:prstGeom>
        </p:spPr>
      </p:pic>
      <p:sp>
        <p:nvSpPr>
          <p:cNvPr id="19" name="文本框 18">
            <a:extLst>
              <a:ext uri="{FF2B5EF4-FFF2-40B4-BE49-F238E27FC236}">
                <a16:creationId xmlns:a16="http://schemas.microsoft.com/office/drawing/2014/main" id="{4733F211-CA82-6258-9310-9F84404AEC44}"/>
              </a:ext>
            </a:extLst>
          </p:cNvPr>
          <p:cNvSpPr txBox="1"/>
          <p:nvPr/>
        </p:nvSpPr>
        <p:spPr>
          <a:xfrm>
            <a:off x="205881" y="3649358"/>
            <a:ext cx="1687255" cy="338554"/>
          </a:xfrm>
          <a:prstGeom prst="rect">
            <a:avLst/>
          </a:prstGeom>
          <a:noFill/>
        </p:spPr>
        <p:txBody>
          <a:bodyPr wrap="square">
            <a:spAutoFit/>
          </a:bodyPr>
          <a:lstStyle/>
          <a:p>
            <a:pPr algn="ctr"/>
            <a:r>
              <a:rPr lang="en-US" altLang="zh-CN" sz="1600" dirty="0" err="1">
                <a:solidFill>
                  <a:srgbClr val="002060"/>
                </a:solidFill>
                <a:latin typeface="+mn-lt"/>
                <a:ea typeface="+mn-ea"/>
                <a:cs typeface="+mn-ea"/>
                <a:sym typeface="+mn-lt"/>
              </a:rPr>
              <a:t>Yaotian</a:t>
            </a:r>
            <a:r>
              <a:rPr lang="zh-CN" altLang="en-US" sz="1600" dirty="0">
                <a:solidFill>
                  <a:srgbClr val="002060"/>
                </a:solidFill>
                <a:latin typeface="+mn-lt"/>
                <a:ea typeface="+mn-ea"/>
                <a:cs typeface="+mn-ea"/>
                <a:sym typeface="+mn-lt"/>
              </a:rPr>
              <a:t> </a:t>
            </a:r>
            <a:r>
              <a:rPr lang="en-US" altLang="zh-CN" sz="1600" dirty="0">
                <a:solidFill>
                  <a:srgbClr val="002060"/>
                </a:solidFill>
                <a:latin typeface="+mn-lt"/>
                <a:ea typeface="+mn-ea"/>
                <a:cs typeface="+mn-ea"/>
                <a:sym typeface="+mn-lt"/>
              </a:rPr>
              <a:t>Zhao</a:t>
            </a:r>
            <a:endParaRPr lang="zh-CN" altLang="en-US" sz="1600" dirty="0">
              <a:latin typeface="+mn-lt"/>
              <a:ea typeface="+mn-ea"/>
              <a:cs typeface="+mn-ea"/>
              <a:sym typeface="+mn-lt"/>
            </a:endParaRPr>
          </a:p>
        </p:txBody>
      </p:sp>
      <p:sp>
        <p:nvSpPr>
          <p:cNvPr id="20" name="文本框 19">
            <a:extLst>
              <a:ext uri="{FF2B5EF4-FFF2-40B4-BE49-F238E27FC236}">
                <a16:creationId xmlns:a16="http://schemas.microsoft.com/office/drawing/2014/main" id="{921A980D-1255-4402-8C5E-4A81A410AE7A}"/>
              </a:ext>
            </a:extLst>
          </p:cNvPr>
          <p:cNvSpPr txBox="1"/>
          <p:nvPr/>
        </p:nvSpPr>
        <p:spPr>
          <a:xfrm>
            <a:off x="1819957" y="3649358"/>
            <a:ext cx="1687255" cy="338554"/>
          </a:xfrm>
          <a:prstGeom prst="rect">
            <a:avLst/>
          </a:prstGeom>
          <a:noFill/>
        </p:spPr>
        <p:txBody>
          <a:bodyPr wrap="square">
            <a:spAutoFit/>
          </a:bodyPr>
          <a:lstStyle/>
          <a:p>
            <a:pPr algn="ctr"/>
            <a:r>
              <a:rPr lang="en-US" altLang="zh-CN" sz="1600" dirty="0" err="1">
                <a:solidFill>
                  <a:srgbClr val="002060"/>
                </a:solidFill>
                <a:latin typeface="+mn-lt"/>
                <a:ea typeface="+mn-ea"/>
                <a:cs typeface="+mn-ea"/>
                <a:sym typeface="+mn-lt"/>
              </a:rPr>
              <a:t>Yujia</a:t>
            </a:r>
            <a:r>
              <a:rPr lang="zh-CN" altLang="en-US" sz="1600" dirty="0">
                <a:solidFill>
                  <a:srgbClr val="002060"/>
                </a:solidFill>
                <a:latin typeface="+mn-lt"/>
                <a:ea typeface="+mn-ea"/>
                <a:cs typeface="+mn-ea"/>
                <a:sym typeface="+mn-lt"/>
              </a:rPr>
              <a:t> </a:t>
            </a:r>
            <a:r>
              <a:rPr lang="en-US" altLang="zh-CN" sz="1600" dirty="0">
                <a:solidFill>
                  <a:srgbClr val="002060"/>
                </a:solidFill>
                <a:latin typeface="+mn-lt"/>
                <a:ea typeface="+mn-ea"/>
                <a:cs typeface="+mn-ea"/>
                <a:sym typeface="+mn-lt"/>
              </a:rPr>
              <a:t>Zhang</a:t>
            </a:r>
            <a:endParaRPr lang="zh-CN" altLang="en-US" sz="1600" dirty="0">
              <a:latin typeface="+mn-lt"/>
              <a:ea typeface="+mn-ea"/>
              <a:cs typeface="+mn-ea"/>
              <a:sym typeface="+mn-lt"/>
            </a:endParaRPr>
          </a:p>
        </p:txBody>
      </p:sp>
      <p:pic>
        <p:nvPicPr>
          <p:cNvPr id="21" name="图片 20">
            <a:extLst>
              <a:ext uri="{FF2B5EF4-FFF2-40B4-BE49-F238E27FC236}">
                <a16:creationId xmlns:a16="http://schemas.microsoft.com/office/drawing/2014/main" id="{CE1BCBD8-C1F5-1BE7-EB6E-7CB440719C6C}"/>
              </a:ext>
            </a:extLst>
          </p:cNvPr>
          <p:cNvPicPr>
            <a:picLocks noChangeAspect="1"/>
          </p:cNvPicPr>
          <p:nvPr/>
        </p:nvPicPr>
        <p:blipFill>
          <a:blip r:embed="rId6"/>
          <a:stretch>
            <a:fillRect/>
          </a:stretch>
        </p:blipFill>
        <p:spPr>
          <a:xfrm>
            <a:off x="1984930" y="1800133"/>
            <a:ext cx="1357309" cy="1752447"/>
          </a:xfrm>
          <a:prstGeom prst="rect">
            <a:avLst/>
          </a:prstGeom>
        </p:spPr>
      </p:pic>
      <p:sp>
        <p:nvSpPr>
          <p:cNvPr id="22" name="文本框 21">
            <a:extLst>
              <a:ext uri="{FF2B5EF4-FFF2-40B4-BE49-F238E27FC236}">
                <a16:creationId xmlns:a16="http://schemas.microsoft.com/office/drawing/2014/main" id="{5C6DE05A-B3F0-E881-539C-8351E08E3038}"/>
              </a:ext>
            </a:extLst>
          </p:cNvPr>
          <p:cNvSpPr txBox="1"/>
          <p:nvPr/>
        </p:nvSpPr>
        <p:spPr>
          <a:xfrm>
            <a:off x="359628" y="1209193"/>
            <a:ext cx="3636084" cy="400110"/>
          </a:xfrm>
          <a:prstGeom prst="rect">
            <a:avLst/>
          </a:prstGeom>
          <a:noFill/>
        </p:spPr>
        <p:txBody>
          <a:bodyPr wrap="square">
            <a:spAutoFit/>
          </a:bodyPr>
          <a:lstStyle/>
          <a:p>
            <a:r>
              <a:rPr lang="en-US" altLang="zh-CN" sz="2000" b="1" dirty="0">
                <a:solidFill>
                  <a:srgbClr val="002060"/>
                </a:solidFill>
                <a:latin typeface="+mn-lt"/>
                <a:ea typeface="+mn-ea"/>
                <a:cs typeface="+mn-ea"/>
                <a:sym typeface="+mn-lt"/>
              </a:rPr>
              <a:t>PhD</a:t>
            </a:r>
            <a:r>
              <a:rPr lang="zh-CN" altLang="en-US" sz="2000" b="1" dirty="0">
                <a:solidFill>
                  <a:srgbClr val="002060"/>
                </a:solidFill>
                <a:latin typeface="+mn-lt"/>
                <a:ea typeface="+mn-ea"/>
                <a:cs typeface="+mn-ea"/>
                <a:sym typeface="+mn-lt"/>
              </a:rPr>
              <a:t> </a:t>
            </a:r>
            <a:r>
              <a:rPr lang="en-US" altLang="zh-CN" sz="2000" b="1" dirty="0">
                <a:solidFill>
                  <a:srgbClr val="002060"/>
                </a:solidFill>
                <a:latin typeface="+mn-lt"/>
                <a:ea typeface="+mn-ea"/>
                <a:cs typeface="+mn-ea"/>
                <a:sym typeface="+mn-lt"/>
              </a:rPr>
              <a:t>students</a:t>
            </a:r>
            <a:r>
              <a:rPr lang="zh-CN" altLang="en-US" sz="2000" b="1" dirty="0">
                <a:solidFill>
                  <a:srgbClr val="002060"/>
                </a:solidFill>
                <a:latin typeface="+mn-lt"/>
                <a:ea typeface="+mn-ea"/>
                <a:cs typeface="+mn-ea"/>
                <a:sym typeface="+mn-lt"/>
              </a:rPr>
              <a:t> </a:t>
            </a:r>
            <a:r>
              <a:rPr lang="en-US" altLang="zh-CN" sz="2000" b="1" dirty="0">
                <a:solidFill>
                  <a:srgbClr val="002060"/>
                </a:solidFill>
                <a:latin typeface="+mn-lt"/>
                <a:ea typeface="+mn-ea"/>
                <a:cs typeface="+mn-ea"/>
                <a:sym typeface="+mn-lt"/>
              </a:rPr>
              <a:t>involved:</a:t>
            </a:r>
            <a:endParaRPr lang="zh-CN" altLang="en-US" sz="2000" b="1" dirty="0">
              <a:solidFill>
                <a:srgbClr val="002060"/>
              </a:solidFill>
              <a:latin typeface="+mn-lt"/>
              <a:ea typeface="+mn-ea"/>
              <a:cs typeface="+mn-ea"/>
              <a:sym typeface="+mn-lt"/>
            </a:endParaRPr>
          </a:p>
        </p:txBody>
      </p:sp>
      <p:sp>
        <p:nvSpPr>
          <p:cNvPr id="23" name="文本框 22">
            <a:extLst>
              <a:ext uri="{FF2B5EF4-FFF2-40B4-BE49-F238E27FC236}">
                <a16:creationId xmlns:a16="http://schemas.microsoft.com/office/drawing/2014/main" id="{5B715D6F-0B74-5E89-CB58-4CB721F3EC9C}"/>
              </a:ext>
            </a:extLst>
          </p:cNvPr>
          <p:cNvSpPr txBox="1"/>
          <p:nvPr/>
        </p:nvSpPr>
        <p:spPr>
          <a:xfrm>
            <a:off x="6056199" y="3531786"/>
            <a:ext cx="2388050" cy="584775"/>
          </a:xfrm>
          <a:prstGeom prst="rect">
            <a:avLst/>
          </a:prstGeom>
          <a:noFill/>
        </p:spPr>
        <p:txBody>
          <a:bodyPr wrap="square">
            <a:spAutoFit/>
          </a:bodyPr>
          <a:lstStyle/>
          <a:p>
            <a:r>
              <a:rPr lang="en-US" altLang="zh-CN" sz="1600" dirty="0">
                <a:solidFill>
                  <a:srgbClr val="002060"/>
                </a:solidFill>
                <a:latin typeface="+mn-lt"/>
                <a:ea typeface="+mn-ea"/>
                <a:cs typeface="+mn-ea"/>
                <a:sym typeface="+mn-lt"/>
              </a:rPr>
              <a:t>Prof.</a:t>
            </a:r>
            <a:r>
              <a:rPr lang="zh-CN" altLang="en-US" sz="1600" dirty="0">
                <a:solidFill>
                  <a:srgbClr val="002060"/>
                </a:solidFill>
                <a:latin typeface="+mn-lt"/>
                <a:ea typeface="+mn-ea"/>
                <a:cs typeface="+mn-ea"/>
                <a:sym typeface="+mn-lt"/>
              </a:rPr>
              <a:t> </a:t>
            </a:r>
            <a:r>
              <a:rPr lang="en-US" altLang="zh-CN" sz="1600" dirty="0" err="1">
                <a:solidFill>
                  <a:srgbClr val="002060"/>
                </a:solidFill>
                <a:latin typeface="+mn-lt"/>
                <a:ea typeface="+mn-ea"/>
                <a:cs typeface="+mn-ea"/>
                <a:sym typeface="+mn-lt"/>
              </a:rPr>
              <a:t>Tawfique</a:t>
            </a:r>
            <a:r>
              <a:rPr lang="zh-CN" altLang="en-US" sz="1600" dirty="0">
                <a:solidFill>
                  <a:srgbClr val="002060"/>
                </a:solidFill>
                <a:latin typeface="+mn-lt"/>
                <a:ea typeface="+mn-ea"/>
                <a:cs typeface="+mn-ea"/>
                <a:sym typeface="+mn-lt"/>
              </a:rPr>
              <a:t> </a:t>
            </a:r>
            <a:r>
              <a:rPr lang="en-US" altLang="zh-CN" sz="1600" dirty="0">
                <a:solidFill>
                  <a:srgbClr val="002060"/>
                </a:solidFill>
                <a:latin typeface="+mn-lt"/>
                <a:ea typeface="+mn-ea"/>
                <a:cs typeface="+mn-ea"/>
                <a:sym typeface="+mn-lt"/>
              </a:rPr>
              <a:t>Hasan,</a:t>
            </a:r>
          </a:p>
          <a:p>
            <a:r>
              <a:rPr lang="zh-CN" altLang="en-US" sz="1600" dirty="0">
                <a:solidFill>
                  <a:srgbClr val="002060"/>
                </a:solidFill>
                <a:latin typeface="+mn-lt"/>
                <a:ea typeface="+mn-ea"/>
                <a:cs typeface="+mn-ea"/>
                <a:sym typeface="+mn-lt"/>
              </a:rPr>
              <a:t> </a:t>
            </a:r>
            <a:r>
              <a:rPr lang="en-US" altLang="zh-CN" sz="1600" dirty="0">
                <a:solidFill>
                  <a:srgbClr val="002060"/>
                </a:solidFill>
                <a:latin typeface="+mn-lt"/>
                <a:ea typeface="+mn-ea"/>
                <a:cs typeface="+mn-ea"/>
                <a:sym typeface="+mn-lt"/>
              </a:rPr>
              <a:t>Cambridge</a:t>
            </a:r>
            <a:r>
              <a:rPr lang="zh-CN" altLang="en-US" sz="1600" dirty="0">
                <a:solidFill>
                  <a:srgbClr val="002060"/>
                </a:solidFill>
                <a:latin typeface="+mn-lt"/>
                <a:ea typeface="+mn-ea"/>
                <a:cs typeface="+mn-ea"/>
                <a:sym typeface="+mn-lt"/>
              </a:rPr>
              <a:t> </a:t>
            </a:r>
            <a:r>
              <a:rPr lang="en-US" altLang="zh-CN" sz="1600" dirty="0">
                <a:solidFill>
                  <a:srgbClr val="002060"/>
                </a:solidFill>
                <a:latin typeface="+mn-lt"/>
                <a:ea typeface="+mn-ea"/>
                <a:cs typeface="+mn-ea"/>
                <a:sym typeface="+mn-lt"/>
              </a:rPr>
              <a:t>University</a:t>
            </a:r>
            <a:endParaRPr lang="zh-CN" altLang="en-US" sz="1600" dirty="0">
              <a:latin typeface="+mn-lt"/>
              <a:ea typeface="+mn-ea"/>
              <a:cs typeface="+mn-ea"/>
              <a:sym typeface="+mn-lt"/>
            </a:endParaRPr>
          </a:p>
        </p:txBody>
      </p:sp>
      <p:sp>
        <p:nvSpPr>
          <p:cNvPr id="25" name="文本框 24">
            <a:extLst>
              <a:ext uri="{FF2B5EF4-FFF2-40B4-BE49-F238E27FC236}">
                <a16:creationId xmlns:a16="http://schemas.microsoft.com/office/drawing/2014/main" id="{876D208D-3E53-1558-BE54-1F63E687AF9E}"/>
              </a:ext>
            </a:extLst>
          </p:cNvPr>
          <p:cNvSpPr txBox="1"/>
          <p:nvPr/>
        </p:nvSpPr>
        <p:spPr>
          <a:xfrm>
            <a:off x="89867" y="689145"/>
            <a:ext cx="6096000" cy="584775"/>
          </a:xfrm>
          <a:prstGeom prst="rect">
            <a:avLst/>
          </a:prstGeom>
          <a:noFill/>
        </p:spPr>
        <p:txBody>
          <a:bodyPr wrap="square">
            <a:spAutoFit/>
          </a:bodyPr>
          <a:lstStyle/>
          <a:p>
            <a:pPr marL="0" indent="0" algn="just">
              <a:buClr>
                <a:srgbClr val="004098"/>
              </a:buClr>
              <a:buNone/>
              <a:defRPr/>
            </a:pPr>
            <a:r>
              <a:rPr lang="en-US" altLang="zh-CN" sz="3200" b="1" dirty="0">
                <a:solidFill>
                  <a:srgbClr val="002060"/>
                </a:solidFill>
                <a:latin typeface="+mn-lt"/>
                <a:ea typeface="+mn-ea"/>
                <a:cs typeface="+mn-ea"/>
                <a:sym typeface="+mn-lt"/>
              </a:rPr>
              <a:t>Acknowledgements</a:t>
            </a:r>
          </a:p>
        </p:txBody>
      </p:sp>
      <p:pic>
        <p:nvPicPr>
          <p:cNvPr id="1026" name="Picture 2" descr="杨宗银 浙江大学 的图像结果">
            <a:extLst>
              <a:ext uri="{FF2B5EF4-FFF2-40B4-BE49-F238E27FC236}">
                <a16:creationId xmlns:a16="http://schemas.microsoft.com/office/drawing/2014/main" id="{F598D2E4-F1CE-0BF5-D534-7961D7ED9E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0396" y="1570476"/>
            <a:ext cx="1479071" cy="2016915"/>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F1E2A9CC-2502-3411-C92B-3EBDD567F561}"/>
              </a:ext>
            </a:extLst>
          </p:cNvPr>
          <p:cNvSpPr txBox="1"/>
          <p:nvPr/>
        </p:nvSpPr>
        <p:spPr>
          <a:xfrm>
            <a:off x="8550381" y="3532562"/>
            <a:ext cx="2388050" cy="584775"/>
          </a:xfrm>
          <a:prstGeom prst="rect">
            <a:avLst/>
          </a:prstGeom>
          <a:noFill/>
        </p:spPr>
        <p:txBody>
          <a:bodyPr wrap="square">
            <a:spAutoFit/>
          </a:bodyPr>
          <a:lstStyle/>
          <a:p>
            <a:r>
              <a:rPr lang="en-US" altLang="zh-CN" sz="1600" dirty="0">
                <a:solidFill>
                  <a:srgbClr val="002060"/>
                </a:solidFill>
                <a:latin typeface="+mn-lt"/>
                <a:ea typeface="+mn-ea"/>
                <a:cs typeface="+mn-ea"/>
                <a:sym typeface="+mn-lt"/>
              </a:rPr>
              <a:t>Prof.</a:t>
            </a:r>
            <a:r>
              <a:rPr lang="zh-CN" altLang="en-US" sz="1600" dirty="0">
                <a:solidFill>
                  <a:srgbClr val="002060"/>
                </a:solidFill>
                <a:latin typeface="+mn-lt"/>
                <a:ea typeface="+mn-ea"/>
                <a:cs typeface="+mn-ea"/>
                <a:sym typeface="+mn-lt"/>
              </a:rPr>
              <a:t> </a:t>
            </a:r>
            <a:r>
              <a:rPr lang="en-US" altLang="zh-CN" sz="1600" dirty="0" err="1">
                <a:solidFill>
                  <a:srgbClr val="002060"/>
                </a:solidFill>
                <a:latin typeface="+mn-lt"/>
                <a:ea typeface="+mn-ea"/>
                <a:cs typeface="+mn-ea"/>
                <a:sym typeface="+mn-lt"/>
              </a:rPr>
              <a:t>Zongyin</a:t>
            </a:r>
            <a:r>
              <a:rPr lang="zh-CN" altLang="en-US" sz="1600" dirty="0">
                <a:solidFill>
                  <a:srgbClr val="002060"/>
                </a:solidFill>
                <a:latin typeface="+mn-lt"/>
                <a:ea typeface="+mn-ea"/>
                <a:cs typeface="+mn-ea"/>
                <a:sym typeface="+mn-lt"/>
              </a:rPr>
              <a:t> </a:t>
            </a:r>
            <a:r>
              <a:rPr lang="en-US" altLang="zh-CN" sz="1600" dirty="0">
                <a:solidFill>
                  <a:srgbClr val="002060"/>
                </a:solidFill>
                <a:latin typeface="+mn-lt"/>
                <a:ea typeface="+mn-ea"/>
                <a:cs typeface="+mn-ea"/>
                <a:sym typeface="+mn-lt"/>
              </a:rPr>
              <a:t>Yang,</a:t>
            </a:r>
          </a:p>
          <a:p>
            <a:r>
              <a:rPr lang="zh-CN" altLang="en-US" sz="1600" dirty="0">
                <a:solidFill>
                  <a:srgbClr val="002060"/>
                </a:solidFill>
                <a:latin typeface="+mn-lt"/>
                <a:ea typeface="+mn-ea"/>
                <a:cs typeface="+mn-ea"/>
                <a:sym typeface="+mn-lt"/>
              </a:rPr>
              <a:t> </a:t>
            </a:r>
            <a:r>
              <a:rPr lang="en-US" altLang="zh-CN" sz="1600" dirty="0">
                <a:solidFill>
                  <a:srgbClr val="002060"/>
                </a:solidFill>
                <a:latin typeface="+mn-lt"/>
                <a:ea typeface="+mn-ea"/>
                <a:cs typeface="+mn-ea"/>
                <a:sym typeface="+mn-lt"/>
              </a:rPr>
              <a:t>Zhejiang</a:t>
            </a:r>
            <a:r>
              <a:rPr lang="zh-CN" altLang="en-US" sz="1600" dirty="0">
                <a:solidFill>
                  <a:srgbClr val="002060"/>
                </a:solidFill>
                <a:latin typeface="+mn-lt"/>
                <a:ea typeface="+mn-ea"/>
                <a:cs typeface="+mn-ea"/>
                <a:sym typeface="+mn-lt"/>
              </a:rPr>
              <a:t> </a:t>
            </a:r>
            <a:r>
              <a:rPr lang="en-US" altLang="zh-CN" sz="1600" dirty="0">
                <a:solidFill>
                  <a:srgbClr val="002060"/>
                </a:solidFill>
                <a:latin typeface="+mn-lt"/>
                <a:ea typeface="+mn-ea"/>
                <a:cs typeface="+mn-ea"/>
                <a:sym typeface="+mn-lt"/>
              </a:rPr>
              <a:t>University</a:t>
            </a:r>
            <a:endParaRPr lang="zh-CN" altLang="en-US" sz="1600" dirty="0">
              <a:latin typeface="+mn-lt"/>
              <a:ea typeface="+mn-ea"/>
              <a:cs typeface="+mn-ea"/>
              <a:sym typeface="+mn-lt"/>
            </a:endParaRPr>
          </a:p>
        </p:txBody>
      </p:sp>
    </p:spTree>
    <p:extLst>
      <p:ext uri="{BB962C8B-B14F-4D97-AF65-F5344CB8AC3E}">
        <p14:creationId xmlns:p14="http://schemas.microsoft.com/office/powerpoint/2010/main" val="3857364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dirty="0"/>
              <a:t>目录</a:t>
            </a:r>
          </a:p>
        </p:txBody>
      </p:sp>
      <p:sp>
        <p:nvSpPr>
          <p:cNvPr id="3" name="内容占位符 1">
            <a:extLst>
              <a:ext uri="{FF2B5EF4-FFF2-40B4-BE49-F238E27FC236}">
                <a16:creationId xmlns:a16="http://schemas.microsoft.com/office/drawing/2014/main" id="{1123B204-B68F-5A7C-A5F8-F94424D45368}"/>
              </a:ext>
            </a:extLst>
          </p:cNvPr>
          <p:cNvSpPr txBox="1">
            <a:spLocks/>
          </p:cNvSpPr>
          <p:nvPr/>
        </p:nvSpPr>
        <p:spPr>
          <a:xfrm>
            <a:off x="2824186" y="1101529"/>
            <a:ext cx="6656364" cy="477768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 背景简介</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超构材料光场调控机理</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超构材料偏振调控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超构材料模式调控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超构材料波长调控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总结与展望</a:t>
            </a:r>
          </a:p>
        </p:txBody>
      </p:sp>
    </p:spTree>
    <p:extLst>
      <p:ext uri="{BB962C8B-B14F-4D97-AF65-F5344CB8AC3E}">
        <p14:creationId xmlns:p14="http://schemas.microsoft.com/office/powerpoint/2010/main" val="2716747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67EA2C8-3187-127C-DFF6-090AE391D93E}"/>
              </a:ext>
            </a:extLst>
          </p:cNvPr>
          <p:cNvSpPr>
            <a:spLocks noGrp="1"/>
          </p:cNvSpPr>
          <p:nvPr>
            <p:ph type="body" sz="quarter" idx="11"/>
          </p:nvPr>
        </p:nvSpPr>
        <p:spPr/>
        <p:txBody>
          <a:bodyPr/>
          <a:lstStyle/>
          <a:p>
            <a:r>
              <a:rPr lang="zh-CN" altLang="en-US" sz="2800" dirty="0"/>
              <a:t>耦合模理论 </a:t>
            </a:r>
            <a:r>
              <a:rPr lang="en-US" altLang="zh-CN" sz="2800" dirty="0"/>
              <a:t>– </a:t>
            </a:r>
            <a:r>
              <a:rPr lang="zh-CN" altLang="en-US" sz="2800" dirty="0"/>
              <a:t>研究模式之间的耦合和转化</a:t>
            </a:r>
          </a:p>
        </p:txBody>
      </p:sp>
      <p:sp>
        <p:nvSpPr>
          <p:cNvPr id="5" name="文本框 4">
            <a:extLst>
              <a:ext uri="{FF2B5EF4-FFF2-40B4-BE49-F238E27FC236}">
                <a16:creationId xmlns:a16="http://schemas.microsoft.com/office/drawing/2014/main" id="{305E531D-EF7A-33C6-DBB6-86B1C140AF1D}"/>
              </a:ext>
            </a:extLst>
          </p:cNvPr>
          <p:cNvSpPr txBox="1"/>
          <p:nvPr/>
        </p:nvSpPr>
        <p:spPr>
          <a:xfrm>
            <a:off x="1439748" y="866793"/>
            <a:ext cx="9312505" cy="400110"/>
          </a:xfrm>
          <a:prstGeom prst="rect">
            <a:avLst/>
          </a:prstGeom>
          <a:noFill/>
        </p:spPr>
        <p:txBody>
          <a:bodyPr wrap="square">
            <a:spAutoFit/>
          </a:bodyPr>
          <a:lstStyle/>
          <a:p>
            <a:pPr algn="ctr">
              <a:spcBef>
                <a:spcPts val="1000"/>
              </a:spcBef>
            </a:pPr>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光在波导中以模式的形式进行传播</a:t>
            </a:r>
            <a:endParaRPr lang="en-US" altLang="zh-CN"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a:extLst>
              <a:ext uri="{FF2B5EF4-FFF2-40B4-BE49-F238E27FC236}">
                <a16:creationId xmlns:a16="http://schemas.microsoft.com/office/drawing/2014/main" id="{FE2F7455-2E8A-5805-9779-E4A57B5C51A4}"/>
              </a:ext>
            </a:extLst>
          </p:cNvPr>
          <p:cNvGrpSpPr/>
          <p:nvPr/>
        </p:nvGrpSpPr>
        <p:grpSpPr>
          <a:xfrm>
            <a:off x="1103787" y="1319543"/>
            <a:ext cx="9984426" cy="2063204"/>
            <a:chOff x="325795" y="1319543"/>
            <a:chExt cx="9984426" cy="2063204"/>
          </a:xfrm>
        </p:grpSpPr>
        <p:sp>
          <p:nvSpPr>
            <p:cNvPr id="4" name="矩形 3">
              <a:extLst>
                <a:ext uri="{FF2B5EF4-FFF2-40B4-BE49-F238E27FC236}">
                  <a16:creationId xmlns:a16="http://schemas.microsoft.com/office/drawing/2014/main" id="{68321D95-5480-5318-D182-E96990A5D9C6}"/>
                </a:ext>
              </a:extLst>
            </p:cNvPr>
            <p:cNvSpPr>
              <a:spLocks/>
            </p:cNvSpPr>
            <p:nvPr/>
          </p:nvSpPr>
          <p:spPr>
            <a:xfrm>
              <a:off x="325795" y="1319543"/>
              <a:ext cx="9984426" cy="2063204"/>
            </a:xfrm>
            <a:prstGeom prst="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a:extLst>
                <a:ext uri="{FF2B5EF4-FFF2-40B4-BE49-F238E27FC236}">
                  <a16:creationId xmlns:a16="http://schemas.microsoft.com/office/drawing/2014/main" id="{9E820252-C0F1-ED61-FA01-E13ABD1FB12F}"/>
                </a:ext>
              </a:extLst>
            </p:cNvPr>
            <p:cNvGrpSpPr/>
            <p:nvPr/>
          </p:nvGrpSpPr>
          <p:grpSpPr>
            <a:xfrm>
              <a:off x="547997" y="1607735"/>
              <a:ext cx="9542685" cy="1387483"/>
              <a:chOff x="112289" y="2022645"/>
              <a:chExt cx="8741772" cy="1271032"/>
            </a:xfrm>
          </p:grpSpPr>
          <p:pic>
            <p:nvPicPr>
              <p:cNvPr id="7" name="图片 6">
                <a:extLst>
                  <a:ext uri="{FF2B5EF4-FFF2-40B4-BE49-F238E27FC236}">
                    <a16:creationId xmlns:a16="http://schemas.microsoft.com/office/drawing/2014/main" id="{10CD8515-687C-3DD4-BA83-A765501D05E5}"/>
                  </a:ext>
                </a:extLst>
              </p:cNvPr>
              <p:cNvPicPr>
                <a:picLocks noChangeAspect="1"/>
              </p:cNvPicPr>
              <p:nvPr/>
            </p:nvPicPr>
            <p:blipFill>
              <a:blip r:embed="rId2"/>
              <a:stretch>
                <a:fillRect/>
              </a:stretch>
            </p:blipFill>
            <p:spPr>
              <a:xfrm>
                <a:off x="112289" y="2022646"/>
                <a:ext cx="5707713" cy="1271031"/>
              </a:xfrm>
              <a:prstGeom prst="rect">
                <a:avLst/>
              </a:prstGeom>
            </p:spPr>
          </p:pic>
          <p:pic>
            <p:nvPicPr>
              <p:cNvPr id="8" name="图片 7">
                <a:extLst>
                  <a:ext uri="{FF2B5EF4-FFF2-40B4-BE49-F238E27FC236}">
                    <a16:creationId xmlns:a16="http://schemas.microsoft.com/office/drawing/2014/main" id="{E833CBE8-96D7-251E-5054-76C62549C8CA}"/>
                  </a:ext>
                </a:extLst>
              </p:cNvPr>
              <p:cNvPicPr>
                <a:picLocks noChangeAspect="1"/>
              </p:cNvPicPr>
              <p:nvPr/>
            </p:nvPicPr>
            <p:blipFill>
              <a:blip r:embed="rId3"/>
              <a:stretch>
                <a:fillRect/>
              </a:stretch>
            </p:blipFill>
            <p:spPr>
              <a:xfrm>
                <a:off x="5934731" y="2022645"/>
                <a:ext cx="2919330" cy="1271032"/>
              </a:xfrm>
              <a:prstGeom prst="rect">
                <a:avLst/>
              </a:prstGeom>
            </p:spPr>
          </p:pic>
        </p:grpSp>
      </p:grpSp>
      <p:sp>
        <p:nvSpPr>
          <p:cNvPr id="9" name="文本框 8">
            <a:extLst>
              <a:ext uri="{FF2B5EF4-FFF2-40B4-BE49-F238E27FC236}">
                <a16:creationId xmlns:a16="http://schemas.microsoft.com/office/drawing/2014/main" id="{21039A37-27A6-28A6-F560-B0308FC756B2}"/>
              </a:ext>
            </a:extLst>
          </p:cNvPr>
          <p:cNvSpPr txBox="1"/>
          <p:nvPr/>
        </p:nvSpPr>
        <p:spPr>
          <a:xfrm>
            <a:off x="1439747" y="3470884"/>
            <a:ext cx="9312506" cy="400110"/>
          </a:xfrm>
          <a:prstGeom prst="rect">
            <a:avLst/>
          </a:prstGeom>
          <a:noFill/>
        </p:spPr>
        <p:txBody>
          <a:bodyPr wrap="square">
            <a:spAutoFit/>
          </a:bodyPr>
          <a:lstStyle/>
          <a:p>
            <a:pPr algn="ctr">
              <a:spcBef>
                <a:spcPts val="1000"/>
              </a:spcBef>
            </a:pPr>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波导中传播的电磁波可以被分解为不同的本征模</a:t>
            </a:r>
            <a:endParaRPr lang="en-US" altLang="zh-CN"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4" name="组合 13">
            <a:extLst>
              <a:ext uri="{FF2B5EF4-FFF2-40B4-BE49-F238E27FC236}">
                <a16:creationId xmlns:a16="http://schemas.microsoft.com/office/drawing/2014/main" id="{5CF01FE8-6998-B992-CC6F-7AE1BAE7B1FC}"/>
              </a:ext>
            </a:extLst>
          </p:cNvPr>
          <p:cNvGrpSpPr/>
          <p:nvPr/>
        </p:nvGrpSpPr>
        <p:grpSpPr>
          <a:xfrm>
            <a:off x="1105118" y="3926552"/>
            <a:ext cx="9981764" cy="2345186"/>
            <a:chOff x="328457" y="3926552"/>
            <a:chExt cx="9981764" cy="2345186"/>
          </a:xfrm>
        </p:grpSpPr>
        <p:sp>
          <p:nvSpPr>
            <p:cNvPr id="3" name="矩形 2">
              <a:extLst>
                <a:ext uri="{FF2B5EF4-FFF2-40B4-BE49-F238E27FC236}">
                  <a16:creationId xmlns:a16="http://schemas.microsoft.com/office/drawing/2014/main" id="{299C604B-B4BC-457A-E662-8E556D518D2A}"/>
                </a:ext>
              </a:extLst>
            </p:cNvPr>
            <p:cNvSpPr>
              <a:spLocks/>
            </p:cNvSpPr>
            <p:nvPr/>
          </p:nvSpPr>
          <p:spPr>
            <a:xfrm>
              <a:off x="328457" y="3926552"/>
              <a:ext cx="9981764" cy="2345186"/>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descr="电脑游戏的屏幕&#10;&#10;描述已自动生成">
              <a:extLst>
                <a:ext uri="{FF2B5EF4-FFF2-40B4-BE49-F238E27FC236}">
                  <a16:creationId xmlns:a16="http://schemas.microsoft.com/office/drawing/2014/main" id="{1495130B-4E6F-7E10-DD77-E1CCF9ABD357}"/>
                </a:ext>
              </a:extLst>
            </p:cNvPr>
            <p:cNvPicPr>
              <a:picLocks noChangeAspect="1"/>
            </p:cNvPicPr>
            <p:nvPr/>
          </p:nvPicPr>
          <p:blipFill rotWithShape="1">
            <a:blip r:embed="rId4"/>
            <a:srcRect l="-133" t="14815" r="60590" b="55787"/>
            <a:stretch/>
          </p:blipFill>
          <p:spPr>
            <a:xfrm>
              <a:off x="504219" y="4245378"/>
              <a:ext cx="4813790" cy="1978484"/>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25C6D499-EAFE-5CE5-3D33-B76E068D6529}"/>
                    </a:ext>
                  </a:extLst>
                </p:cNvPr>
                <p:cNvSpPr txBox="1"/>
                <p:nvPr/>
              </p:nvSpPr>
              <p:spPr>
                <a:xfrm>
                  <a:off x="5678599" y="4245375"/>
                  <a:ext cx="4287590" cy="1480388"/>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等线" panose="02010600030101010101" pitchFamily="2" charset="-122"/>
                            <a:cs typeface="Times New Roman" panose="02020603050405020304" pitchFamily="18" charset="0"/>
                          </a:rPr>
                          <m:t>𝐸</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𝑥</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𝑦</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0</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latin typeface="Cambria Math" panose="02040503050406030204" pitchFamily="18" charset="0"/>
                                <a:ea typeface="等线" panose="02010600030101010101" pitchFamily="2" charset="-122"/>
                                <a:cs typeface="Times New Roman" panose="02020603050405020304" pitchFamily="18" charset="0"/>
                              </a:rPr>
                              <m:t>Ψ</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𝑜</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𝑥</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𝑦</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𝑖</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0</m:t>
                                </m:r>
                              </m:sub>
                            </m:sSub>
                          </m:sup>
                        </m:sSup>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latin typeface="Cambria Math" panose="02040503050406030204" pitchFamily="18" charset="0"/>
                                <a:ea typeface="等线" panose="02010600030101010101" pitchFamily="2" charset="-122"/>
                                <a:cs typeface="Times New Roman" panose="02020603050405020304" pitchFamily="18" charset="0"/>
                              </a:rPr>
                              <m:t>Ψ</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𝑥</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𝑦</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𝑖</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1</m:t>
                                </m:r>
                              </m:sub>
                            </m:sSub>
                          </m:sup>
                        </m:sSup>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𝑎</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2</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kern="100">
                                <a:latin typeface="Cambria Math" panose="02040503050406030204" pitchFamily="18" charset="0"/>
                                <a:ea typeface="等线" panose="02010600030101010101" pitchFamily="2" charset="-122"/>
                                <a:cs typeface="Times New Roman" panose="02020603050405020304" pitchFamily="18" charset="0"/>
                              </a:rPr>
                              <m:t>Ψ</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2</m:t>
                            </m:r>
                          </m:sub>
                        </m:sSub>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𝑥</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r>
                          <a:rPr lang="en-US" altLang="zh-CN" i="1" kern="100">
                            <a:latin typeface="Cambria Math" panose="02040503050406030204" pitchFamily="18" charset="0"/>
                            <a:ea typeface="等线" panose="02010600030101010101" pitchFamily="2" charset="-122"/>
                            <a:cs typeface="Times New Roman" panose="02020603050405020304" pitchFamily="18" charset="0"/>
                          </a:rPr>
                          <m:t>𝑦</m:t>
                        </m:r>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kern="100">
                                <a:latin typeface="Cambria Math" panose="02040503050406030204" pitchFamily="18" charset="0"/>
                                <a:ea typeface="等线" panose="02010600030101010101" pitchFamily="2" charset="-122"/>
                                <a:cs typeface="Times New Roman" panose="02020603050405020304" pitchFamily="18" charset="0"/>
                              </a:rPr>
                              <m:t>𝑖</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等线" panose="02010600030101010101" pitchFamily="2" charset="-122"/>
                                    <a:cs typeface="Times New Roman" panose="02020603050405020304" pitchFamily="18" charset="0"/>
                                  </a:rPr>
                                  <m:t>𝜑</m:t>
                                </m:r>
                              </m:e>
                              <m:sub>
                                <m:r>
                                  <a:rPr lang="en-US" altLang="zh-CN" i="1" kern="100">
                                    <a:latin typeface="Cambria Math" panose="02040503050406030204" pitchFamily="18" charset="0"/>
                                    <a:ea typeface="等线" panose="02010600030101010101" pitchFamily="2" charset="-122"/>
                                    <a:cs typeface="Times New Roman" panose="02020603050405020304" pitchFamily="18" charset="0"/>
                                  </a:rPr>
                                  <m:t>2</m:t>
                                </m:r>
                              </m:sub>
                            </m:sSub>
                          </m:sup>
                        </m:sSup>
                        <m:r>
                          <a:rPr lang="en-US" altLang="zh-CN" i="1" kern="100">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25C6D499-EAFE-5CE5-3D33-B76E068D6529}"/>
                    </a:ext>
                  </a:extLst>
                </p:cNvPr>
                <p:cNvSpPr txBox="1">
                  <a:spLocks noRot="1" noChangeAspect="1" noMove="1" noResize="1" noEditPoints="1" noAdjustHandles="1" noChangeArrowheads="1" noChangeShapeType="1" noTextEdit="1"/>
                </p:cNvSpPr>
                <p:nvPr/>
              </p:nvSpPr>
              <p:spPr>
                <a:xfrm>
                  <a:off x="5678599" y="4245375"/>
                  <a:ext cx="4287590" cy="1480388"/>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0644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98FF7290-F4D3-C54C-55BD-DD6BE061D99E}"/>
              </a:ext>
            </a:extLst>
          </p:cNvPr>
          <p:cNvSpPr>
            <a:spLocks/>
          </p:cNvSpPr>
          <p:nvPr/>
        </p:nvSpPr>
        <p:spPr>
          <a:xfrm>
            <a:off x="-2440" y="4727774"/>
            <a:ext cx="12182211" cy="715787"/>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占位符 1">
            <a:extLst>
              <a:ext uri="{FF2B5EF4-FFF2-40B4-BE49-F238E27FC236}">
                <a16:creationId xmlns:a16="http://schemas.microsoft.com/office/drawing/2014/main" id="{8D089377-F743-A471-3C97-30C1F7BD6CA3}"/>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耦合模理论 </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电介质微扰引起的模式转化</a:t>
            </a:r>
            <a:endPar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a:extLst>
              <a:ext uri="{FF2B5EF4-FFF2-40B4-BE49-F238E27FC236}">
                <a16:creationId xmlns:a16="http://schemas.microsoft.com/office/drawing/2014/main" id="{5AE26F6A-1D12-4FCF-AA76-F57FA5FC3BE2}"/>
              </a:ext>
            </a:extLst>
          </p:cNvPr>
          <p:cNvGrpSpPr/>
          <p:nvPr/>
        </p:nvGrpSpPr>
        <p:grpSpPr>
          <a:xfrm>
            <a:off x="1238876" y="1515432"/>
            <a:ext cx="7162174" cy="2337656"/>
            <a:chOff x="297696" y="1803254"/>
            <a:chExt cx="8434390" cy="2752894"/>
          </a:xfrm>
        </p:grpSpPr>
        <p:pic>
          <p:nvPicPr>
            <p:cNvPr id="11" name="图片 10">
              <a:extLst>
                <a:ext uri="{FF2B5EF4-FFF2-40B4-BE49-F238E27FC236}">
                  <a16:creationId xmlns:a16="http://schemas.microsoft.com/office/drawing/2014/main" id="{FE526FD3-8EF7-EABA-D474-654DF0140524}"/>
                </a:ext>
              </a:extLst>
            </p:cNvPr>
            <p:cNvPicPr/>
            <p:nvPr/>
          </p:nvPicPr>
          <p:blipFill>
            <a:blip r:embed="rId2">
              <a:extLst>
                <a:ext uri="{28A0092B-C50C-407E-A947-70E740481C1C}">
                  <a14:useLocalDpi xmlns:a14="http://schemas.microsoft.com/office/drawing/2010/main" val="0"/>
                </a:ext>
              </a:extLst>
            </a:blip>
            <a:srcRect t="19" b="19"/>
            <a:stretch/>
          </p:blipFill>
          <p:spPr bwMode="auto">
            <a:xfrm>
              <a:off x="297696" y="2217137"/>
              <a:ext cx="8434390" cy="2339011"/>
            </a:xfrm>
            <a:prstGeom prst="rect">
              <a:avLst/>
            </a:prstGeom>
            <a:noFill/>
            <a:ln>
              <a:noFill/>
            </a:ln>
            <a:extLst>
              <a:ext uri="{53640926-AAD7-44D8-BBD7-CCE9431645EC}">
                <a14:shadowObscured xmlns:a14="http://schemas.microsoft.com/office/drawing/2010/main"/>
              </a:ext>
            </a:extLst>
          </p:spPr>
        </p:pic>
        <p:pic>
          <p:nvPicPr>
            <p:cNvPr id="12" name="图片 11">
              <a:extLst>
                <a:ext uri="{FF2B5EF4-FFF2-40B4-BE49-F238E27FC236}">
                  <a16:creationId xmlns:a16="http://schemas.microsoft.com/office/drawing/2014/main" id="{DA496D2D-FD49-DAB6-68A9-EB2B35EC59F1}"/>
                </a:ext>
              </a:extLst>
            </p:cNvPr>
            <p:cNvPicPr>
              <a:picLocks noChangeAspect="1"/>
            </p:cNvPicPr>
            <p:nvPr/>
          </p:nvPicPr>
          <p:blipFill>
            <a:blip r:embed="rId3"/>
            <a:stretch>
              <a:fillRect/>
            </a:stretch>
          </p:blipFill>
          <p:spPr>
            <a:xfrm>
              <a:off x="4171563" y="2247494"/>
              <a:ext cx="469067" cy="538211"/>
            </a:xfrm>
            <a:prstGeom prst="rect">
              <a:avLst/>
            </a:prstGeom>
          </p:spPr>
        </p:pic>
        <p:pic>
          <p:nvPicPr>
            <p:cNvPr id="13" name="图片 12">
              <a:extLst>
                <a:ext uri="{FF2B5EF4-FFF2-40B4-BE49-F238E27FC236}">
                  <a16:creationId xmlns:a16="http://schemas.microsoft.com/office/drawing/2014/main" id="{919D9067-8592-FFA3-F9EE-B5AB56BFA15F}"/>
                </a:ext>
              </a:extLst>
            </p:cNvPr>
            <p:cNvPicPr>
              <a:picLocks noChangeAspect="1"/>
            </p:cNvPicPr>
            <p:nvPr/>
          </p:nvPicPr>
          <p:blipFill>
            <a:blip r:embed="rId3"/>
            <a:stretch>
              <a:fillRect/>
            </a:stretch>
          </p:blipFill>
          <p:spPr>
            <a:xfrm>
              <a:off x="443731" y="1803254"/>
              <a:ext cx="469067" cy="538211"/>
            </a:xfrm>
            <a:prstGeom prst="rect">
              <a:avLst/>
            </a:prstGeom>
          </p:spPr>
        </p:pic>
        <p:pic>
          <p:nvPicPr>
            <p:cNvPr id="14" name="图片 13">
              <a:extLst>
                <a:ext uri="{FF2B5EF4-FFF2-40B4-BE49-F238E27FC236}">
                  <a16:creationId xmlns:a16="http://schemas.microsoft.com/office/drawing/2014/main" id="{05AC94ED-58E8-71F6-129F-D76F4A3BBA24}"/>
                </a:ext>
              </a:extLst>
            </p:cNvPr>
            <p:cNvPicPr>
              <a:picLocks noChangeAspect="1"/>
            </p:cNvPicPr>
            <p:nvPr/>
          </p:nvPicPr>
          <p:blipFill>
            <a:blip r:embed="rId4"/>
            <a:stretch>
              <a:fillRect/>
            </a:stretch>
          </p:blipFill>
          <p:spPr>
            <a:xfrm>
              <a:off x="599782" y="2368225"/>
              <a:ext cx="742512" cy="538211"/>
            </a:xfrm>
            <a:prstGeom prst="rect">
              <a:avLst/>
            </a:prstGeom>
          </p:spPr>
        </p:pic>
      </p:gr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6B954E99-BEB0-D3E8-97DD-42D6701BF187}"/>
                  </a:ext>
                </a:extLst>
              </p:cNvPr>
              <p:cNvSpPr txBox="1"/>
              <p:nvPr/>
            </p:nvSpPr>
            <p:spPr>
              <a:xfrm>
                <a:off x="8714348" y="2975580"/>
                <a:ext cx="1546257" cy="3825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𝜅</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𝑚𝑛</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等线" panose="02010600030101010101" pitchFamily="2" charset="-122"/>
                              <a:cs typeface="Times New Roman" panose="02020603050405020304" pitchFamily="18" charset="0"/>
                            </a:rPr>
                            <m:t>𝜅</m:t>
                          </m:r>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sup>
                      </m:sSup>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a:latin typeface="Cambria Math" panose="02040503050406030204" pitchFamily="18" charset="0"/>
                              <a:ea typeface="等线" panose="02010600030101010101" pitchFamily="2" charset="-122"/>
                              <a:cs typeface="Times New Roman" panose="02020603050405020304" pitchFamily="18" charset="0"/>
                            </a:rPr>
                            <m:t>𝑖</m:t>
                          </m:r>
                          <m:r>
                            <a:rPr lang="en-US" altLang="zh-CN" i="1">
                              <a:latin typeface="Cambria Math" panose="02040503050406030204" pitchFamily="18" charset="0"/>
                              <a:ea typeface="等线" panose="02010600030101010101" pitchFamily="2" charset="-122"/>
                              <a:cs typeface="Times New Roman" panose="02020603050405020304" pitchFamily="18" charset="0"/>
                            </a:rPr>
                            <m:t>𝛿</m:t>
                          </m:r>
                          <m:r>
                            <a:rPr lang="en-US" altLang="zh-CN" i="1">
                              <a:latin typeface="Cambria Math" panose="02040503050406030204" pitchFamily="18" charset="0"/>
                              <a:ea typeface="等线" panose="02010600030101010101" pitchFamily="2" charset="-122"/>
                              <a:cs typeface="Times New Roman" panose="02020603050405020304" pitchFamily="18" charset="0"/>
                            </a:rPr>
                            <m:t>𝑧</m:t>
                          </m:r>
                        </m:sup>
                      </m:sSup>
                    </m:oMath>
                  </m:oMathPara>
                </a14:m>
                <a:endParaRPr lang="zh-CN" altLang="en-US" dirty="0"/>
              </a:p>
            </p:txBody>
          </p:sp>
        </mc:Choice>
        <mc:Fallback xmlns="">
          <p:sp>
            <p:nvSpPr>
              <p:cNvPr id="26" name="文本框 25">
                <a:extLst>
                  <a:ext uri="{FF2B5EF4-FFF2-40B4-BE49-F238E27FC236}">
                    <a16:creationId xmlns:a16="http://schemas.microsoft.com/office/drawing/2014/main" id="{6B954E99-BEB0-D3E8-97DD-42D6701BF187}"/>
                  </a:ext>
                </a:extLst>
              </p:cNvPr>
              <p:cNvSpPr txBox="1">
                <a:spLocks noRot="1" noChangeAspect="1" noMove="1" noResize="1" noEditPoints="1" noAdjustHandles="1" noChangeArrowheads="1" noChangeShapeType="1" noTextEdit="1"/>
              </p:cNvSpPr>
              <p:nvPr/>
            </p:nvSpPr>
            <p:spPr>
              <a:xfrm>
                <a:off x="8714348" y="2975580"/>
                <a:ext cx="1546257" cy="382541"/>
              </a:xfrm>
              <a:prstGeom prst="rect">
                <a:avLst/>
              </a:prstGeom>
              <a:blipFill>
                <a:blip r:embed="rId5"/>
                <a:stretch>
                  <a:fillRect/>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BB3EF8F2-E181-83C1-4682-5C26E08FA278}"/>
              </a:ext>
            </a:extLst>
          </p:cNvPr>
          <p:cNvSpPr>
            <a:spLocks/>
          </p:cNvSpPr>
          <p:nvPr/>
        </p:nvSpPr>
        <p:spPr>
          <a:xfrm>
            <a:off x="-2440" y="4024232"/>
            <a:ext cx="12182211" cy="715787"/>
          </a:xfrm>
          <a:prstGeom prst="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15">
            <a:extLst>
              <a:ext uri="{FF2B5EF4-FFF2-40B4-BE49-F238E27FC236}">
                <a16:creationId xmlns:a16="http://schemas.microsoft.com/office/drawing/2014/main" id="{C34C88C4-C114-AA7A-00F8-24CE3242A2B9}"/>
              </a:ext>
            </a:extLst>
          </p:cNvPr>
          <p:cNvSpPr/>
          <p:nvPr/>
        </p:nvSpPr>
        <p:spPr>
          <a:xfrm>
            <a:off x="8494763" y="4200986"/>
            <a:ext cx="1285556" cy="27278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E69105C8-667E-292B-3A09-84E658075D3B}"/>
                  </a:ext>
                </a:extLst>
              </p:cNvPr>
              <p:cNvSpPr txBox="1"/>
              <p:nvPr/>
            </p:nvSpPr>
            <p:spPr>
              <a:xfrm>
                <a:off x="5094196" y="4003167"/>
                <a:ext cx="5467611"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等线" panose="02010600030101010101" pitchFamily="2" charset="-122"/>
                              <a:cs typeface="Times New Roman" panose="02020603050405020304" pitchFamily="18" charset="0"/>
                            </a:rPr>
                            <m:t>𝑑</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𝑧</m:t>
                          </m:r>
                          <m:r>
                            <a:rPr lang="en-US" altLang="zh-CN" i="1">
                              <a:latin typeface="Cambria Math" panose="02040503050406030204" pitchFamily="18" charset="0"/>
                              <a:ea typeface="等线" panose="02010600030101010101" pitchFamily="2" charset="-122"/>
                              <a:cs typeface="Times New Roman" panose="02020603050405020304" pitchFamily="18" charset="0"/>
                            </a:rPr>
                            <m:t>)</m:t>
                          </m:r>
                        </m:num>
                        <m:den>
                          <m:r>
                            <a:rPr lang="en-US" altLang="zh-CN" i="1">
                              <a:latin typeface="Cambria Math" panose="02040503050406030204" pitchFamily="18" charset="0"/>
                              <a:ea typeface="等线" panose="02010600030101010101" pitchFamily="2" charset="-122"/>
                              <a:cs typeface="Times New Roman" panose="02020603050405020304" pitchFamily="18" charset="0"/>
                            </a:rPr>
                            <m:t>𝑑𝑧</m:t>
                          </m:r>
                        </m:den>
                      </m:f>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𝑖</m:t>
                      </m:r>
                      <m:nary>
                        <m:naryPr>
                          <m:chr m:val="∑"/>
                          <m:limLoc m:val="undOvr"/>
                          <m:grow m:val="on"/>
                          <m:supHide m:val="on"/>
                          <m:ctrlPr>
                            <a:rPr lang="zh-CN" altLang="zh-CN" i="1">
                              <a:latin typeface="Cambria Math" panose="02040503050406030204" pitchFamily="18" charset="0"/>
                              <a:ea typeface="Cambria Math" panose="02040503050406030204" pitchFamily="18" charset="0"/>
                            </a:rPr>
                          </m:ctrlPr>
                        </m:naryPr>
                        <m:sub>
                          <m:r>
                            <a:rPr lang="en-US" altLang="zh-CN" i="1">
                              <a:latin typeface="Cambria Math" panose="02040503050406030204" pitchFamily="18" charset="0"/>
                              <a:ea typeface="等线" panose="02010600030101010101" pitchFamily="2" charset="-122"/>
                              <a:cs typeface="Times New Roman" panose="02020603050405020304" pitchFamily="18" charset="0"/>
                            </a:rPr>
                            <m:t>𝑛</m:t>
                          </m:r>
                        </m:sub>
                        <m:sup/>
                        <m:e>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等线" panose="02010600030101010101" pitchFamily="2" charset="-122"/>
                                  <a:cs typeface="Times New Roman" panose="02020603050405020304" pitchFamily="18" charset="0"/>
                                </a:rPr>
                                <m:t>𝜅</m:t>
                              </m:r>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sup>
                          </m:sSup>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𝐴</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𝑧</m:t>
                          </m:r>
                          <m:r>
                            <a:rPr lang="en-US" altLang="zh-CN" i="1">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等线" panose="02010600030101010101" pitchFamily="2" charset="-122"/>
                                  <a:cs typeface="Times New Roman" panose="02020603050405020304" pitchFamily="18" charset="0"/>
                                </a:rPr>
                                <m:t>𝑒</m:t>
                              </m:r>
                            </m:e>
                            <m:sup>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𝑖</m:t>
                              </m:r>
                              <m:r>
                                <a:rPr lang="en-US" altLang="zh-CN"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𝑛</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等线" panose="02010600030101010101" pitchFamily="2" charset="-122"/>
                                      <a:cs typeface="Times New Roman" panose="02020603050405020304" pitchFamily="18" charset="0"/>
                                    </a:rPr>
                                    <m:t>𝛽</m:t>
                                  </m:r>
                                </m:e>
                                <m:sub>
                                  <m:r>
                                    <a:rPr lang="en-US" altLang="zh-CN" i="1">
                                      <a:latin typeface="Cambria Math" panose="02040503050406030204" pitchFamily="18" charset="0"/>
                                      <a:ea typeface="等线" panose="02010600030101010101" pitchFamily="2" charset="-122"/>
                                      <a:cs typeface="Times New Roman" panose="02020603050405020304" pitchFamily="18" charset="0"/>
                                    </a:rPr>
                                    <m:t>𝑚</m:t>
                                  </m:r>
                                </m:sub>
                              </m:sSub>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𝛿</m:t>
                              </m:r>
                              <m:r>
                                <a:rPr lang="en-US" altLang="zh-CN" i="1">
                                  <a:latin typeface="Cambria Math" panose="02040503050406030204" pitchFamily="18" charset="0"/>
                                  <a:ea typeface="等线" panose="02010600030101010101" pitchFamily="2" charset="-122"/>
                                  <a:cs typeface="Times New Roman" panose="02020603050405020304" pitchFamily="18" charset="0"/>
                                </a:rPr>
                                <m:t>)</m:t>
                              </m:r>
                              <m:r>
                                <a:rPr lang="en-US" altLang="zh-CN" i="1">
                                  <a:latin typeface="Cambria Math" panose="02040503050406030204" pitchFamily="18" charset="0"/>
                                  <a:ea typeface="等线" panose="02010600030101010101" pitchFamily="2" charset="-122"/>
                                  <a:cs typeface="Times New Roman" panose="02020603050405020304" pitchFamily="18" charset="0"/>
                                </a:rPr>
                                <m:t>𝑧</m:t>
                              </m:r>
                            </m:sup>
                          </m:sSup>
                        </m:e>
                      </m:nary>
                    </m:oMath>
                  </m:oMathPara>
                </a14:m>
                <a:endParaRPr lang="zh-CN" altLang="en-US" dirty="0"/>
              </a:p>
            </p:txBody>
          </p:sp>
        </mc:Choice>
        <mc:Fallback xmlns="">
          <p:sp>
            <p:nvSpPr>
              <p:cNvPr id="19" name="文本框 18">
                <a:extLst>
                  <a:ext uri="{FF2B5EF4-FFF2-40B4-BE49-F238E27FC236}">
                    <a16:creationId xmlns:a16="http://schemas.microsoft.com/office/drawing/2014/main" id="{E69105C8-667E-292B-3A09-84E658075D3B}"/>
                  </a:ext>
                </a:extLst>
              </p:cNvPr>
              <p:cNvSpPr txBox="1">
                <a:spLocks noRot="1" noChangeAspect="1" noMove="1" noResize="1" noEditPoints="1" noAdjustHandles="1" noChangeArrowheads="1" noChangeShapeType="1" noTextEdit="1"/>
              </p:cNvSpPr>
              <p:nvPr/>
            </p:nvSpPr>
            <p:spPr>
              <a:xfrm>
                <a:off x="5094196" y="4003167"/>
                <a:ext cx="5467611" cy="764505"/>
              </a:xfrm>
              <a:prstGeom prst="rect">
                <a:avLst/>
              </a:prstGeom>
              <a:blipFill>
                <a:blip r:embed="rId6"/>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BB54DB36-8657-7777-082C-35F044E0E0F9}"/>
              </a:ext>
            </a:extLst>
          </p:cNvPr>
          <p:cNvSpPr>
            <a:spLocks/>
          </p:cNvSpPr>
          <p:nvPr/>
        </p:nvSpPr>
        <p:spPr>
          <a:xfrm>
            <a:off x="13037" y="847182"/>
            <a:ext cx="12178962" cy="627627"/>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a:extLst>
              <a:ext uri="{FF2B5EF4-FFF2-40B4-BE49-F238E27FC236}">
                <a16:creationId xmlns:a16="http://schemas.microsoft.com/office/drawing/2014/main" id="{4644E8EF-4D62-0C99-5E93-9BAB17C9BFA0}"/>
              </a:ext>
            </a:extLst>
          </p:cNvPr>
          <p:cNvSpPr txBox="1"/>
          <p:nvPr/>
        </p:nvSpPr>
        <p:spPr>
          <a:xfrm>
            <a:off x="42445" y="941695"/>
            <a:ext cx="3922517" cy="400110"/>
          </a:xfrm>
          <a:prstGeom prst="rect">
            <a:avLst/>
          </a:prstGeom>
          <a:noFill/>
        </p:spPr>
        <p:txBody>
          <a:bodyPr wrap="none" rtlCol="0">
            <a:spAutoFit/>
          </a:bodyPr>
          <a:lstStyle/>
          <a:p>
            <a:r>
              <a:rPr lang="zh-CN" altLang="en-US" sz="2000" dirty="0">
                <a:solidFill>
                  <a:srgbClr val="002060"/>
                </a:solidFill>
                <a:latin typeface="微软雅黑" panose="020B0503020204020204" pitchFamily="34" charset="-122"/>
                <a:ea typeface="微软雅黑" panose="020B0503020204020204" pitchFamily="34" charset="-122"/>
              </a:rPr>
              <a:t>电介质微扰 </a:t>
            </a:r>
            <a:r>
              <a:rPr lang="en-US" altLang="zh-CN" sz="2000" dirty="0">
                <a:solidFill>
                  <a:srgbClr val="002060"/>
                </a:solidFill>
                <a:latin typeface="微软雅黑" panose="020B0503020204020204" pitchFamily="34" charset="-122"/>
                <a:ea typeface="微软雅黑" panose="020B0503020204020204" pitchFamily="34" charset="-122"/>
              </a:rPr>
              <a:t>-&gt; </a:t>
            </a:r>
            <a:r>
              <a:rPr lang="zh-CN" altLang="en-US" sz="2000" dirty="0">
                <a:solidFill>
                  <a:srgbClr val="002060"/>
                </a:solidFill>
                <a:latin typeface="微软雅黑" panose="020B0503020204020204" pitchFamily="34" charset="-122"/>
                <a:ea typeface="微软雅黑" panose="020B0503020204020204" pitchFamily="34" charset="-122"/>
              </a:rPr>
              <a:t>耦合系数</a:t>
            </a:r>
          </a:p>
        </p:txBody>
      </p:sp>
      <p:grpSp>
        <p:nvGrpSpPr>
          <p:cNvPr id="27" name="组合 26">
            <a:extLst>
              <a:ext uri="{FF2B5EF4-FFF2-40B4-BE49-F238E27FC236}">
                <a16:creationId xmlns:a16="http://schemas.microsoft.com/office/drawing/2014/main" id="{BCDEE1CF-BC1F-8817-114B-249404829066}"/>
              </a:ext>
            </a:extLst>
          </p:cNvPr>
          <p:cNvGrpSpPr/>
          <p:nvPr/>
        </p:nvGrpSpPr>
        <p:grpSpPr>
          <a:xfrm>
            <a:off x="4912004" y="4740019"/>
            <a:ext cx="5061139" cy="663643"/>
            <a:chOff x="4753175" y="4156505"/>
            <a:chExt cx="3799918" cy="663643"/>
          </a:xfrm>
        </p:grpSpPr>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6ECE175-BB0E-3444-15F6-ADF0CB79EA45}"/>
                    </a:ext>
                  </a:extLst>
                </p:cNvPr>
                <p:cNvSpPr txBox="1"/>
                <p:nvPr/>
              </p:nvSpPr>
              <p:spPr>
                <a:xfrm>
                  <a:off x="4753175" y="4328697"/>
                  <a:ext cx="19525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𝛽</m:t>
                            </m:r>
                          </m:e>
                          <m:sub>
                            <m:r>
                              <a:rPr lang="en-US" altLang="zh-CN" i="1">
                                <a:latin typeface="Cambria Math" panose="02040503050406030204" pitchFamily="18" charset="0"/>
                              </a:rPr>
                              <m:t>𝑚</m:t>
                            </m:r>
                          </m:sub>
                        </m:sSub>
                        <m:r>
                          <a:rPr lang="en-US" altLang="zh-CN" i="1">
                            <a:latin typeface="Cambria Math" panose="02040503050406030204" pitchFamily="18" charset="0"/>
                          </a:rPr>
                          <m:t>+</m:t>
                        </m:r>
                        <m:r>
                          <a:rPr lang="en-US" altLang="zh-CN" i="1">
                            <a:latin typeface="Cambria Math" panose="02040503050406030204" pitchFamily="18" charset="0"/>
                          </a:rPr>
                          <m:t>𝛿</m:t>
                        </m:r>
                        <m:r>
                          <a:rPr lang="en-US" altLang="zh-CN" i="1">
                            <a:latin typeface="Cambria Math" panose="02040503050406030204" pitchFamily="18" charset="0"/>
                          </a:rPr>
                          <m:t>=0 </m:t>
                        </m:r>
                      </m:oMath>
                    </m:oMathPara>
                  </a14:m>
                  <a:endParaRPr lang="zh-CN" altLang="en-US" dirty="0"/>
                </a:p>
              </p:txBody>
            </p:sp>
          </mc:Choice>
          <mc:Fallback xmlns="">
            <p:sp>
              <p:nvSpPr>
                <p:cNvPr id="29" name="文本框 28">
                  <a:extLst>
                    <a:ext uri="{FF2B5EF4-FFF2-40B4-BE49-F238E27FC236}">
                      <a16:creationId xmlns:a16="http://schemas.microsoft.com/office/drawing/2014/main" id="{E607F322-E86F-7677-C1D9-D204AED2D14F}"/>
                    </a:ext>
                  </a:extLst>
                </p:cNvPr>
                <p:cNvSpPr txBox="1">
                  <a:spLocks noRot="1" noChangeAspect="1" noMove="1" noResize="1" noEditPoints="1" noAdjustHandles="1" noChangeArrowheads="1" noChangeShapeType="1" noTextEdit="1"/>
                </p:cNvSpPr>
                <p:nvPr/>
              </p:nvSpPr>
              <p:spPr>
                <a:xfrm>
                  <a:off x="4753175" y="4328697"/>
                  <a:ext cx="1952521" cy="369332"/>
                </a:xfrm>
                <a:prstGeom prst="rect">
                  <a:avLst/>
                </a:prstGeom>
                <a:blipFill>
                  <a:blip r:embed="rId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6B5E638A-1B16-1CD7-5F21-329BDB96CE56}"/>
                    </a:ext>
                  </a:extLst>
                </p:cNvPr>
                <p:cNvSpPr txBox="1"/>
                <p:nvPr/>
              </p:nvSpPr>
              <p:spPr>
                <a:xfrm>
                  <a:off x="7113916" y="4156505"/>
                  <a:ext cx="1439177" cy="6636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Λ</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𝜆</m:t>
                            </m:r>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𝑛</m:t>
                                </m:r>
                              </m:e>
                              <m:sub>
                                <m:r>
                                  <a:rPr lang="en-US" altLang="zh-CN" i="1">
                                    <a:latin typeface="Cambria Math" panose="02040503050406030204" pitchFamily="18" charset="0"/>
                                  </a:rPr>
                                  <m:t>2</m:t>
                                </m:r>
                              </m:sub>
                            </m:sSub>
                          </m:den>
                        </m:f>
                      </m:oMath>
                    </m:oMathPara>
                  </a14:m>
                  <a:endParaRPr lang="zh-CN" altLang="en-US" dirty="0"/>
                </a:p>
              </p:txBody>
            </p:sp>
          </mc:Choice>
          <mc:Fallback xmlns="">
            <p:sp>
              <p:nvSpPr>
                <p:cNvPr id="30" name="文本框 29">
                  <a:extLst>
                    <a:ext uri="{FF2B5EF4-FFF2-40B4-BE49-F238E27FC236}">
                      <a16:creationId xmlns:a16="http://schemas.microsoft.com/office/drawing/2014/main" id="{1C3A920B-1582-3A97-4C03-9E20DC5165C7}"/>
                    </a:ext>
                  </a:extLst>
                </p:cNvPr>
                <p:cNvSpPr txBox="1">
                  <a:spLocks noRot="1" noChangeAspect="1" noMove="1" noResize="1" noEditPoints="1" noAdjustHandles="1" noChangeArrowheads="1" noChangeShapeType="1" noTextEdit="1"/>
                </p:cNvSpPr>
                <p:nvPr/>
              </p:nvSpPr>
              <p:spPr>
                <a:xfrm>
                  <a:off x="7113916" y="4156505"/>
                  <a:ext cx="1439177" cy="663643"/>
                </a:xfrm>
                <a:prstGeom prst="rect">
                  <a:avLst/>
                </a:prstGeom>
                <a:blipFill>
                  <a:blip r:embed="rId9"/>
                  <a:stretch>
                    <a:fillRect/>
                  </a:stretch>
                </a:blipFill>
              </p:spPr>
              <p:txBody>
                <a:bodyPr/>
                <a:lstStyle/>
                <a:p>
                  <a:r>
                    <a:rPr lang="zh-CN" altLang="en-US">
                      <a:noFill/>
                    </a:rPr>
                    <a:t> </a:t>
                  </a:r>
                </a:p>
              </p:txBody>
            </p:sp>
          </mc:Fallback>
        </mc:AlternateContent>
        <p:sp>
          <p:nvSpPr>
            <p:cNvPr id="30" name="箭头: 左右 29">
              <a:extLst>
                <a:ext uri="{FF2B5EF4-FFF2-40B4-BE49-F238E27FC236}">
                  <a16:creationId xmlns:a16="http://schemas.microsoft.com/office/drawing/2014/main" id="{023FF359-6C5A-3EAC-5C1D-2EFB19F6ACF9}"/>
                </a:ext>
              </a:extLst>
            </p:cNvPr>
            <p:cNvSpPr/>
            <p:nvPr/>
          </p:nvSpPr>
          <p:spPr>
            <a:xfrm>
              <a:off x="6771112" y="4421826"/>
              <a:ext cx="342804" cy="183074"/>
            </a:xfrm>
            <a:prstGeom prst="lef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6AEE648-1339-AAA9-2E10-3C5D3AE8F11F}"/>
                  </a:ext>
                </a:extLst>
              </p:cNvPr>
              <p:cNvSpPr txBox="1"/>
              <p:nvPr/>
            </p:nvSpPr>
            <p:spPr>
              <a:xfrm>
                <a:off x="5252989" y="859301"/>
                <a:ext cx="5931857" cy="5648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宋体" panose="02010600030101010101" pitchFamily="2" charset="-122"/>
                              <a:cs typeface="Times New Roman" panose="02020603050405020304" pitchFamily="18" charset="0"/>
                            </a:rPr>
                            <m:t>𝜅</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𝜇</m:t>
                          </m:r>
                          <m:r>
                            <a:rPr lang="en-US" altLang="zh-CN" i="1">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Times New Roman" panose="02020603050405020304" pitchFamily="18" charset="0"/>
                            </a:rPr>
                            <m:t>𝜔</m:t>
                          </m:r>
                        </m:num>
                        <m:den>
                          <m:r>
                            <a:rPr lang="en-US" altLang="zh-CN">
                              <a:latin typeface="Cambria Math" panose="02040503050406030204" pitchFamily="18" charset="0"/>
                              <a:ea typeface="宋体" panose="02010600030101010101" pitchFamily="2" charset="-122"/>
                              <a:cs typeface="Times New Roman" panose="02020603050405020304" pitchFamily="18" charset="0"/>
                            </a:rPr>
                            <m:t>4</m:t>
                          </m:r>
                        </m:den>
                      </m:f>
                      <m:r>
                        <a:rPr lang="en-US" altLang="zh-CN">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i="1">
                              <a:latin typeface="Cambria Math" panose="02040503050406030204" pitchFamily="18" charset="0"/>
                              <a:ea typeface="Cambria Math" panose="02040503050406030204" pitchFamily="18" charset="0"/>
                            </a:rPr>
                          </m:ctrlPr>
                        </m:sSubSupPr>
                        <m:e>
                          <m:r>
                            <a:rPr lang="en-US" altLang="zh-CN" b="1" i="1">
                              <a:latin typeface="Cambria Math" panose="02040503050406030204" pitchFamily="18" charset="0"/>
                              <a:ea typeface="宋体" panose="02010600030101010101" pitchFamily="2" charset="-122"/>
                              <a:cs typeface="Times New Roman" panose="02020603050405020304" pitchFamily="18" charset="0"/>
                            </a:rPr>
                            <m:t>𝐄</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𝜇</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𝑥</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𝑦</m:t>
                      </m:r>
                      <m:r>
                        <a:rPr lang="en-US" altLang="zh-CN">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a:latin typeface="Cambria Math" panose="02040503050406030204" pitchFamily="18" charset="0"/>
                          <a:ea typeface="宋体" panose="02010600030101010101" pitchFamily="2" charset="-122"/>
                          <a:cs typeface="Times New Roman" panose="02020603050405020304" pitchFamily="18" charset="0"/>
                        </a:rPr>
                        <m:t>Δ</m:t>
                      </m:r>
                      <m:r>
                        <a:rPr lang="en-US" altLang="zh-CN" i="1">
                          <a:latin typeface="Cambria Math" panose="02040503050406030204" pitchFamily="18" charset="0"/>
                          <a:ea typeface="宋体" panose="02010600030101010101" pitchFamily="2" charset="-122"/>
                          <a:cs typeface="Times New Roman" panose="02020603050405020304" pitchFamily="18" charset="0"/>
                        </a:rPr>
                        <m:t>𝜀</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𝑥</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𝑦</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𝑧</m:t>
                      </m:r>
                      <m:r>
                        <a:rPr lang="en-US" altLang="zh-CN">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rPr>
                          </m:ctrlPr>
                        </m:sSubPr>
                        <m:e>
                          <m:r>
                            <a:rPr lang="en-US" altLang="zh-CN" b="1" i="1">
                              <a:latin typeface="Cambria Math" panose="02040503050406030204" pitchFamily="18" charset="0"/>
                              <a:ea typeface="宋体" panose="02010600030101010101" pitchFamily="2" charset="-122"/>
                              <a:cs typeface="Times New Roman" panose="02020603050405020304" pitchFamily="18" charset="0"/>
                            </a:rPr>
                            <m:t>𝐄</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𝑣</m:t>
                          </m:r>
                        </m:sub>
                      </m:sSub>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𝑥</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𝑦</m:t>
                      </m:r>
                      <m:r>
                        <a:rPr lang="en-US" altLang="zh-CN">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𝑑𝑥𝑑𝑦</m:t>
                      </m:r>
                    </m:oMath>
                  </m:oMathPara>
                </a14:m>
                <a:endParaRPr lang="zh-CN" altLang="en-US" dirty="0"/>
              </a:p>
            </p:txBody>
          </p:sp>
        </mc:Choice>
        <mc:Fallback xmlns="">
          <p:sp>
            <p:nvSpPr>
              <p:cNvPr id="31" name="文本框 30">
                <a:extLst>
                  <a:ext uri="{FF2B5EF4-FFF2-40B4-BE49-F238E27FC236}">
                    <a16:creationId xmlns:a16="http://schemas.microsoft.com/office/drawing/2014/main" id="{46AEE648-1339-AAA9-2E10-3C5D3AE8F11F}"/>
                  </a:ext>
                </a:extLst>
              </p:cNvPr>
              <p:cNvSpPr txBox="1">
                <a:spLocks noRot="1" noChangeAspect="1" noMove="1" noResize="1" noEditPoints="1" noAdjustHandles="1" noChangeArrowheads="1" noChangeShapeType="1" noTextEdit="1"/>
              </p:cNvSpPr>
              <p:nvPr/>
            </p:nvSpPr>
            <p:spPr>
              <a:xfrm>
                <a:off x="5252989" y="859301"/>
                <a:ext cx="5931857" cy="564898"/>
              </a:xfrm>
              <a:prstGeom prst="rect">
                <a:avLst/>
              </a:prstGeom>
              <a:blipFill>
                <a:blip r:embed="rId10"/>
                <a:stretch>
                  <a:fillRect/>
                </a:stretch>
              </a:blipFill>
            </p:spPr>
            <p:txBody>
              <a:bodyPr/>
              <a:lstStyle/>
              <a:p>
                <a:r>
                  <a:rPr lang="zh-CN" altLang="en-US">
                    <a:noFill/>
                  </a:rPr>
                  <a:t> </a:t>
                </a:r>
              </a:p>
            </p:txBody>
          </p:sp>
        </mc:Fallback>
      </mc:AlternateContent>
      <p:sp>
        <p:nvSpPr>
          <p:cNvPr id="32" name="文本框 31">
            <a:extLst>
              <a:ext uri="{FF2B5EF4-FFF2-40B4-BE49-F238E27FC236}">
                <a16:creationId xmlns:a16="http://schemas.microsoft.com/office/drawing/2014/main" id="{091738ED-415B-F625-B2AA-F53A82AF66C8}"/>
              </a:ext>
            </a:extLst>
          </p:cNvPr>
          <p:cNvSpPr txBox="1"/>
          <p:nvPr/>
        </p:nvSpPr>
        <p:spPr>
          <a:xfrm>
            <a:off x="42445" y="4172958"/>
            <a:ext cx="3662041" cy="400110"/>
          </a:xfrm>
          <a:prstGeom prst="rect">
            <a:avLst/>
          </a:prstGeom>
          <a:noFill/>
        </p:spPr>
        <p:txBody>
          <a:bodyPr wrap="none" rtlCol="0">
            <a:spAutoFit/>
          </a:bodyPr>
          <a:lstStyle/>
          <a:p>
            <a:r>
              <a:rPr lang="zh-CN" altLang="en-US" sz="2000" dirty="0">
                <a:solidFill>
                  <a:srgbClr val="002060"/>
                </a:solidFill>
                <a:latin typeface="微软雅黑" panose="020B0503020204020204" pitchFamily="34" charset="-122"/>
                <a:ea typeface="微软雅黑" panose="020B0503020204020204" pitchFamily="34" charset="-122"/>
              </a:rPr>
              <a:t>耦合过程：耦合模方程</a:t>
            </a:r>
          </a:p>
        </p:txBody>
      </p:sp>
      <p:sp>
        <p:nvSpPr>
          <p:cNvPr id="33" name="文本框 32">
            <a:extLst>
              <a:ext uri="{FF2B5EF4-FFF2-40B4-BE49-F238E27FC236}">
                <a16:creationId xmlns:a16="http://schemas.microsoft.com/office/drawing/2014/main" id="{54BA4908-68E6-DF33-DD10-E302643BAE51}"/>
              </a:ext>
            </a:extLst>
          </p:cNvPr>
          <p:cNvSpPr txBox="1"/>
          <p:nvPr/>
        </p:nvSpPr>
        <p:spPr>
          <a:xfrm>
            <a:off x="42443" y="4876631"/>
            <a:ext cx="2978824" cy="400110"/>
          </a:xfrm>
          <a:prstGeom prst="rect">
            <a:avLst/>
          </a:prstGeom>
          <a:noFill/>
        </p:spPr>
        <p:txBody>
          <a:bodyPr wrap="none" rtlCol="0">
            <a:spAutoFit/>
          </a:bodyPr>
          <a:lstStyle/>
          <a:p>
            <a:r>
              <a:rPr lang="zh-CN" altLang="en-US" sz="2000" dirty="0">
                <a:solidFill>
                  <a:srgbClr val="002060"/>
                </a:solidFill>
                <a:latin typeface="微软雅黑" panose="020B0503020204020204" pitchFamily="34" charset="-122"/>
                <a:ea typeface="微软雅黑" panose="020B0503020204020204" pitchFamily="34" charset="-122"/>
              </a:rPr>
              <a:t>电介质微扰的设计</a:t>
            </a:r>
          </a:p>
        </p:txBody>
      </p:sp>
      <p:sp>
        <p:nvSpPr>
          <p:cNvPr id="34" name="文本框 33">
            <a:extLst>
              <a:ext uri="{FF2B5EF4-FFF2-40B4-BE49-F238E27FC236}">
                <a16:creationId xmlns:a16="http://schemas.microsoft.com/office/drawing/2014/main" id="{2D4F0567-EEC8-7526-82E6-AF612756F556}"/>
              </a:ext>
            </a:extLst>
          </p:cNvPr>
          <p:cNvSpPr txBox="1"/>
          <p:nvPr/>
        </p:nvSpPr>
        <p:spPr>
          <a:xfrm>
            <a:off x="10240761" y="4432471"/>
            <a:ext cx="1888163" cy="246221"/>
          </a:xfrm>
          <a:prstGeom prst="rect">
            <a:avLst/>
          </a:prstGeom>
          <a:noFill/>
        </p:spPr>
        <p:txBody>
          <a:bodyPr wrap="square">
            <a:spAutoFit/>
          </a:bodyPr>
          <a:lstStyle/>
          <a:p>
            <a:r>
              <a:rPr lang="zh-CN" altLang="en-US" sz="1000" dirty="0">
                <a:latin typeface="微软雅黑" panose="020B0503020204020204" pitchFamily="34" charset="-122"/>
                <a:ea typeface="微软雅黑" panose="020B0503020204020204" pitchFamily="34" charset="-122"/>
              </a:rPr>
              <a:t>（均值为</a:t>
            </a:r>
            <a:r>
              <a:rPr lang="en-US" altLang="zh-CN" sz="1000" dirty="0">
                <a:latin typeface="微软雅黑" panose="020B0503020204020204" pitchFamily="34" charset="-122"/>
                <a:ea typeface="微软雅黑" panose="020B0503020204020204" pitchFamily="34" charset="-122"/>
              </a:rPr>
              <a:t>0</a:t>
            </a:r>
            <a:r>
              <a:rPr lang="zh-CN" altLang="en-US" sz="1000" dirty="0">
                <a:latin typeface="微软雅黑" panose="020B0503020204020204" pitchFamily="34" charset="-122"/>
                <a:ea typeface="微软雅黑" panose="020B0503020204020204" pitchFamily="34" charset="-122"/>
              </a:rPr>
              <a:t>的周期函数）</a:t>
            </a:r>
          </a:p>
        </p:txBody>
      </p:sp>
      <p:sp>
        <p:nvSpPr>
          <p:cNvPr id="36" name="文本框 35">
            <a:extLst>
              <a:ext uri="{FF2B5EF4-FFF2-40B4-BE49-F238E27FC236}">
                <a16:creationId xmlns:a16="http://schemas.microsoft.com/office/drawing/2014/main" id="{C7B46789-0FFB-72BB-F503-5262D30F363F}"/>
              </a:ext>
            </a:extLst>
          </p:cNvPr>
          <p:cNvSpPr txBox="1"/>
          <p:nvPr/>
        </p:nvSpPr>
        <p:spPr>
          <a:xfrm>
            <a:off x="105864" y="5784747"/>
            <a:ext cx="5660524"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周期的耦合系数可以补偿模式之间的相位失配</a:t>
            </a:r>
          </a:p>
        </p:txBody>
      </p:sp>
      <p:sp>
        <p:nvSpPr>
          <p:cNvPr id="37" name="文本框 36">
            <a:extLst>
              <a:ext uri="{FF2B5EF4-FFF2-40B4-BE49-F238E27FC236}">
                <a16:creationId xmlns:a16="http://schemas.microsoft.com/office/drawing/2014/main" id="{ED578BA8-4284-4156-0D7C-9402A570BD7B}"/>
              </a:ext>
            </a:extLst>
          </p:cNvPr>
          <p:cNvSpPr txBox="1"/>
          <p:nvPr/>
        </p:nvSpPr>
        <p:spPr>
          <a:xfrm>
            <a:off x="6212292" y="5781889"/>
            <a:ext cx="5405454"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超材料微扰引入了等效动量来弥补相位失配</a:t>
            </a:r>
          </a:p>
        </p:txBody>
      </p:sp>
    </p:spTree>
    <p:extLst>
      <p:ext uri="{BB962C8B-B14F-4D97-AF65-F5344CB8AC3E}">
        <p14:creationId xmlns:p14="http://schemas.microsoft.com/office/powerpoint/2010/main" val="3014546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D089377-F743-A471-3C97-30C1F7BD6CA3}"/>
              </a:ext>
            </a:extLst>
          </p:cNvPr>
          <p:cNvSpPr>
            <a:spLocks noGrp="1"/>
          </p:cNvSpPr>
          <p:nvPr>
            <p:ph type="body" sz="quarter" idx="11"/>
          </p:nvPr>
        </p:nvSpPr>
        <p:spPr/>
        <p:txBody>
          <a:bodyPr/>
          <a:lstStyle/>
          <a:p>
            <a:r>
              <a:rPr lang="zh-CN" altLang="en-US" sz="2800" dirty="0">
                <a:solidFill>
                  <a:srgbClr val="003153"/>
                </a:solidFill>
              </a:rPr>
              <a:t>耦合模理论方法的应用形式</a:t>
            </a:r>
          </a:p>
        </p:txBody>
      </p:sp>
      <p:grpSp>
        <p:nvGrpSpPr>
          <p:cNvPr id="31" name="组合 30">
            <a:extLst>
              <a:ext uri="{FF2B5EF4-FFF2-40B4-BE49-F238E27FC236}">
                <a16:creationId xmlns:a16="http://schemas.microsoft.com/office/drawing/2014/main" id="{FBA972E0-A268-259B-5FDA-900D47520918}"/>
              </a:ext>
            </a:extLst>
          </p:cNvPr>
          <p:cNvGrpSpPr/>
          <p:nvPr/>
        </p:nvGrpSpPr>
        <p:grpSpPr>
          <a:xfrm>
            <a:off x="665930" y="738187"/>
            <a:ext cx="10860140" cy="5808275"/>
            <a:chOff x="-2439" y="1784785"/>
            <a:chExt cx="9311612" cy="4980083"/>
          </a:xfrm>
        </p:grpSpPr>
        <p:sp>
          <p:nvSpPr>
            <p:cNvPr id="3" name="矩形 2">
              <a:extLst>
                <a:ext uri="{FF2B5EF4-FFF2-40B4-BE49-F238E27FC236}">
                  <a16:creationId xmlns:a16="http://schemas.microsoft.com/office/drawing/2014/main" id="{C86CA230-5D28-8479-93D3-F801F92AD0B0}"/>
                </a:ext>
              </a:extLst>
            </p:cNvPr>
            <p:cNvSpPr>
              <a:spLocks/>
            </p:cNvSpPr>
            <p:nvPr/>
          </p:nvSpPr>
          <p:spPr>
            <a:xfrm>
              <a:off x="-2439" y="1784785"/>
              <a:ext cx="4572000" cy="2468344"/>
            </a:xfrm>
            <a:prstGeom prst="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a16="http://schemas.microsoft.com/office/drawing/2014/main" id="{CE83BD84-4B1B-1473-5BCF-A2C7765FEA69}"/>
                </a:ext>
              </a:extLst>
            </p:cNvPr>
            <p:cNvSpPr>
              <a:spLocks/>
            </p:cNvSpPr>
            <p:nvPr/>
          </p:nvSpPr>
          <p:spPr>
            <a:xfrm>
              <a:off x="4561961" y="4238494"/>
              <a:ext cx="4572000" cy="2526373"/>
            </a:xfrm>
            <a:prstGeom prst="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a:extLst>
                <a:ext uri="{FF2B5EF4-FFF2-40B4-BE49-F238E27FC236}">
                  <a16:creationId xmlns:a16="http://schemas.microsoft.com/office/drawing/2014/main" id="{970CEB57-3E8C-0114-6FCC-29ACD4A01095}"/>
                </a:ext>
              </a:extLst>
            </p:cNvPr>
            <p:cNvSpPr>
              <a:spLocks/>
            </p:cNvSpPr>
            <p:nvPr/>
          </p:nvSpPr>
          <p:spPr>
            <a:xfrm>
              <a:off x="4561961" y="1792093"/>
              <a:ext cx="4572000" cy="2446401"/>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1EC5E38D-D493-9AE9-B811-53760C10D7AE}"/>
                </a:ext>
              </a:extLst>
            </p:cNvPr>
            <p:cNvSpPr>
              <a:spLocks/>
            </p:cNvSpPr>
            <p:nvPr/>
          </p:nvSpPr>
          <p:spPr>
            <a:xfrm>
              <a:off x="-1" y="4244667"/>
              <a:ext cx="4572000" cy="2520201"/>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 name="组合 15">
              <a:extLst>
                <a:ext uri="{FF2B5EF4-FFF2-40B4-BE49-F238E27FC236}">
                  <a16:creationId xmlns:a16="http://schemas.microsoft.com/office/drawing/2014/main" id="{3C7F79B7-E916-93B0-3399-B7446A8A2ACE}"/>
                </a:ext>
              </a:extLst>
            </p:cNvPr>
            <p:cNvGrpSpPr>
              <a:grpSpLocks/>
            </p:cNvGrpSpPr>
            <p:nvPr/>
          </p:nvGrpSpPr>
          <p:grpSpPr>
            <a:xfrm>
              <a:off x="414489" y="2216505"/>
              <a:ext cx="3680529" cy="1529464"/>
              <a:chOff x="195125" y="2124246"/>
              <a:chExt cx="3834289" cy="1688375"/>
            </a:xfrm>
          </p:grpSpPr>
          <p:grpSp>
            <p:nvGrpSpPr>
              <p:cNvPr id="17" name="图形 5">
                <a:extLst>
                  <a:ext uri="{FF2B5EF4-FFF2-40B4-BE49-F238E27FC236}">
                    <a16:creationId xmlns:a16="http://schemas.microsoft.com/office/drawing/2014/main" id="{AD9601BC-0A48-0D53-467D-172C0017FE85}"/>
                  </a:ext>
                </a:extLst>
              </p:cNvPr>
              <p:cNvGrpSpPr/>
              <p:nvPr/>
            </p:nvGrpSpPr>
            <p:grpSpPr>
              <a:xfrm>
                <a:off x="195125" y="2124246"/>
                <a:ext cx="3834289" cy="461665"/>
                <a:chOff x="558562" y="2706128"/>
                <a:chExt cx="4883254" cy="587965"/>
              </a:xfrm>
              <a:solidFill>
                <a:srgbClr val="D84241"/>
              </a:solidFill>
            </p:grpSpPr>
            <p:sp>
              <p:nvSpPr>
                <p:cNvPr id="20" name="任意多边形: 形状 19">
                  <a:extLst>
                    <a:ext uri="{FF2B5EF4-FFF2-40B4-BE49-F238E27FC236}">
                      <a16:creationId xmlns:a16="http://schemas.microsoft.com/office/drawing/2014/main" id="{87D9C542-7423-E64B-EE00-1BECACB40B22}"/>
                    </a:ext>
                  </a:extLst>
                </p:cNvPr>
                <p:cNvSpPr/>
                <p:nvPr/>
              </p:nvSpPr>
              <p:spPr>
                <a:xfrm>
                  <a:off x="558562" y="2706128"/>
                  <a:ext cx="4883254" cy="224123"/>
                </a:xfrm>
                <a:custGeom>
                  <a:avLst/>
                  <a:gdLst>
                    <a:gd name="connsiteX0" fmla="*/ 0 w 4883254"/>
                    <a:gd name="connsiteY0" fmla="*/ 0 h 224123"/>
                    <a:gd name="connsiteX1" fmla="*/ 4883255 w 4883254"/>
                    <a:gd name="connsiteY1" fmla="*/ 0 h 224123"/>
                    <a:gd name="connsiteX2" fmla="*/ 4883255 w 4883254"/>
                    <a:gd name="connsiteY2" fmla="*/ 224124 h 224123"/>
                    <a:gd name="connsiteX3" fmla="*/ 0 w 4883254"/>
                    <a:gd name="connsiteY3" fmla="*/ 224124 h 224123"/>
                  </a:gdLst>
                  <a:ahLst/>
                  <a:cxnLst>
                    <a:cxn ang="0">
                      <a:pos x="connsiteX0" y="connsiteY0"/>
                    </a:cxn>
                    <a:cxn ang="0">
                      <a:pos x="connsiteX1" y="connsiteY1"/>
                    </a:cxn>
                    <a:cxn ang="0">
                      <a:pos x="connsiteX2" y="connsiteY2"/>
                    </a:cxn>
                    <a:cxn ang="0">
                      <a:pos x="connsiteX3" y="connsiteY3"/>
                    </a:cxn>
                  </a:cxnLst>
                  <a:rect l="l" t="t" r="r" b="b"/>
                  <a:pathLst>
                    <a:path w="4883254" h="224123">
                      <a:moveTo>
                        <a:pt x="0" y="0"/>
                      </a:moveTo>
                      <a:lnTo>
                        <a:pt x="4883255" y="0"/>
                      </a:lnTo>
                      <a:lnTo>
                        <a:pt x="4883255" y="224124"/>
                      </a:lnTo>
                      <a:lnTo>
                        <a:pt x="0" y="224124"/>
                      </a:lnTo>
                      <a:close/>
                    </a:path>
                  </a:pathLst>
                </a:custGeom>
                <a:solidFill>
                  <a:srgbClr val="D84241"/>
                </a:solidFill>
                <a:ln w="19132"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ECAE33D0-9FFF-884F-789D-06C0016F628D}"/>
                    </a:ext>
                  </a:extLst>
                </p:cNvPr>
                <p:cNvSpPr/>
                <p:nvPr/>
              </p:nvSpPr>
              <p:spPr>
                <a:xfrm>
                  <a:off x="558562" y="3069970"/>
                  <a:ext cx="4883254" cy="224123"/>
                </a:xfrm>
                <a:custGeom>
                  <a:avLst/>
                  <a:gdLst>
                    <a:gd name="connsiteX0" fmla="*/ 0 w 4883254"/>
                    <a:gd name="connsiteY0" fmla="*/ 0 h 224123"/>
                    <a:gd name="connsiteX1" fmla="*/ 4883255 w 4883254"/>
                    <a:gd name="connsiteY1" fmla="*/ 0 h 224123"/>
                    <a:gd name="connsiteX2" fmla="*/ 4883255 w 4883254"/>
                    <a:gd name="connsiteY2" fmla="*/ 224124 h 224123"/>
                    <a:gd name="connsiteX3" fmla="*/ 0 w 4883254"/>
                    <a:gd name="connsiteY3" fmla="*/ 224124 h 224123"/>
                  </a:gdLst>
                  <a:ahLst/>
                  <a:cxnLst>
                    <a:cxn ang="0">
                      <a:pos x="connsiteX0" y="connsiteY0"/>
                    </a:cxn>
                    <a:cxn ang="0">
                      <a:pos x="connsiteX1" y="connsiteY1"/>
                    </a:cxn>
                    <a:cxn ang="0">
                      <a:pos x="connsiteX2" y="connsiteY2"/>
                    </a:cxn>
                    <a:cxn ang="0">
                      <a:pos x="connsiteX3" y="connsiteY3"/>
                    </a:cxn>
                  </a:cxnLst>
                  <a:rect l="l" t="t" r="r" b="b"/>
                  <a:pathLst>
                    <a:path w="4883254" h="224123">
                      <a:moveTo>
                        <a:pt x="0" y="0"/>
                      </a:moveTo>
                      <a:lnTo>
                        <a:pt x="4883255" y="0"/>
                      </a:lnTo>
                      <a:lnTo>
                        <a:pt x="4883255" y="224124"/>
                      </a:lnTo>
                      <a:lnTo>
                        <a:pt x="0" y="224124"/>
                      </a:lnTo>
                      <a:close/>
                    </a:path>
                  </a:pathLst>
                </a:custGeom>
                <a:solidFill>
                  <a:srgbClr val="D84241"/>
                </a:solidFill>
                <a:ln w="19132" cap="flat">
                  <a:noFill/>
                  <a:prstDash val="solid"/>
                  <a:miter/>
                </a:ln>
              </p:spPr>
              <p:txBody>
                <a:bodyPr rtlCol="0" anchor="ctr"/>
                <a:lstStyle/>
                <a:p>
                  <a:endParaRPr lang="zh-CN" altLang="en-US"/>
                </a:p>
              </p:txBody>
            </p:sp>
          </p:grpSp>
          <p:pic>
            <p:nvPicPr>
              <p:cNvPr id="18" name="图片 17" descr="蓝色的屏幕&#10;&#10;描述已自动生成">
                <a:extLst>
                  <a:ext uri="{FF2B5EF4-FFF2-40B4-BE49-F238E27FC236}">
                    <a16:creationId xmlns:a16="http://schemas.microsoft.com/office/drawing/2014/main" id="{372C3D75-7A47-B3F5-5643-50F2C3D0FAAC}"/>
                  </a:ext>
                </a:extLst>
              </p:cNvPr>
              <p:cNvPicPr>
                <a:picLocks noChangeAspect="1"/>
              </p:cNvPicPr>
              <p:nvPr/>
            </p:nvPicPr>
            <p:blipFill>
              <a:blip r:embed="rId2"/>
              <a:stretch>
                <a:fillRect/>
              </a:stretch>
            </p:blipFill>
            <p:spPr>
              <a:xfrm>
                <a:off x="195125" y="2685904"/>
                <a:ext cx="3834289" cy="1126717"/>
              </a:xfrm>
              <a:prstGeom prst="rect">
                <a:avLst/>
              </a:prstGeom>
            </p:spPr>
          </p:pic>
        </p:grpSp>
        <p:pic>
          <p:nvPicPr>
            <p:cNvPr id="22" name="图片 21">
              <a:extLst>
                <a:ext uri="{FF2B5EF4-FFF2-40B4-BE49-F238E27FC236}">
                  <a16:creationId xmlns:a16="http://schemas.microsoft.com/office/drawing/2014/main" id="{73CFAD05-8D69-F4AD-5123-ADFC6191C59A}"/>
                </a:ext>
              </a:extLst>
            </p:cNvPr>
            <p:cNvPicPr>
              <a:picLocks/>
            </p:cNvPicPr>
            <p:nvPr/>
          </p:nvPicPr>
          <p:blipFill>
            <a:blip r:embed="rId3"/>
            <a:stretch>
              <a:fillRect/>
            </a:stretch>
          </p:blipFill>
          <p:spPr>
            <a:xfrm>
              <a:off x="5046133" y="2153537"/>
              <a:ext cx="3983596" cy="1655405"/>
            </a:xfrm>
            <a:prstGeom prst="rect">
              <a:avLst/>
            </a:prstGeom>
          </p:spPr>
        </p:pic>
        <p:pic>
          <p:nvPicPr>
            <p:cNvPr id="23" name="图片 22">
              <a:extLst>
                <a:ext uri="{FF2B5EF4-FFF2-40B4-BE49-F238E27FC236}">
                  <a16:creationId xmlns:a16="http://schemas.microsoft.com/office/drawing/2014/main" id="{2A74182D-4C06-CCD0-1BBD-2EC581429154}"/>
                </a:ext>
              </a:extLst>
            </p:cNvPr>
            <p:cNvPicPr>
              <a:picLocks/>
            </p:cNvPicPr>
            <p:nvPr/>
          </p:nvPicPr>
          <p:blipFill>
            <a:blip r:embed="rId4"/>
            <a:stretch>
              <a:fillRect/>
            </a:stretch>
          </p:blipFill>
          <p:spPr>
            <a:xfrm>
              <a:off x="4855723" y="4804934"/>
              <a:ext cx="3983596" cy="1655405"/>
            </a:xfrm>
            <a:prstGeom prst="rect">
              <a:avLst/>
            </a:prstGeom>
          </p:spPr>
        </p:pic>
        <p:pic>
          <p:nvPicPr>
            <p:cNvPr id="24" name="图片 23">
              <a:extLst>
                <a:ext uri="{FF2B5EF4-FFF2-40B4-BE49-F238E27FC236}">
                  <a16:creationId xmlns:a16="http://schemas.microsoft.com/office/drawing/2014/main" id="{15AD7AA4-8513-964F-8205-A2BC88346E1E}"/>
                </a:ext>
              </a:extLst>
            </p:cNvPr>
            <p:cNvPicPr>
              <a:picLocks/>
            </p:cNvPicPr>
            <p:nvPr/>
          </p:nvPicPr>
          <p:blipFill>
            <a:blip r:embed="rId5"/>
            <a:stretch>
              <a:fillRect/>
            </a:stretch>
          </p:blipFill>
          <p:spPr>
            <a:xfrm>
              <a:off x="262953" y="4804934"/>
              <a:ext cx="3983596" cy="1655405"/>
            </a:xfrm>
            <a:prstGeom prst="rect">
              <a:avLst/>
            </a:prstGeom>
          </p:spPr>
        </p:pic>
        <p:sp>
          <p:nvSpPr>
            <p:cNvPr id="25" name="文本框 24">
              <a:extLst>
                <a:ext uri="{FF2B5EF4-FFF2-40B4-BE49-F238E27FC236}">
                  <a16:creationId xmlns:a16="http://schemas.microsoft.com/office/drawing/2014/main" id="{2D517BE7-27C1-3FA1-71EB-3E90FE9EFA1C}"/>
                </a:ext>
              </a:extLst>
            </p:cNvPr>
            <p:cNvSpPr txBox="1"/>
            <p:nvPr/>
          </p:nvSpPr>
          <p:spPr>
            <a:xfrm>
              <a:off x="474133" y="1784785"/>
              <a:ext cx="341632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两根波导间不同模式的同向耦合</a:t>
              </a:r>
            </a:p>
          </p:txBody>
        </p:sp>
        <p:sp>
          <p:nvSpPr>
            <p:cNvPr id="26" name="文本框 25">
              <a:extLst>
                <a:ext uri="{FF2B5EF4-FFF2-40B4-BE49-F238E27FC236}">
                  <a16:creationId xmlns:a16="http://schemas.microsoft.com/office/drawing/2014/main" id="{351EAE9F-BBBE-2D1D-85D0-835C88ECB175}"/>
                </a:ext>
              </a:extLst>
            </p:cNvPr>
            <p:cNvSpPr txBox="1"/>
            <p:nvPr/>
          </p:nvSpPr>
          <p:spPr>
            <a:xfrm>
              <a:off x="5315013" y="1784785"/>
              <a:ext cx="341632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一根波导中不同模式的同向耦合</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04462E6A-21A4-6147-FCB3-B5D601C504D0}"/>
                    </a:ext>
                  </a:extLst>
                </p:cNvPr>
                <p:cNvSpPr txBox="1"/>
                <p:nvPr/>
              </p:nvSpPr>
              <p:spPr>
                <a:xfrm>
                  <a:off x="3852412" y="4253130"/>
                  <a:ext cx="1298240" cy="60022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00">
                            <a:latin typeface="Cambria Math" panose="02040503050406030204" pitchFamily="18" charset="0"/>
                          </a:rPr>
                          <m:t>Λ</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𝜆</m:t>
                            </m:r>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1</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2</m:t>
                                </m:r>
                              </m:sub>
                            </m:sSub>
                          </m:den>
                        </m:f>
                      </m:oMath>
                    </m:oMathPara>
                  </a14:m>
                  <a:endParaRPr lang="zh-CN" altLang="en-US" sz="1600" dirty="0"/>
                </a:p>
              </p:txBody>
            </p:sp>
          </mc:Choice>
          <mc:Fallback xmlns="">
            <p:sp>
              <p:nvSpPr>
                <p:cNvPr id="27" name="文本框 26">
                  <a:extLst>
                    <a:ext uri="{FF2B5EF4-FFF2-40B4-BE49-F238E27FC236}">
                      <a16:creationId xmlns:a16="http://schemas.microsoft.com/office/drawing/2014/main" id="{04462E6A-21A4-6147-FCB3-B5D601C504D0}"/>
                    </a:ext>
                  </a:extLst>
                </p:cNvPr>
                <p:cNvSpPr txBox="1">
                  <a:spLocks noRot="1" noChangeAspect="1" noMove="1" noResize="1" noEditPoints="1" noAdjustHandles="1" noChangeArrowheads="1" noChangeShapeType="1" noTextEdit="1"/>
                </p:cNvSpPr>
                <p:nvPr/>
              </p:nvSpPr>
              <p:spPr>
                <a:xfrm>
                  <a:off x="3852412" y="4253130"/>
                  <a:ext cx="1298240" cy="600229"/>
                </a:xfrm>
                <a:prstGeom prst="rect">
                  <a:avLst/>
                </a:prstGeom>
                <a:blipFill>
                  <a:blip r:embed="rId6"/>
                  <a:stretch>
                    <a:fillRect/>
                  </a:stretch>
                </a:blipFill>
              </p:spPr>
              <p:txBody>
                <a:bodyPr/>
                <a:lstStyle/>
                <a:p>
                  <a:r>
                    <a:rPr lang="zh-CN" altLang="en-US">
                      <a:noFill/>
                    </a:rPr>
                    <a:t> </a:t>
                  </a:r>
                </a:p>
              </p:txBody>
            </p:sp>
          </mc:Fallback>
        </mc:AlternateContent>
        <p:sp>
          <p:nvSpPr>
            <p:cNvPr id="28" name="文本框 27">
              <a:extLst>
                <a:ext uri="{FF2B5EF4-FFF2-40B4-BE49-F238E27FC236}">
                  <a16:creationId xmlns:a16="http://schemas.microsoft.com/office/drawing/2014/main" id="{011A8A0A-E2E1-1A08-AA66-41DD109081DD}"/>
                </a:ext>
              </a:extLst>
            </p:cNvPr>
            <p:cNvSpPr txBox="1"/>
            <p:nvPr/>
          </p:nvSpPr>
          <p:spPr>
            <a:xfrm>
              <a:off x="369242" y="4293995"/>
              <a:ext cx="3416321" cy="369332"/>
            </a:xfrm>
            <a:prstGeom prst="rect">
              <a:avLst/>
            </a:prstGeom>
            <a:noFill/>
          </p:spPr>
          <p:txBody>
            <a:bodyPr wrap="none" rtlCol="0">
              <a:spAutoFit/>
            </a:bodyPr>
            <a:lstStyle/>
            <a:p>
              <a:pPr algn="ctr"/>
              <a:r>
                <a:rPr lang="zh-CN" altLang="en-US" dirty="0">
                  <a:latin typeface="微软雅黑" panose="020B0503020204020204" pitchFamily="34" charset="-122"/>
                  <a:ea typeface="微软雅黑" panose="020B0503020204020204" pitchFamily="34" charset="-122"/>
                </a:rPr>
                <a:t>两根波导间不同模式的反向耦合</a:t>
              </a:r>
            </a:p>
          </p:txBody>
        </p:sp>
        <p:sp>
          <p:nvSpPr>
            <p:cNvPr id="29" name="文本框 28">
              <a:extLst>
                <a:ext uri="{FF2B5EF4-FFF2-40B4-BE49-F238E27FC236}">
                  <a16:creationId xmlns:a16="http://schemas.microsoft.com/office/drawing/2014/main" id="{6D212D1C-BF1D-ED95-F3A5-DFD9B1B703BF}"/>
                </a:ext>
              </a:extLst>
            </p:cNvPr>
            <p:cNvSpPr txBox="1"/>
            <p:nvPr/>
          </p:nvSpPr>
          <p:spPr>
            <a:xfrm>
              <a:off x="4737173" y="4293995"/>
              <a:ext cx="4572000" cy="369332"/>
            </a:xfrm>
            <a:prstGeom prst="rect">
              <a:avLst/>
            </a:prstGeom>
            <a:noFill/>
          </p:spPr>
          <p:txBody>
            <a:bodyPr wrap="square">
              <a:spAutoFit/>
            </a:bodyPr>
            <a:lstStyle/>
            <a:p>
              <a:pPr algn="ctr"/>
              <a:r>
                <a:rPr lang="zh-CN" altLang="en-US" dirty="0">
                  <a:latin typeface="微软雅黑" panose="020B0503020204020204" pitchFamily="34" charset="-122"/>
                  <a:ea typeface="微软雅黑" panose="020B0503020204020204" pitchFamily="34" charset="-122"/>
                </a:rPr>
                <a:t>一根波导中不同模式的反向耦合</a:t>
              </a:r>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8A4CD70-74C7-12AE-72E2-0143DACD8384}"/>
                    </a:ext>
                  </a:extLst>
                </p:cNvPr>
                <p:cNvSpPr txBox="1"/>
                <p:nvPr/>
              </p:nvSpPr>
              <p:spPr>
                <a:xfrm>
                  <a:off x="3852414" y="3638265"/>
                  <a:ext cx="1298241" cy="600229"/>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600">
                            <a:latin typeface="Cambria Math" panose="02040503050406030204" pitchFamily="18" charset="0"/>
                          </a:rPr>
                          <m:t>Λ</m:t>
                        </m:r>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en-US" altLang="zh-CN" sz="1600" i="1">
                                <a:latin typeface="Cambria Math" panose="02040503050406030204" pitchFamily="18" charset="0"/>
                              </a:rPr>
                              <m:t>𝜆</m:t>
                            </m:r>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1</m:t>
                                </m:r>
                              </m:sub>
                            </m:sSub>
                            <m:r>
                              <a:rPr lang="en-US" altLang="zh-CN" sz="1600" i="1">
                                <a:latin typeface="Cambria Math" panose="02040503050406030204" pitchFamily="18" charset="0"/>
                                <a:ea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𝑛</m:t>
                                </m:r>
                              </m:e>
                              <m:sub>
                                <m:r>
                                  <a:rPr lang="en-US" altLang="zh-CN" sz="1600" i="1">
                                    <a:latin typeface="Cambria Math" panose="02040503050406030204" pitchFamily="18" charset="0"/>
                                  </a:rPr>
                                  <m:t>2</m:t>
                                </m:r>
                              </m:sub>
                            </m:sSub>
                          </m:den>
                        </m:f>
                      </m:oMath>
                    </m:oMathPara>
                  </a14:m>
                  <a:endParaRPr lang="zh-CN" altLang="en-US" sz="1600" dirty="0"/>
                </a:p>
              </p:txBody>
            </p:sp>
          </mc:Choice>
          <mc:Fallback xmlns="">
            <p:sp>
              <p:nvSpPr>
                <p:cNvPr id="30" name="文本框 29">
                  <a:extLst>
                    <a:ext uri="{FF2B5EF4-FFF2-40B4-BE49-F238E27FC236}">
                      <a16:creationId xmlns:a16="http://schemas.microsoft.com/office/drawing/2014/main" id="{F8A4CD70-74C7-12AE-72E2-0143DACD8384}"/>
                    </a:ext>
                  </a:extLst>
                </p:cNvPr>
                <p:cNvSpPr txBox="1">
                  <a:spLocks noRot="1" noChangeAspect="1" noMove="1" noResize="1" noEditPoints="1" noAdjustHandles="1" noChangeArrowheads="1" noChangeShapeType="1" noTextEdit="1"/>
                </p:cNvSpPr>
                <p:nvPr/>
              </p:nvSpPr>
              <p:spPr>
                <a:xfrm>
                  <a:off x="3852414" y="3638265"/>
                  <a:ext cx="1298241" cy="600229"/>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2494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69574" y="59883"/>
            <a:ext cx="9843052"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有效介质理论 </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等效折射率</a:t>
            </a:r>
            <a:endPar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grpSp>
        <p:nvGrpSpPr>
          <p:cNvPr id="190" name="组合 189">
            <a:extLst>
              <a:ext uri="{FF2B5EF4-FFF2-40B4-BE49-F238E27FC236}">
                <a16:creationId xmlns:a16="http://schemas.microsoft.com/office/drawing/2014/main" id="{FE2D5A5D-922E-4553-A93A-BAD74C004D9F}"/>
              </a:ext>
            </a:extLst>
          </p:cNvPr>
          <p:cNvGrpSpPr/>
          <p:nvPr/>
        </p:nvGrpSpPr>
        <p:grpSpPr>
          <a:xfrm>
            <a:off x="1229659" y="933894"/>
            <a:ext cx="9732682" cy="4615206"/>
            <a:chOff x="-2439" y="1725996"/>
            <a:chExt cx="9212999" cy="4368774"/>
          </a:xfrm>
        </p:grpSpPr>
        <p:sp>
          <p:nvSpPr>
            <p:cNvPr id="6" name="矩形 5">
              <a:extLst>
                <a:ext uri="{FF2B5EF4-FFF2-40B4-BE49-F238E27FC236}">
                  <a16:creationId xmlns:a16="http://schemas.microsoft.com/office/drawing/2014/main" id="{E1D98F74-925B-FD2C-5DE5-F2414F5BD404}"/>
                </a:ext>
              </a:extLst>
            </p:cNvPr>
            <p:cNvSpPr>
              <a:spLocks/>
            </p:cNvSpPr>
            <p:nvPr/>
          </p:nvSpPr>
          <p:spPr>
            <a:xfrm>
              <a:off x="-2439" y="4078310"/>
              <a:ext cx="4572000" cy="1869659"/>
            </a:xfrm>
            <a:prstGeom prst="rect">
              <a:avLst/>
            </a:prstGeom>
            <a:solidFill>
              <a:schemeClr val="accent4">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a:extLst>
                <a:ext uri="{FF2B5EF4-FFF2-40B4-BE49-F238E27FC236}">
                  <a16:creationId xmlns:a16="http://schemas.microsoft.com/office/drawing/2014/main" id="{7C0C9AAE-4DCB-A535-C8B5-3323649B9744}"/>
                </a:ext>
              </a:extLst>
            </p:cNvPr>
            <p:cNvSpPr>
              <a:spLocks/>
            </p:cNvSpPr>
            <p:nvPr/>
          </p:nvSpPr>
          <p:spPr>
            <a:xfrm>
              <a:off x="-2439" y="1725996"/>
              <a:ext cx="4572000" cy="2360922"/>
            </a:xfrm>
            <a:prstGeom prst="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矩形 7">
              <a:extLst>
                <a:ext uri="{FF2B5EF4-FFF2-40B4-BE49-F238E27FC236}">
                  <a16:creationId xmlns:a16="http://schemas.microsoft.com/office/drawing/2014/main" id="{EC24E856-7FAA-A485-4A28-06B21F63CFA5}"/>
                </a:ext>
              </a:extLst>
            </p:cNvPr>
            <p:cNvSpPr>
              <a:spLocks/>
            </p:cNvSpPr>
            <p:nvPr/>
          </p:nvSpPr>
          <p:spPr>
            <a:xfrm>
              <a:off x="4561961" y="1727528"/>
              <a:ext cx="4572000" cy="4220441"/>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a:extLst>
                <a:ext uri="{FF2B5EF4-FFF2-40B4-BE49-F238E27FC236}">
                  <a16:creationId xmlns:a16="http://schemas.microsoft.com/office/drawing/2014/main" id="{2C65EEF6-8663-D876-FDE4-47F05AC95886}"/>
                </a:ext>
              </a:extLst>
            </p:cNvPr>
            <p:cNvGrpSpPr/>
            <p:nvPr/>
          </p:nvGrpSpPr>
          <p:grpSpPr>
            <a:xfrm>
              <a:off x="450439" y="1789565"/>
              <a:ext cx="8760121" cy="4305205"/>
              <a:chOff x="450437" y="1976270"/>
              <a:chExt cx="8760121" cy="4305205"/>
            </a:xfrm>
          </p:grpSpPr>
          <p:sp>
            <p:nvSpPr>
              <p:cNvPr id="10" name="文本框 9">
                <a:extLst>
                  <a:ext uri="{FF2B5EF4-FFF2-40B4-BE49-F238E27FC236}">
                    <a16:creationId xmlns:a16="http://schemas.microsoft.com/office/drawing/2014/main" id="{104F4D36-1F67-AE1B-3C9E-48D79A773608}"/>
                  </a:ext>
                </a:extLst>
              </p:cNvPr>
              <p:cNvSpPr txBox="1"/>
              <p:nvPr/>
            </p:nvSpPr>
            <p:spPr>
              <a:xfrm>
                <a:off x="3828337" y="3854488"/>
                <a:ext cx="755335" cy="400110"/>
              </a:xfrm>
              <a:prstGeom prst="rect">
                <a:avLst/>
              </a:prstGeom>
              <a:noFill/>
            </p:spPr>
            <p:txBody>
              <a:bodyPr wrap="none" rtlCol="0">
                <a:spAutoFit/>
              </a:bodyPr>
              <a:lstStyle/>
              <a:p>
                <a:pPr algn="l"/>
                <a:r>
                  <a:rPr lang="zh-CN" altLang="en-US" sz="2000">
                    <a:ln/>
                    <a:solidFill>
                      <a:srgbClr val="231815"/>
                    </a:solidFill>
                    <a:latin typeface="微软雅黑" panose="020B0503020204020204" pitchFamily="34" charset="-122"/>
                    <a:ea typeface="微软雅黑" panose="020B0503020204020204" pitchFamily="34" charset="-122"/>
                    <a:cs typeface="Arial"/>
                    <a:sym typeface="Arial"/>
                    <a:rtl val="0"/>
                  </a:rPr>
                  <a:t>SiO2</a:t>
                </a:r>
              </a:p>
            </p:txBody>
          </p:sp>
          <p:sp>
            <p:nvSpPr>
              <p:cNvPr id="11" name="文本框 10">
                <a:extLst>
                  <a:ext uri="{FF2B5EF4-FFF2-40B4-BE49-F238E27FC236}">
                    <a16:creationId xmlns:a16="http://schemas.microsoft.com/office/drawing/2014/main" id="{3E289A8B-FA59-30A5-912F-91F15FCC5E06}"/>
                  </a:ext>
                </a:extLst>
              </p:cNvPr>
              <p:cNvSpPr txBox="1"/>
              <p:nvPr/>
            </p:nvSpPr>
            <p:spPr>
              <a:xfrm>
                <a:off x="3828337" y="3362592"/>
                <a:ext cx="413896" cy="400110"/>
              </a:xfrm>
              <a:prstGeom prst="rect">
                <a:avLst/>
              </a:prstGeom>
              <a:noFill/>
            </p:spPr>
            <p:txBody>
              <a:bodyPr wrap="square" rtlCol="0">
                <a:spAutoFit/>
              </a:bodyPr>
              <a:lstStyle/>
              <a:p>
                <a:pPr algn="l"/>
                <a:r>
                  <a:rPr lang="zh-CN" altLang="en-US" sz="2000" dirty="0">
                    <a:ln/>
                    <a:solidFill>
                      <a:srgbClr val="231815"/>
                    </a:solidFill>
                    <a:latin typeface="微软雅黑" panose="020B0503020204020204" pitchFamily="34" charset="-122"/>
                    <a:ea typeface="微软雅黑" panose="020B0503020204020204" pitchFamily="34" charset="-122"/>
                    <a:cs typeface="Arial"/>
                    <a:sym typeface="Arial"/>
                    <a:rtl val="0"/>
                  </a:rPr>
                  <a:t>Si</a:t>
                </a:r>
              </a:p>
            </p:txBody>
          </p:sp>
          <p:sp>
            <p:nvSpPr>
              <p:cNvPr id="12" name="任意多边形: 形状 11">
                <a:extLst>
                  <a:ext uri="{FF2B5EF4-FFF2-40B4-BE49-F238E27FC236}">
                    <a16:creationId xmlns:a16="http://schemas.microsoft.com/office/drawing/2014/main" id="{DA61FDA3-75DA-C8FD-683E-F7B8305C388B}"/>
                  </a:ext>
                </a:extLst>
              </p:cNvPr>
              <p:cNvSpPr/>
              <p:nvPr/>
            </p:nvSpPr>
            <p:spPr>
              <a:xfrm>
                <a:off x="456677" y="1976270"/>
                <a:ext cx="2830258" cy="542639"/>
              </a:xfrm>
              <a:custGeom>
                <a:avLst/>
                <a:gdLst>
                  <a:gd name="connsiteX0" fmla="*/ 0 w 2830258"/>
                  <a:gd name="connsiteY0" fmla="*/ 0 h 542639"/>
                  <a:gd name="connsiteX1" fmla="*/ 2830259 w 2830258"/>
                  <a:gd name="connsiteY1" fmla="*/ 0 h 542639"/>
                  <a:gd name="connsiteX2" fmla="*/ 2830259 w 2830258"/>
                  <a:gd name="connsiteY2" fmla="*/ 542639 h 542639"/>
                  <a:gd name="connsiteX3" fmla="*/ 0 w 2830258"/>
                  <a:gd name="connsiteY3" fmla="*/ 542639 h 542639"/>
                </a:gdLst>
                <a:ahLst/>
                <a:cxnLst>
                  <a:cxn ang="0">
                    <a:pos x="connsiteX0" y="connsiteY0"/>
                  </a:cxn>
                  <a:cxn ang="0">
                    <a:pos x="connsiteX1" y="connsiteY1"/>
                  </a:cxn>
                  <a:cxn ang="0">
                    <a:pos x="connsiteX2" y="connsiteY2"/>
                  </a:cxn>
                  <a:cxn ang="0">
                    <a:pos x="connsiteX3" y="connsiteY3"/>
                  </a:cxn>
                </a:cxnLst>
                <a:rect l="l" t="t" r="r" b="b"/>
                <a:pathLst>
                  <a:path w="2830258" h="542639">
                    <a:moveTo>
                      <a:pt x="0" y="0"/>
                    </a:moveTo>
                    <a:lnTo>
                      <a:pt x="2830259" y="0"/>
                    </a:lnTo>
                    <a:lnTo>
                      <a:pt x="2830259" y="542639"/>
                    </a:lnTo>
                    <a:lnTo>
                      <a:pt x="0" y="542639"/>
                    </a:lnTo>
                    <a:close/>
                  </a:path>
                </a:pathLst>
              </a:custGeom>
              <a:solidFill>
                <a:srgbClr val="9FA0A0"/>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 name="任意多边形: 形状 13">
                <a:extLst>
                  <a:ext uri="{FF2B5EF4-FFF2-40B4-BE49-F238E27FC236}">
                    <a16:creationId xmlns:a16="http://schemas.microsoft.com/office/drawing/2014/main" id="{2BB0E30B-2712-D839-019C-A7005C0B5D1D}"/>
                  </a:ext>
                </a:extLst>
              </p:cNvPr>
              <p:cNvSpPr/>
              <p:nvPr/>
            </p:nvSpPr>
            <p:spPr>
              <a:xfrm>
                <a:off x="1087899"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20" name="任意多边形: 形状 19">
                <a:extLst>
                  <a:ext uri="{FF2B5EF4-FFF2-40B4-BE49-F238E27FC236}">
                    <a16:creationId xmlns:a16="http://schemas.microsoft.com/office/drawing/2014/main" id="{0C853268-2A10-DED6-7B4A-B1E68D0AAD9C}"/>
                  </a:ext>
                </a:extLst>
              </p:cNvPr>
              <p:cNvSpPr/>
              <p:nvPr/>
            </p:nvSpPr>
            <p:spPr>
              <a:xfrm>
                <a:off x="1231441"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23" name="任意多边形: 形状 22">
                <a:extLst>
                  <a:ext uri="{FF2B5EF4-FFF2-40B4-BE49-F238E27FC236}">
                    <a16:creationId xmlns:a16="http://schemas.microsoft.com/office/drawing/2014/main" id="{C398A910-BA36-83B4-2E00-D4CB62A21B53}"/>
                  </a:ext>
                </a:extLst>
              </p:cNvPr>
              <p:cNvSpPr/>
              <p:nvPr/>
            </p:nvSpPr>
            <p:spPr>
              <a:xfrm>
                <a:off x="1374983"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24" name="任意多边形: 形状 23">
                <a:extLst>
                  <a:ext uri="{FF2B5EF4-FFF2-40B4-BE49-F238E27FC236}">
                    <a16:creationId xmlns:a16="http://schemas.microsoft.com/office/drawing/2014/main" id="{97A8FC2E-0B30-BA4A-874C-D68CD6B8EFED}"/>
                  </a:ext>
                </a:extLst>
              </p:cNvPr>
              <p:cNvSpPr/>
              <p:nvPr/>
            </p:nvSpPr>
            <p:spPr>
              <a:xfrm>
                <a:off x="1518524"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25" name="任意多边形: 形状 24">
                <a:extLst>
                  <a:ext uri="{FF2B5EF4-FFF2-40B4-BE49-F238E27FC236}">
                    <a16:creationId xmlns:a16="http://schemas.microsoft.com/office/drawing/2014/main" id="{3C7F8CD5-259F-1263-C6C4-0B4D6F48EB06}"/>
                  </a:ext>
                </a:extLst>
              </p:cNvPr>
              <p:cNvSpPr/>
              <p:nvPr/>
            </p:nvSpPr>
            <p:spPr>
              <a:xfrm>
                <a:off x="1662066"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26" name="任意多边形: 形状 25">
                <a:extLst>
                  <a:ext uri="{FF2B5EF4-FFF2-40B4-BE49-F238E27FC236}">
                    <a16:creationId xmlns:a16="http://schemas.microsoft.com/office/drawing/2014/main" id="{06603F85-F652-991F-B3F8-0348E8F61B65}"/>
                  </a:ext>
                </a:extLst>
              </p:cNvPr>
              <p:cNvSpPr/>
              <p:nvPr/>
            </p:nvSpPr>
            <p:spPr>
              <a:xfrm>
                <a:off x="1805608"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27" name="任意多边形: 形状 26">
                <a:extLst>
                  <a:ext uri="{FF2B5EF4-FFF2-40B4-BE49-F238E27FC236}">
                    <a16:creationId xmlns:a16="http://schemas.microsoft.com/office/drawing/2014/main" id="{95E62A1D-4DBA-A648-05A9-CB68D6FD9943}"/>
                  </a:ext>
                </a:extLst>
              </p:cNvPr>
              <p:cNvSpPr/>
              <p:nvPr/>
            </p:nvSpPr>
            <p:spPr>
              <a:xfrm>
                <a:off x="1949150"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31" name="任意多边形: 形状 30">
                <a:extLst>
                  <a:ext uri="{FF2B5EF4-FFF2-40B4-BE49-F238E27FC236}">
                    <a16:creationId xmlns:a16="http://schemas.microsoft.com/office/drawing/2014/main" id="{5D0AC16B-2B52-30F1-93F2-8624EF8F0A0D}"/>
                  </a:ext>
                </a:extLst>
              </p:cNvPr>
              <p:cNvSpPr/>
              <p:nvPr/>
            </p:nvSpPr>
            <p:spPr>
              <a:xfrm>
                <a:off x="2092691"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33" name="任意多边形: 形状 32">
                <a:extLst>
                  <a:ext uri="{FF2B5EF4-FFF2-40B4-BE49-F238E27FC236}">
                    <a16:creationId xmlns:a16="http://schemas.microsoft.com/office/drawing/2014/main" id="{CF9E9332-C31E-C9EB-F46A-53DF6F4A6E0A}"/>
                  </a:ext>
                </a:extLst>
              </p:cNvPr>
              <p:cNvSpPr/>
              <p:nvPr/>
            </p:nvSpPr>
            <p:spPr>
              <a:xfrm>
                <a:off x="2236328"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34" name="任意多边形: 形状 33">
                <a:extLst>
                  <a:ext uri="{FF2B5EF4-FFF2-40B4-BE49-F238E27FC236}">
                    <a16:creationId xmlns:a16="http://schemas.microsoft.com/office/drawing/2014/main" id="{89304C0A-4CFF-1CC2-51AB-0DFD97A7654A}"/>
                  </a:ext>
                </a:extLst>
              </p:cNvPr>
              <p:cNvSpPr/>
              <p:nvPr/>
            </p:nvSpPr>
            <p:spPr>
              <a:xfrm>
                <a:off x="2379870"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35" name="任意多边形: 形状 34">
                <a:extLst>
                  <a:ext uri="{FF2B5EF4-FFF2-40B4-BE49-F238E27FC236}">
                    <a16:creationId xmlns:a16="http://schemas.microsoft.com/office/drawing/2014/main" id="{6D43C054-DBD0-7BBB-0F12-51D274C506A9}"/>
                  </a:ext>
                </a:extLst>
              </p:cNvPr>
              <p:cNvSpPr/>
              <p:nvPr/>
            </p:nvSpPr>
            <p:spPr>
              <a:xfrm>
                <a:off x="2523412"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36" name="任意多边形: 形状 35">
                <a:extLst>
                  <a:ext uri="{FF2B5EF4-FFF2-40B4-BE49-F238E27FC236}">
                    <a16:creationId xmlns:a16="http://schemas.microsoft.com/office/drawing/2014/main" id="{AD65053A-EA68-7F42-D5A2-1BCBF8DD63E4}"/>
                  </a:ext>
                </a:extLst>
              </p:cNvPr>
              <p:cNvSpPr/>
              <p:nvPr/>
            </p:nvSpPr>
            <p:spPr>
              <a:xfrm>
                <a:off x="2791636" y="2247638"/>
                <a:ext cx="244506" cy="9525"/>
              </a:xfrm>
              <a:custGeom>
                <a:avLst/>
                <a:gdLst>
                  <a:gd name="connsiteX0" fmla="*/ 0 w 244506"/>
                  <a:gd name="connsiteY0" fmla="*/ 0 h 9525"/>
                  <a:gd name="connsiteX1" fmla="*/ 244507 w 244506"/>
                  <a:gd name="connsiteY1" fmla="*/ 0 h 9525"/>
                </a:gdLst>
                <a:ahLst/>
                <a:cxnLst>
                  <a:cxn ang="0">
                    <a:pos x="connsiteX0" y="connsiteY0"/>
                  </a:cxn>
                  <a:cxn ang="0">
                    <a:pos x="connsiteX1" y="connsiteY1"/>
                  </a:cxn>
                </a:cxnLst>
                <a:rect l="l" t="t" r="r" b="b"/>
                <a:pathLst>
                  <a:path w="244506" h="9525">
                    <a:moveTo>
                      <a:pt x="0" y="0"/>
                    </a:moveTo>
                    <a:lnTo>
                      <a:pt x="244507" y="0"/>
                    </a:lnTo>
                  </a:path>
                </a:pathLst>
              </a:custGeom>
              <a:ln w="38100" cap="flat">
                <a:solidFill>
                  <a:srgbClr val="036EB8"/>
                </a:solid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37" name="任意多边形: 形状 36">
                <a:extLst>
                  <a:ext uri="{FF2B5EF4-FFF2-40B4-BE49-F238E27FC236}">
                    <a16:creationId xmlns:a16="http://schemas.microsoft.com/office/drawing/2014/main" id="{1A9328EA-D35D-51C8-142C-E42133FE9A71}"/>
                  </a:ext>
                </a:extLst>
              </p:cNvPr>
              <p:cNvSpPr/>
              <p:nvPr/>
            </p:nvSpPr>
            <p:spPr>
              <a:xfrm>
                <a:off x="3017283" y="2183058"/>
                <a:ext cx="111823" cy="129159"/>
              </a:xfrm>
              <a:custGeom>
                <a:avLst/>
                <a:gdLst>
                  <a:gd name="connsiteX0" fmla="*/ 0 w 111823"/>
                  <a:gd name="connsiteY0" fmla="*/ 129159 h 129159"/>
                  <a:gd name="connsiteX1" fmla="*/ 111823 w 111823"/>
                  <a:gd name="connsiteY1" fmla="*/ 64579 h 129159"/>
                  <a:gd name="connsiteX2" fmla="*/ 0 w 111823"/>
                  <a:gd name="connsiteY2" fmla="*/ 0 h 129159"/>
                  <a:gd name="connsiteX3" fmla="*/ 0 w 111823"/>
                  <a:gd name="connsiteY3" fmla="*/ 129159 h 129159"/>
                </a:gdLst>
                <a:ahLst/>
                <a:cxnLst>
                  <a:cxn ang="0">
                    <a:pos x="connsiteX0" y="connsiteY0"/>
                  </a:cxn>
                  <a:cxn ang="0">
                    <a:pos x="connsiteX1" y="connsiteY1"/>
                  </a:cxn>
                  <a:cxn ang="0">
                    <a:pos x="connsiteX2" y="connsiteY2"/>
                  </a:cxn>
                  <a:cxn ang="0">
                    <a:pos x="connsiteX3" y="connsiteY3"/>
                  </a:cxn>
                </a:cxnLst>
                <a:rect l="l" t="t" r="r" b="b"/>
                <a:pathLst>
                  <a:path w="111823" h="129159">
                    <a:moveTo>
                      <a:pt x="0" y="129159"/>
                    </a:moveTo>
                    <a:lnTo>
                      <a:pt x="111823" y="64579"/>
                    </a:lnTo>
                    <a:lnTo>
                      <a:pt x="0" y="0"/>
                    </a:lnTo>
                    <a:lnTo>
                      <a:pt x="0" y="129159"/>
                    </a:lnTo>
                    <a:close/>
                  </a:path>
                </a:pathLst>
              </a:custGeom>
              <a:solidFill>
                <a:srgbClr val="036EB8"/>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38" name="任意多边形: 形状 37">
                <a:extLst>
                  <a:ext uri="{FF2B5EF4-FFF2-40B4-BE49-F238E27FC236}">
                    <a16:creationId xmlns:a16="http://schemas.microsoft.com/office/drawing/2014/main" id="{8C4DFCB8-6225-8B4E-6415-6BF960C6573E}"/>
                  </a:ext>
                </a:extLst>
              </p:cNvPr>
              <p:cNvSpPr/>
              <p:nvPr/>
            </p:nvSpPr>
            <p:spPr>
              <a:xfrm>
                <a:off x="578597" y="2247638"/>
                <a:ext cx="244506" cy="9525"/>
              </a:xfrm>
              <a:custGeom>
                <a:avLst/>
                <a:gdLst>
                  <a:gd name="connsiteX0" fmla="*/ 0 w 244506"/>
                  <a:gd name="connsiteY0" fmla="*/ 0 h 9525"/>
                  <a:gd name="connsiteX1" fmla="*/ 244507 w 244506"/>
                  <a:gd name="connsiteY1" fmla="*/ 0 h 9525"/>
                </a:gdLst>
                <a:ahLst/>
                <a:cxnLst>
                  <a:cxn ang="0">
                    <a:pos x="connsiteX0" y="connsiteY0"/>
                  </a:cxn>
                  <a:cxn ang="0">
                    <a:pos x="connsiteX1" y="connsiteY1"/>
                  </a:cxn>
                </a:cxnLst>
                <a:rect l="l" t="t" r="r" b="b"/>
                <a:pathLst>
                  <a:path w="244506" h="9525">
                    <a:moveTo>
                      <a:pt x="0" y="0"/>
                    </a:moveTo>
                    <a:lnTo>
                      <a:pt x="244507" y="0"/>
                    </a:lnTo>
                  </a:path>
                </a:pathLst>
              </a:custGeom>
              <a:ln w="38100" cap="flat">
                <a:solidFill>
                  <a:srgbClr val="036EB8"/>
                </a:solid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39" name="任意多边形: 形状 38">
                <a:extLst>
                  <a:ext uri="{FF2B5EF4-FFF2-40B4-BE49-F238E27FC236}">
                    <a16:creationId xmlns:a16="http://schemas.microsoft.com/office/drawing/2014/main" id="{5C800688-549F-8E3D-40DD-463EB2AA96F6}"/>
                  </a:ext>
                </a:extLst>
              </p:cNvPr>
              <p:cNvSpPr/>
              <p:nvPr/>
            </p:nvSpPr>
            <p:spPr>
              <a:xfrm>
                <a:off x="804244" y="2183058"/>
                <a:ext cx="111823" cy="129159"/>
              </a:xfrm>
              <a:custGeom>
                <a:avLst/>
                <a:gdLst>
                  <a:gd name="connsiteX0" fmla="*/ 0 w 111823"/>
                  <a:gd name="connsiteY0" fmla="*/ 129159 h 129159"/>
                  <a:gd name="connsiteX1" fmla="*/ 111824 w 111823"/>
                  <a:gd name="connsiteY1" fmla="*/ 64579 h 129159"/>
                  <a:gd name="connsiteX2" fmla="*/ 0 w 111823"/>
                  <a:gd name="connsiteY2" fmla="*/ 0 h 129159"/>
                  <a:gd name="connsiteX3" fmla="*/ 0 w 111823"/>
                  <a:gd name="connsiteY3" fmla="*/ 129159 h 129159"/>
                </a:gdLst>
                <a:ahLst/>
                <a:cxnLst>
                  <a:cxn ang="0">
                    <a:pos x="connsiteX0" y="connsiteY0"/>
                  </a:cxn>
                  <a:cxn ang="0">
                    <a:pos x="connsiteX1" y="connsiteY1"/>
                  </a:cxn>
                  <a:cxn ang="0">
                    <a:pos x="connsiteX2" y="connsiteY2"/>
                  </a:cxn>
                  <a:cxn ang="0">
                    <a:pos x="connsiteX3" y="connsiteY3"/>
                  </a:cxn>
                </a:cxnLst>
                <a:rect l="l" t="t" r="r" b="b"/>
                <a:pathLst>
                  <a:path w="111823" h="129159">
                    <a:moveTo>
                      <a:pt x="0" y="129159"/>
                    </a:moveTo>
                    <a:lnTo>
                      <a:pt x="111824" y="64579"/>
                    </a:lnTo>
                    <a:lnTo>
                      <a:pt x="0" y="0"/>
                    </a:lnTo>
                    <a:lnTo>
                      <a:pt x="0" y="129159"/>
                    </a:lnTo>
                    <a:close/>
                  </a:path>
                </a:pathLst>
              </a:custGeom>
              <a:solidFill>
                <a:srgbClr val="036EB8"/>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id="{7264F82A-A07F-B96A-2CA8-9291C2B65A0C}"/>
                  </a:ext>
                </a:extLst>
              </p:cNvPr>
              <p:cNvGrpSpPr/>
              <p:nvPr/>
            </p:nvGrpSpPr>
            <p:grpSpPr>
              <a:xfrm>
                <a:off x="450437" y="2774561"/>
                <a:ext cx="2830258" cy="1363694"/>
                <a:chOff x="486967" y="2774561"/>
                <a:chExt cx="2830258" cy="1363694"/>
              </a:xfrm>
            </p:grpSpPr>
            <p:sp>
              <p:nvSpPr>
                <p:cNvPr id="125" name="任意多边形: 形状 124">
                  <a:extLst>
                    <a:ext uri="{FF2B5EF4-FFF2-40B4-BE49-F238E27FC236}">
                      <a16:creationId xmlns:a16="http://schemas.microsoft.com/office/drawing/2014/main" id="{B3D5D6BE-F919-8CE0-CD88-248B2FC5250D}"/>
                    </a:ext>
                  </a:extLst>
                </p:cNvPr>
                <p:cNvSpPr/>
                <p:nvPr/>
              </p:nvSpPr>
              <p:spPr>
                <a:xfrm>
                  <a:off x="486967" y="2774561"/>
                  <a:ext cx="2830258" cy="1363694"/>
                </a:xfrm>
                <a:custGeom>
                  <a:avLst/>
                  <a:gdLst>
                    <a:gd name="connsiteX0" fmla="*/ 0 w 2830258"/>
                    <a:gd name="connsiteY0" fmla="*/ 0 h 1363694"/>
                    <a:gd name="connsiteX1" fmla="*/ 2830259 w 2830258"/>
                    <a:gd name="connsiteY1" fmla="*/ 0 h 1363694"/>
                    <a:gd name="connsiteX2" fmla="*/ 2830259 w 2830258"/>
                    <a:gd name="connsiteY2" fmla="*/ 1363694 h 1363694"/>
                    <a:gd name="connsiteX3" fmla="*/ 0 w 2830258"/>
                    <a:gd name="connsiteY3" fmla="*/ 1363694 h 1363694"/>
                  </a:gdLst>
                  <a:ahLst/>
                  <a:cxnLst>
                    <a:cxn ang="0">
                      <a:pos x="connsiteX0" y="connsiteY0"/>
                    </a:cxn>
                    <a:cxn ang="0">
                      <a:pos x="connsiteX1" y="connsiteY1"/>
                    </a:cxn>
                    <a:cxn ang="0">
                      <a:pos x="connsiteX2" y="connsiteY2"/>
                    </a:cxn>
                    <a:cxn ang="0">
                      <a:pos x="connsiteX3" y="connsiteY3"/>
                    </a:cxn>
                  </a:cxnLst>
                  <a:rect l="l" t="t" r="r" b="b"/>
                  <a:pathLst>
                    <a:path w="2830258" h="1363694">
                      <a:moveTo>
                        <a:pt x="0" y="0"/>
                      </a:moveTo>
                      <a:lnTo>
                        <a:pt x="2830259" y="0"/>
                      </a:lnTo>
                      <a:lnTo>
                        <a:pt x="2830259" y="1363694"/>
                      </a:lnTo>
                      <a:lnTo>
                        <a:pt x="0" y="1363694"/>
                      </a:lnTo>
                      <a:close/>
                    </a:path>
                  </a:pathLst>
                </a:custGeom>
                <a:solidFill>
                  <a:srgbClr val="9FA0A0"/>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26" name="任意多边形: 形状 125">
                  <a:extLst>
                    <a:ext uri="{FF2B5EF4-FFF2-40B4-BE49-F238E27FC236}">
                      <a16:creationId xmlns:a16="http://schemas.microsoft.com/office/drawing/2014/main" id="{F415114B-2973-C7C6-712C-AC9E8EEA733D}"/>
                    </a:ext>
                  </a:extLst>
                </p:cNvPr>
                <p:cNvSpPr/>
                <p:nvPr/>
              </p:nvSpPr>
              <p:spPr>
                <a:xfrm>
                  <a:off x="1087899"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27" name="任意多边形: 形状 126">
                  <a:extLst>
                    <a:ext uri="{FF2B5EF4-FFF2-40B4-BE49-F238E27FC236}">
                      <a16:creationId xmlns:a16="http://schemas.microsoft.com/office/drawing/2014/main" id="{BD6B0386-B033-6D60-5078-276C9C4C49CB}"/>
                    </a:ext>
                  </a:extLst>
                </p:cNvPr>
                <p:cNvSpPr/>
                <p:nvPr/>
              </p:nvSpPr>
              <p:spPr>
                <a:xfrm>
                  <a:off x="1231441"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28" name="任意多边形: 形状 127">
                  <a:extLst>
                    <a:ext uri="{FF2B5EF4-FFF2-40B4-BE49-F238E27FC236}">
                      <a16:creationId xmlns:a16="http://schemas.microsoft.com/office/drawing/2014/main" id="{F815B555-4455-22D0-3C2B-006807938D65}"/>
                    </a:ext>
                  </a:extLst>
                </p:cNvPr>
                <p:cNvSpPr/>
                <p:nvPr/>
              </p:nvSpPr>
              <p:spPr>
                <a:xfrm>
                  <a:off x="1374983"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29" name="任意多边形: 形状 128">
                  <a:extLst>
                    <a:ext uri="{FF2B5EF4-FFF2-40B4-BE49-F238E27FC236}">
                      <a16:creationId xmlns:a16="http://schemas.microsoft.com/office/drawing/2014/main" id="{1C66C474-B7CF-D03C-AC51-86ECA52909D0}"/>
                    </a:ext>
                  </a:extLst>
                </p:cNvPr>
                <p:cNvSpPr/>
                <p:nvPr/>
              </p:nvSpPr>
              <p:spPr>
                <a:xfrm>
                  <a:off x="1518524"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0" name="任意多边形: 形状 129">
                  <a:extLst>
                    <a:ext uri="{FF2B5EF4-FFF2-40B4-BE49-F238E27FC236}">
                      <a16:creationId xmlns:a16="http://schemas.microsoft.com/office/drawing/2014/main" id="{6F759037-1D1E-0655-E81D-57134D49FFAC}"/>
                    </a:ext>
                  </a:extLst>
                </p:cNvPr>
                <p:cNvSpPr/>
                <p:nvPr/>
              </p:nvSpPr>
              <p:spPr>
                <a:xfrm>
                  <a:off x="1662066"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1" name="任意多边形: 形状 130">
                  <a:extLst>
                    <a:ext uri="{FF2B5EF4-FFF2-40B4-BE49-F238E27FC236}">
                      <a16:creationId xmlns:a16="http://schemas.microsoft.com/office/drawing/2014/main" id="{EFF5779B-6BE4-108C-160F-BD105691FD43}"/>
                    </a:ext>
                  </a:extLst>
                </p:cNvPr>
                <p:cNvSpPr/>
                <p:nvPr/>
              </p:nvSpPr>
              <p:spPr>
                <a:xfrm>
                  <a:off x="1805608"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2" name="任意多边形: 形状 131">
                  <a:extLst>
                    <a:ext uri="{FF2B5EF4-FFF2-40B4-BE49-F238E27FC236}">
                      <a16:creationId xmlns:a16="http://schemas.microsoft.com/office/drawing/2014/main" id="{0F232387-04F5-8235-9FA5-FB68CCD7FD40}"/>
                    </a:ext>
                  </a:extLst>
                </p:cNvPr>
                <p:cNvSpPr/>
                <p:nvPr/>
              </p:nvSpPr>
              <p:spPr>
                <a:xfrm>
                  <a:off x="1949150"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3" name="任意多边形: 形状 132">
                  <a:extLst>
                    <a:ext uri="{FF2B5EF4-FFF2-40B4-BE49-F238E27FC236}">
                      <a16:creationId xmlns:a16="http://schemas.microsoft.com/office/drawing/2014/main" id="{872A83D1-5491-1AF0-A8A1-358697460392}"/>
                    </a:ext>
                  </a:extLst>
                </p:cNvPr>
                <p:cNvSpPr/>
                <p:nvPr/>
              </p:nvSpPr>
              <p:spPr>
                <a:xfrm>
                  <a:off x="2092691"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4" name="任意多边形: 形状 133">
                  <a:extLst>
                    <a:ext uri="{FF2B5EF4-FFF2-40B4-BE49-F238E27FC236}">
                      <a16:creationId xmlns:a16="http://schemas.microsoft.com/office/drawing/2014/main" id="{70E6CD61-1FEC-56AE-CA4D-5877EB2A4C08}"/>
                    </a:ext>
                  </a:extLst>
                </p:cNvPr>
                <p:cNvSpPr/>
                <p:nvPr/>
              </p:nvSpPr>
              <p:spPr>
                <a:xfrm>
                  <a:off x="2236328"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5" name="任意多边形: 形状 134">
                  <a:extLst>
                    <a:ext uri="{FF2B5EF4-FFF2-40B4-BE49-F238E27FC236}">
                      <a16:creationId xmlns:a16="http://schemas.microsoft.com/office/drawing/2014/main" id="{5440721C-C7BE-5802-3F5C-AFDD9A489A6E}"/>
                    </a:ext>
                  </a:extLst>
                </p:cNvPr>
                <p:cNvSpPr/>
                <p:nvPr/>
              </p:nvSpPr>
              <p:spPr>
                <a:xfrm>
                  <a:off x="2379870"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6" name="任意多边形: 形状 135">
                  <a:extLst>
                    <a:ext uri="{FF2B5EF4-FFF2-40B4-BE49-F238E27FC236}">
                      <a16:creationId xmlns:a16="http://schemas.microsoft.com/office/drawing/2014/main" id="{04841B5A-242A-EDAB-687C-DA3B871279C0}"/>
                    </a:ext>
                  </a:extLst>
                </p:cNvPr>
                <p:cNvSpPr/>
                <p:nvPr/>
              </p:nvSpPr>
              <p:spPr>
                <a:xfrm>
                  <a:off x="2523412"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7" name="任意多边形: 形状 136">
                  <a:extLst>
                    <a:ext uri="{FF2B5EF4-FFF2-40B4-BE49-F238E27FC236}">
                      <a16:creationId xmlns:a16="http://schemas.microsoft.com/office/drawing/2014/main" id="{9B1480B3-E28C-B201-9D1F-CDC6DA35DFB0}"/>
                    </a:ext>
                  </a:extLst>
                </p:cNvPr>
                <p:cNvSpPr/>
                <p:nvPr/>
              </p:nvSpPr>
              <p:spPr>
                <a:xfrm>
                  <a:off x="1087899"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8" name="任意多边形: 形状 137">
                  <a:extLst>
                    <a:ext uri="{FF2B5EF4-FFF2-40B4-BE49-F238E27FC236}">
                      <a16:creationId xmlns:a16="http://schemas.microsoft.com/office/drawing/2014/main" id="{914E7A0F-0A02-367D-0C40-D51359140B2B}"/>
                    </a:ext>
                  </a:extLst>
                </p:cNvPr>
                <p:cNvSpPr/>
                <p:nvPr/>
              </p:nvSpPr>
              <p:spPr>
                <a:xfrm>
                  <a:off x="1231441"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39" name="任意多边形: 形状 138">
                  <a:extLst>
                    <a:ext uri="{FF2B5EF4-FFF2-40B4-BE49-F238E27FC236}">
                      <a16:creationId xmlns:a16="http://schemas.microsoft.com/office/drawing/2014/main" id="{494BE361-40F1-A7D2-91F6-0997931AAA97}"/>
                    </a:ext>
                  </a:extLst>
                </p:cNvPr>
                <p:cNvSpPr/>
                <p:nvPr/>
              </p:nvSpPr>
              <p:spPr>
                <a:xfrm>
                  <a:off x="1374983"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0" name="任意多边形: 形状 139">
                  <a:extLst>
                    <a:ext uri="{FF2B5EF4-FFF2-40B4-BE49-F238E27FC236}">
                      <a16:creationId xmlns:a16="http://schemas.microsoft.com/office/drawing/2014/main" id="{71D56F48-FC8C-2C5D-F4CE-49767B184E92}"/>
                    </a:ext>
                  </a:extLst>
                </p:cNvPr>
                <p:cNvSpPr/>
                <p:nvPr/>
              </p:nvSpPr>
              <p:spPr>
                <a:xfrm>
                  <a:off x="1518524"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1" name="任意多边形: 形状 140">
                  <a:extLst>
                    <a:ext uri="{FF2B5EF4-FFF2-40B4-BE49-F238E27FC236}">
                      <a16:creationId xmlns:a16="http://schemas.microsoft.com/office/drawing/2014/main" id="{D2064708-EF53-10E3-B011-DDE1DD15DDEC}"/>
                    </a:ext>
                  </a:extLst>
                </p:cNvPr>
                <p:cNvSpPr/>
                <p:nvPr/>
              </p:nvSpPr>
              <p:spPr>
                <a:xfrm>
                  <a:off x="1662066"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2" name="任意多边形: 形状 141">
                  <a:extLst>
                    <a:ext uri="{FF2B5EF4-FFF2-40B4-BE49-F238E27FC236}">
                      <a16:creationId xmlns:a16="http://schemas.microsoft.com/office/drawing/2014/main" id="{3E4CC781-60D7-F449-ABC6-7C4F943D8946}"/>
                    </a:ext>
                  </a:extLst>
                </p:cNvPr>
                <p:cNvSpPr/>
                <p:nvPr/>
              </p:nvSpPr>
              <p:spPr>
                <a:xfrm>
                  <a:off x="1805608"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3" name="任意多边形: 形状 142">
                  <a:extLst>
                    <a:ext uri="{FF2B5EF4-FFF2-40B4-BE49-F238E27FC236}">
                      <a16:creationId xmlns:a16="http://schemas.microsoft.com/office/drawing/2014/main" id="{FCBDF934-EE2B-4E8F-E21C-67FF92A6A248}"/>
                    </a:ext>
                  </a:extLst>
                </p:cNvPr>
                <p:cNvSpPr/>
                <p:nvPr/>
              </p:nvSpPr>
              <p:spPr>
                <a:xfrm>
                  <a:off x="1949150"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4" name="任意多边形: 形状 143">
                  <a:extLst>
                    <a:ext uri="{FF2B5EF4-FFF2-40B4-BE49-F238E27FC236}">
                      <a16:creationId xmlns:a16="http://schemas.microsoft.com/office/drawing/2014/main" id="{13011E42-E82D-B695-48AC-992AD28A0CF6}"/>
                    </a:ext>
                  </a:extLst>
                </p:cNvPr>
                <p:cNvSpPr/>
                <p:nvPr/>
              </p:nvSpPr>
              <p:spPr>
                <a:xfrm>
                  <a:off x="2092691"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5" name="任意多边形: 形状 144">
                  <a:extLst>
                    <a:ext uri="{FF2B5EF4-FFF2-40B4-BE49-F238E27FC236}">
                      <a16:creationId xmlns:a16="http://schemas.microsoft.com/office/drawing/2014/main" id="{30E8EBA2-3AB8-0BDA-3E04-5BB701360D73}"/>
                    </a:ext>
                  </a:extLst>
                </p:cNvPr>
                <p:cNvSpPr/>
                <p:nvPr/>
              </p:nvSpPr>
              <p:spPr>
                <a:xfrm>
                  <a:off x="2236328"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6" name="任意多边形: 形状 145">
                  <a:extLst>
                    <a:ext uri="{FF2B5EF4-FFF2-40B4-BE49-F238E27FC236}">
                      <a16:creationId xmlns:a16="http://schemas.microsoft.com/office/drawing/2014/main" id="{B3C4BA29-08D3-1E0F-1027-D24513CC55E8}"/>
                    </a:ext>
                  </a:extLst>
                </p:cNvPr>
                <p:cNvSpPr/>
                <p:nvPr/>
              </p:nvSpPr>
              <p:spPr>
                <a:xfrm>
                  <a:off x="2379870"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7" name="任意多边形: 形状 146">
                  <a:extLst>
                    <a:ext uri="{FF2B5EF4-FFF2-40B4-BE49-F238E27FC236}">
                      <a16:creationId xmlns:a16="http://schemas.microsoft.com/office/drawing/2014/main" id="{54155C55-CF68-6AFB-BA02-0AE9A6DC3E27}"/>
                    </a:ext>
                  </a:extLst>
                </p:cNvPr>
                <p:cNvSpPr/>
                <p:nvPr/>
              </p:nvSpPr>
              <p:spPr>
                <a:xfrm>
                  <a:off x="2523412"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8" name="任意多边形: 形状 147">
                  <a:extLst>
                    <a:ext uri="{FF2B5EF4-FFF2-40B4-BE49-F238E27FC236}">
                      <a16:creationId xmlns:a16="http://schemas.microsoft.com/office/drawing/2014/main" id="{EB50901F-8149-6C3E-0825-506ECB7438A2}"/>
                    </a:ext>
                  </a:extLst>
                </p:cNvPr>
                <p:cNvSpPr/>
                <p:nvPr/>
              </p:nvSpPr>
              <p:spPr>
                <a:xfrm>
                  <a:off x="1087899"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49" name="任意多边形: 形状 148">
                  <a:extLst>
                    <a:ext uri="{FF2B5EF4-FFF2-40B4-BE49-F238E27FC236}">
                      <a16:creationId xmlns:a16="http://schemas.microsoft.com/office/drawing/2014/main" id="{2E5BBECC-21AE-0221-00EC-ADF4BFC72FA4}"/>
                    </a:ext>
                  </a:extLst>
                </p:cNvPr>
                <p:cNvSpPr/>
                <p:nvPr/>
              </p:nvSpPr>
              <p:spPr>
                <a:xfrm>
                  <a:off x="1231441"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0" name="任意多边形: 形状 149">
                  <a:extLst>
                    <a:ext uri="{FF2B5EF4-FFF2-40B4-BE49-F238E27FC236}">
                      <a16:creationId xmlns:a16="http://schemas.microsoft.com/office/drawing/2014/main" id="{1897A9FB-134B-1B83-4B2D-9970401870F8}"/>
                    </a:ext>
                  </a:extLst>
                </p:cNvPr>
                <p:cNvSpPr/>
                <p:nvPr/>
              </p:nvSpPr>
              <p:spPr>
                <a:xfrm>
                  <a:off x="1374983"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1" name="任意多边形: 形状 150">
                  <a:extLst>
                    <a:ext uri="{FF2B5EF4-FFF2-40B4-BE49-F238E27FC236}">
                      <a16:creationId xmlns:a16="http://schemas.microsoft.com/office/drawing/2014/main" id="{D2C0C57E-A93C-F634-8F46-8EA0F81578AE}"/>
                    </a:ext>
                  </a:extLst>
                </p:cNvPr>
                <p:cNvSpPr/>
                <p:nvPr/>
              </p:nvSpPr>
              <p:spPr>
                <a:xfrm>
                  <a:off x="1518524"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2" name="任意多边形: 形状 151">
                  <a:extLst>
                    <a:ext uri="{FF2B5EF4-FFF2-40B4-BE49-F238E27FC236}">
                      <a16:creationId xmlns:a16="http://schemas.microsoft.com/office/drawing/2014/main" id="{4B077FD8-E0E2-63B9-D55D-B78BD395C585}"/>
                    </a:ext>
                  </a:extLst>
                </p:cNvPr>
                <p:cNvSpPr/>
                <p:nvPr/>
              </p:nvSpPr>
              <p:spPr>
                <a:xfrm>
                  <a:off x="1662066"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3" name="任意多边形: 形状 152">
                  <a:extLst>
                    <a:ext uri="{FF2B5EF4-FFF2-40B4-BE49-F238E27FC236}">
                      <a16:creationId xmlns:a16="http://schemas.microsoft.com/office/drawing/2014/main" id="{65614DB1-654E-185D-C61F-C83E6ECD746E}"/>
                    </a:ext>
                  </a:extLst>
                </p:cNvPr>
                <p:cNvSpPr/>
                <p:nvPr/>
              </p:nvSpPr>
              <p:spPr>
                <a:xfrm>
                  <a:off x="1805608"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4" name="任意多边形: 形状 153">
                  <a:extLst>
                    <a:ext uri="{FF2B5EF4-FFF2-40B4-BE49-F238E27FC236}">
                      <a16:creationId xmlns:a16="http://schemas.microsoft.com/office/drawing/2014/main" id="{86F8289D-14B4-50C7-08FA-07DF54812328}"/>
                    </a:ext>
                  </a:extLst>
                </p:cNvPr>
                <p:cNvSpPr/>
                <p:nvPr/>
              </p:nvSpPr>
              <p:spPr>
                <a:xfrm>
                  <a:off x="1949150"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5" name="任意多边形: 形状 154">
                  <a:extLst>
                    <a:ext uri="{FF2B5EF4-FFF2-40B4-BE49-F238E27FC236}">
                      <a16:creationId xmlns:a16="http://schemas.microsoft.com/office/drawing/2014/main" id="{7CF39C85-2F5D-E5D4-CBA9-7FB8C356723C}"/>
                    </a:ext>
                  </a:extLst>
                </p:cNvPr>
                <p:cNvSpPr/>
                <p:nvPr/>
              </p:nvSpPr>
              <p:spPr>
                <a:xfrm>
                  <a:off x="2092691"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6" name="任意多边形: 形状 155">
                  <a:extLst>
                    <a:ext uri="{FF2B5EF4-FFF2-40B4-BE49-F238E27FC236}">
                      <a16:creationId xmlns:a16="http://schemas.microsoft.com/office/drawing/2014/main" id="{62F15079-405E-8DF7-D00A-349D34ABACD8}"/>
                    </a:ext>
                  </a:extLst>
                </p:cNvPr>
                <p:cNvSpPr/>
                <p:nvPr/>
              </p:nvSpPr>
              <p:spPr>
                <a:xfrm>
                  <a:off x="2236328"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7" name="任意多边形: 形状 156">
                  <a:extLst>
                    <a:ext uri="{FF2B5EF4-FFF2-40B4-BE49-F238E27FC236}">
                      <a16:creationId xmlns:a16="http://schemas.microsoft.com/office/drawing/2014/main" id="{4CBA9135-1B5A-DD9C-C0FA-A59B120E2AEA}"/>
                    </a:ext>
                  </a:extLst>
                </p:cNvPr>
                <p:cNvSpPr/>
                <p:nvPr/>
              </p:nvSpPr>
              <p:spPr>
                <a:xfrm>
                  <a:off x="2379870"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8" name="任意多边形: 形状 157">
                  <a:extLst>
                    <a:ext uri="{FF2B5EF4-FFF2-40B4-BE49-F238E27FC236}">
                      <a16:creationId xmlns:a16="http://schemas.microsoft.com/office/drawing/2014/main" id="{F04A615A-F487-83C8-1FDA-2C91F9DF7726}"/>
                    </a:ext>
                  </a:extLst>
                </p:cNvPr>
                <p:cNvSpPr/>
                <p:nvPr/>
              </p:nvSpPr>
              <p:spPr>
                <a:xfrm>
                  <a:off x="2523412"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59" name="任意多边形: 形状 158">
                  <a:extLst>
                    <a:ext uri="{FF2B5EF4-FFF2-40B4-BE49-F238E27FC236}">
                      <a16:creationId xmlns:a16="http://schemas.microsoft.com/office/drawing/2014/main" id="{8EE4FC77-8638-DBD3-0A08-516CB7778859}"/>
                    </a:ext>
                  </a:extLst>
                </p:cNvPr>
                <p:cNvSpPr/>
                <p:nvPr/>
              </p:nvSpPr>
              <p:spPr>
                <a:xfrm>
                  <a:off x="1087899"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0" name="任意多边形: 形状 159">
                  <a:extLst>
                    <a:ext uri="{FF2B5EF4-FFF2-40B4-BE49-F238E27FC236}">
                      <a16:creationId xmlns:a16="http://schemas.microsoft.com/office/drawing/2014/main" id="{E51682E1-1D34-D8E4-A8C5-42313D56393D}"/>
                    </a:ext>
                  </a:extLst>
                </p:cNvPr>
                <p:cNvSpPr/>
                <p:nvPr/>
              </p:nvSpPr>
              <p:spPr>
                <a:xfrm>
                  <a:off x="1231441"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1" name="任意多边形: 形状 160">
                  <a:extLst>
                    <a:ext uri="{FF2B5EF4-FFF2-40B4-BE49-F238E27FC236}">
                      <a16:creationId xmlns:a16="http://schemas.microsoft.com/office/drawing/2014/main" id="{FFFB76C1-0E67-35BD-E50F-99F1E1784691}"/>
                    </a:ext>
                  </a:extLst>
                </p:cNvPr>
                <p:cNvSpPr/>
                <p:nvPr/>
              </p:nvSpPr>
              <p:spPr>
                <a:xfrm>
                  <a:off x="1374983"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2" name="任意多边形: 形状 161">
                  <a:extLst>
                    <a:ext uri="{FF2B5EF4-FFF2-40B4-BE49-F238E27FC236}">
                      <a16:creationId xmlns:a16="http://schemas.microsoft.com/office/drawing/2014/main" id="{01CDB51B-29A5-3709-FD31-2FC163287F62}"/>
                    </a:ext>
                  </a:extLst>
                </p:cNvPr>
                <p:cNvSpPr/>
                <p:nvPr/>
              </p:nvSpPr>
              <p:spPr>
                <a:xfrm>
                  <a:off x="1518524"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3" name="任意多边形: 形状 162">
                  <a:extLst>
                    <a:ext uri="{FF2B5EF4-FFF2-40B4-BE49-F238E27FC236}">
                      <a16:creationId xmlns:a16="http://schemas.microsoft.com/office/drawing/2014/main" id="{DE1F396C-0127-82B9-5F8B-45DBA509AA50}"/>
                    </a:ext>
                  </a:extLst>
                </p:cNvPr>
                <p:cNvSpPr/>
                <p:nvPr/>
              </p:nvSpPr>
              <p:spPr>
                <a:xfrm>
                  <a:off x="1662066"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4" name="任意多边形: 形状 163">
                  <a:extLst>
                    <a:ext uri="{FF2B5EF4-FFF2-40B4-BE49-F238E27FC236}">
                      <a16:creationId xmlns:a16="http://schemas.microsoft.com/office/drawing/2014/main" id="{215D3192-0E27-574A-FAC8-A934369F1FE9}"/>
                    </a:ext>
                  </a:extLst>
                </p:cNvPr>
                <p:cNvSpPr/>
                <p:nvPr/>
              </p:nvSpPr>
              <p:spPr>
                <a:xfrm>
                  <a:off x="1805608"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5" name="任意多边形: 形状 164">
                  <a:extLst>
                    <a:ext uri="{FF2B5EF4-FFF2-40B4-BE49-F238E27FC236}">
                      <a16:creationId xmlns:a16="http://schemas.microsoft.com/office/drawing/2014/main" id="{2E5C2EC9-63C1-2C6F-0233-AC71C735F8AF}"/>
                    </a:ext>
                  </a:extLst>
                </p:cNvPr>
                <p:cNvSpPr/>
                <p:nvPr/>
              </p:nvSpPr>
              <p:spPr>
                <a:xfrm>
                  <a:off x="1949150"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6" name="任意多边形: 形状 165">
                  <a:extLst>
                    <a:ext uri="{FF2B5EF4-FFF2-40B4-BE49-F238E27FC236}">
                      <a16:creationId xmlns:a16="http://schemas.microsoft.com/office/drawing/2014/main" id="{712BFACD-1E1B-B6C2-6079-9403236A4E64}"/>
                    </a:ext>
                  </a:extLst>
                </p:cNvPr>
                <p:cNvSpPr/>
                <p:nvPr/>
              </p:nvSpPr>
              <p:spPr>
                <a:xfrm>
                  <a:off x="2092691"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7" name="任意多边形: 形状 166">
                  <a:extLst>
                    <a:ext uri="{FF2B5EF4-FFF2-40B4-BE49-F238E27FC236}">
                      <a16:creationId xmlns:a16="http://schemas.microsoft.com/office/drawing/2014/main" id="{7A03A2AE-EBBA-AE0A-FE82-78A1322CC245}"/>
                    </a:ext>
                  </a:extLst>
                </p:cNvPr>
                <p:cNvSpPr/>
                <p:nvPr/>
              </p:nvSpPr>
              <p:spPr>
                <a:xfrm>
                  <a:off x="2236328"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8" name="任意多边形: 形状 167">
                  <a:extLst>
                    <a:ext uri="{FF2B5EF4-FFF2-40B4-BE49-F238E27FC236}">
                      <a16:creationId xmlns:a16="http://schemas.microsoft.com/office/drawing/2014/main" id="{A573600C-C0A6-B8AF-56B0-96490E67DA3D}"/>
                    </a:ext>
                  </a:extLst>
                </p:cNvPr>
                <p:cNvSpPr/>
                <p:nvPr/>
              </p:nvSpPr>
              <p:spPr>
                <a:xfrm>
                  <a:off x="2379870"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69" name="任意多边形: 形状 168">
                  <a:extLst>
                    <a:ext uri="{FF2B5EF4-FFF2-40B4-BE49-F238E27FC236}">
                      <a16:creationId xmlns:a16="http://schemas.microsoft.com/office/drawing/2014/main" id="{1E8464C0-3389-B876-75F6-14BDB9BF3678}"/>
                    </a:ext>
                  </a:extLst>
                </p:cNvPr>
                <p:cNvSpPr/>
                <p:nvPr/>
              </p:nvSpPr>
              <p:spPr>
                <a:xfrm>
                  <a:off x="2523412"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0" name="任意多边形: 形状 169">
                  <a:extLst>
                    <a:ext uri="{FF2B5EF4-FFF2-40B4-BE49-F238E27FC236}">
                      <a16:creationId xmlns:a16="http://schemas.microsoft.com/office/drawing/2014/main" id="{F471A476-A5E4-D695-21AB-3F02B32A233C}"/>
                    </a:ext>
                  </a:extLst>
                </p:cNvPr>
                <p:cNvSpPr/>
                <p:nvPr/>
              </p:nvSpPr>
              <p:spPr>
                <a:xfrm>
                  <a:off x="1087899"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1" name="任意多边形: 形状 170">
                  <a:extLst>
                    <a:ext uri="{FF2B5EF4-FFF2-40B4-BE49-F238E27FC236}">
                      <a16:creationId xmlns:a16="http://schemas.microsoft.com/office/drawing/2014/main" id="{580E1129-91C6-5B3A-6250-B6EB77D7CCEE}"/>
                    </a:ext>
                  </a:extLst>
                </p:cNvPr>
                <p:cNvSpPr/>
                <p:nvPr/>
              </p:nvSpPr>
              <p:spPr>
                <a:xfrm>
                  <a:off x="1231441"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2" name="任意多边形: 形状 171">
                  <a:extLst>
                    <a:ext uri="{FF2B5EF4-FFF2-40B4-BE49-F238E27FC236}">
                      <a16:creationId xmlns:a16="http://schemas.microsoft.com/office/drawing/2014/main" id="{22792D2C-A983-DC1F-6B6A-CC425FF9AE0D}"/>
                    </a:ext>
                  </a:extLst>
                </p:cNvPr>
                <p:cNvSpPr/>
                <p:nvPr/>
              </p:nvSpPr>
              <p:spPr>
                <a:xfrm>
                  <a:off x="1374983"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3" name="任意多边形: 形状 172">
                  <a:extLst>
                    <a:ext uri="{FF2B5EF4-FFF2-40B4-BE49-F238E27FC236}">
                      <a16:creationId xmlns:a16="http://schemas.microsoft.com/office/drawing/2014/main" id="{C099AAC7-A664-F9AB-1EB1-023C60BD68AC}"/>
                    </a:ext>
                  </a:extLst>
                </p:cNvPr>
                <p:cNvSpPr/>
                <p:nvPr/>
              </p:nvSpPr>
              <p:spPr>
                <a:xfrm>
                  <a:off x="1518524"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4" name="任意多边形: 形状 173">
                  <a:extLst>
                    <a:ext uri="{FF2B5EF4-FFF2-40B4-BE49-F238E27FC236}">
                      <a16:creationId xmlns:a16="http://schemas.microsoft.com/office/drawing/2014/main" id="{27494F14-636C-420F-0D06-F740058CCF6B}"/>
                    </a:ext>
                  </a:extLst>
                </p:cNvPr>
                <p:cNvSpPr/>
                <p:nvPr/>
              </p:nvSpPr>
              <p:spPr>
                <a:xfrm>
                  <a:off x="1662066"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5" name="任意多边形: 形状 174">
                  <a:extLst>
                    <a:ext uri="{FF2B5EF4-FFF2-40B4-BE49-F238E27FC236}">
                      <a16:creationId xmlns:a16="http://schemas.microsoft.com/office/drawing/2014/main" id="{3AE32857-FC54-0AE2-1E46-01FD78B02A5A}"/>
                    </a:ext>
                  </a:extLst>
                </p:cNvPr>
                <p:cNvSpPr/>
                <p:nvPr/>
              </p:nvSpPr>
              <p:spPr>
                <a:xfrm>
                  <a:off x="1805608"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6" name="任意多边形: 形状 175">
                  <a:extLst>
                    <a:ext uri="{FF2B5EF4-FFF2-40B4-BE49-F238E27FC236}">
                      <a16:creationId xmlns:a16="http://schemas.microsoft.com/office/drawing/2014/main" id="{A35DA7B9-3E91-5AC6-E09D-120040974F19}"/>
                    </a:ext>
                  </a:extLst>
                </p:cNvPr>
                <p:cNvSpPr/>
                <p:nvPr/>
              </p:nvSpPr>
              <p:spPr>
                <a:xfrm>
                  <a:off x="1949150"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7" name="任意多边形: 形状 176">
                  <a:extLst>
                    <a:ext uri="{FF2B5EF4-FFF2-40B4-BE49-F238E27FC236}">
                      <a16:creationId xmlns:a16="http://schemas.microsoft.com/office/drawing/2014/main" id="{7744AC50-7B5F-80DC-8BEC-F9A9DDC80E68}"/>
                    </a:ext>
                  </a:extLst>
                </p:cNvPr>
                <p:cNvSpPr/>
                <p:nvPr/>
              </p:nvSpPr>
              <p:spPr>
                <a:xfrm>
                  <a:off x="2092691"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8" name="任意多边形: 形状 177">
                  <a:extLst>
                    <a:ext uri="{FF2B5EF4-FFF2-40B4-BE49-F238E27FC236}">
                      <a16:creationId xmlns:a16="http://schemas.microsoft.com/office/drawing/2014/main" id="{4B00CCB1-0217-4A7D-8647-E2F1D49AF79A}"/>
                    </a:ext>
                  </a:extLst>
                </p:cNvPr>
                <p:cNvSpPr/>
                <p:nvPr/>
              </p:nvSpPr>
              <p:spPr>
                <a:xfrm>
                  <a:off x="2236328"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79" name="任意多边形: 形状 178">
                  <a:extLst>
                    <a:ext uri="{FF2B5EF4-FFF2-40B4-BE49-F238E27FC236}">
                      <a16:creationId xmlns:a16="http://schemas.microsoft.com/office/drawing/2014/main" id="{88624A45-65A4-8FC6-4BBE-BCFDCDF36FE3}"/>
                    </a:ext>
                  </a:extLst>
                </p:cNvPr>
                <p:cNvSpPr/>
                <p:nvPr/>
              </p:nvSpPr>
              <p:spPr>
                <a:xfrm>
                  <a:off x="2379870"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80" name="任意多边形: 形状 179">
                  <a:extLst>
                    <a:ext uri="{FF2B5EF4-FFF2-40B4-BE49-F238E27FC236}">
                      <a16:creationId xmlns:a16="http://schemas.microsoft.com/office/drawing/2014/main" id="{C5E4544F-2906-77B2-17EA-80A8476D200D}"/>
                    </a:ext>
                  </a:extLst>
                </p:cNvPr>
                <p:cNvSpPr/>
                <p:nvPr/>
              </p:nvSpPr>
              <p:spPr>
                <a:xfrm>
                  <a:off x="2523412"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rgbClr val="D83B17"/>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81" name="任意多边形: 形状 180">
                  <a:extLst>
                    <a:ext uri="{FF2B5EF4-FFF2-40B4-BE49-F238E27FC236}">
                      <a16:creationId xmlns:a16="http://schemas.microsoft.com/office/drawing/2014/main" id="{2331F4BA-BB3E-92D0-CA98-E7B91B4290EA}"/>
                    </a:ext>
                  </a:extLst>
                </p:cNvPr>
                <p:cNvSpPr/>
                <p:nvPr/>
              </p:nvSpPr>
              <p:spPr>
                <a:xfrm>
                  <a:off x="2791636" y="3456455"/>
                  <a:ext cx="244506" cy="9525"/>
                </a:xfrm>
                <a:custGeom>
                  <a:avLst/>
                  <a:gdLst>
                    <a:gd name="connsiteX0" fmla="*/ 0 w 244506"/>
                    <a:gd name="connsiteY0" fmla="*/ 0 h 9525"/>
                    <a:gd name="connsiteX1" fmla="*/ 244507 w 244506"/>
                    <a:gd name="connsiteY1" fmla="*/ 0 h 9525"/>
                  </a:gdLst>
                  <a:ahLst/>
                  <a:cxnLst>
                    <a:cxn ang="0">
                      <a:pos x="connsiteX0" y="connsiteY0"/>
                    </a:cxn>
                    <a:cxn ang="0">
                      <a:pos x="connsiteX1" y="connsiteY1"/>
                    </a:cxn>
                  </a:cxnLst>
                  <a:rect l="l" t="t" r="r" b="b"/>
                  <a:pathLst>
                    <a:path w="244506" h="9525">
                      <a:moveTo>
                        <a:pt x="0" y="0"/>
                      </a:moveTo>
                      <a:lnTo>
                        <a:pt x="244507" y="0"/>
                      </a:lnTo>
                    </a:path>
                  </a:pathLst>
                </a:custGeom>
                <a:ln w="38100" cap="flat">
                  <a:solidFill>
                    <a:srgbClr val="036EB8"/>
                  </a:solid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82" name="任意多边形: 形状 181">
                  <a:extLst>
                    <a:ext uri="{FF2B5EF4-FFF2-40B4-BE49-F238E27FC236}">
                      <a16:creationId xmlns:a16="http://schemas.microsoft.com/office/drawing/2014/main" id="{C3E23AB7-6337-BF4A-FCAD-44139B669B6D}"/>
                    </a:ext>
                  </a:extLst>
                </p:cNvPr>
                <p:cNvSpPr/>
                <p:nvPr/>
              </p:nvSpPr>
              <p:spPr>
                <a:xfrm>
                  <a:off x="3017283" y="3391876"/>
                  <a:ext cx="111823" cy="129158"/>
                </a:xfrm>
                <a:custGeom>
                  <a:avLst/>
                  <a:gdLst>
                    <a:gd name="connsiteX0" fmla="*/ 0 w 111823"/>
                    <a:gd name="connsiteY0" fmla="*/ 129159 h 129158"/>
                    <a:gd name="connsiteX1" fmla="*/ 111823 w 111823"/>
                    <a:gd name="connsiteY1" fmla="*/ 64579 h 129158"/>
                    <a:gd name="connsiteX2" fmla="*/ 0 w 111823"/>
                    <a:gd name="connsiteY2" fmla="*/ 0 h 129158"/>
                    <a:gd name="connsiteX3" fmla="*/ 0 w 111823"/>
                    <a:gd name="connsiteY3" fmla="*/ 129159 h 129158"/>
                  </a:gdLst>
                  <a:ahLst/>
                  <a:cxnLst>
                    <a:cxn ang="0">
                      <a:pos x="connsiteX0" y="connsiteY0"/>
                    </a:cxn>
                    <a:cxn ang="0">
                      <a:pos x="connsiteX1" y="connsiteY1"/>
                    </a:cxn>
                    <a:cxn ang="0">
                      <a:pos x="connsiteX2" y="connsiteY2"/>
                    </a:cxn>
                    <a:cxn ang="0">
                      <a:pos x="connsiteX3" y="connsiteY3"/>
                    </a:cxn>
                  </a:cxnLst>
                  <a:rect l="l" t="t" r="r" b="b"/>
                  <a:pathLst>
                    <a:path w="111823" h="129158">
                      <a:moveTo>
                        <a:pt x="0" y="129159"/>
                      </a:moveTo>
                      <a:lnTo>
                        <a:pt x="111823" y="64579"/>
                      </a:lnTo>
                      <a:lnTo>
                        <a:pt x="0" y="0"/>
                      </a:lnTo>
                      <a:lnTo>
                        <a:pt x="0" y="129159"/>
                      </a:lnTo>
                      <a:close/>
                    </a:path>
                  </a:pathLst>
                </a:custGeom>
                <a:solidFill>
                  <a:srgbClr val="036EB8"/>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83" name="任意多边形: 形状 182">
                  <a:extLst>
                    <a:ext uri="{FF2B5EF4-FFF2-40B4-BE49-F238E27FC236}">
                      <a16:creationId xmlns:a16="http://schemas.microsoft.com/office/drawing/2014/main" id="{D6578777-5EA0-4638-F9D7-FF25578E0E4A}"/>
                    </a:ext>
                  </a:extLst>
                </p:cNvPr>
                <p:cNvSpPr/>
                <p:nvPr/>
              </p:nvSpPr>
              <p:spPr>
                <a:xfrm>
                  <a:off x="578597" y="3483697"/>
                  <a:ext cx="244506" cy="9525"/>
                </a:xfrm>
                <a:custGeom>
                  <a:avLst/>
                  <a:gdLst>
                    <a:gd name="connsiteX0" fmla="*/ 0 w 244506"/>
                    <a:gd name="connsiteY0" fmla="*/ 0 h 9525"/>
                    <a:gd name="connsiteX1" fmla="*/ 244507 w 244506"/>
                    <a:gd name="connsiteY1" fmla="*/ 0 h 9525"/>
                  </a:gdLst>
                  <a:ahLst/>
                  <a:cxnLst>
                    <a:cxn ang="0">
                      <a:pos x="connsiteX0" y="connsiteY0"/>
                    </a:cxn>
                    <a:cxn ang="0">
                      <a:pos x="connsiteX1" y="connsiteY1"/>
                    </a:cxn>
                  </a:cxnLst>
                  <a:rect l="l" t="t" r="r" b="b"/>
                  <a:pathLst>
                    <a:path w="244506" h="9525">
                      <a:moveTo>
                        <a:pt x="0" y="0"/>
                      </a:moveTo>
                      <a:lnTo>
                        <a:pt x="244507" y="0"/>
                      </a:lnTo>
                    </a:path>
                  </a:pathLst>
                </a:custGeom>
                <a:ln w="38100" cap="flat">
                  <a:solidFill>
                    <a:srgbClr val="036EB8"/>
                  </a:solid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sp>
              <p:nvSpPr>
                <p:cNvPr id="184" name="任意多边形: 形状 183">
                  <a:extLst>
                    <a:ext uri="{FF2B5EF4-FFF2-40B4-BE49-F238E27FC236}">
                      <a16:creationId xmlns:a16="http://schemas.microsoft.com/office/drawing/2014/main" id="{AC1FFE80-FA63-90BF-CBD6-BF151E16F886}"/>
                    </a:ext>
                  </a:extLst>
                </p:cNvPr>
                <p:cNvSpPr/>
                <p:nvPr/>
              </p:nvSpPr>
              <p:spPr>
                <a:xfrm>
                  <a:off x="804244" y="3419117"/>
                  <a:ext cx="111823" cy="129158"/>
                </a:xfrm>
                <a:custGeom>
                  <a:avLst/>
                  <a:gdLst>
                    <a:gd name="connsiteX0" fmla="*/ 0 w 111823"/>
                    <a:gd name="connsiteY0" fmla="*/ 129159 h 129158"/>
                    <a:gd name="connsiteX1" fmla="*/ 111824 w 111823"/>
                    <a:gd name="connsiteY1" fmla="*/ 64579 h 129158"/>
                    <a:gd name="connsiteX2" fmla="*/ 0 w 111823"/>
                    <a:gd name="connsiteY2" fmla="*/ 0 h 129158"/>
                    <a:gd name="connsiteX3" fmla="*/ 0 w 111823"/>
                    <a:gd name="connsiteY3" fmla="*/ 129159 h 129158"/>
                  </a:gdLst>
                  <a:ahLst/>
                  <a:cxnLst>
                    <a:cxn ang="0">
                      <a:pos x="connsiteX0" y="connsiteY0"/>
                    </a:cxn>
                    <a:cxn ang="0">
                      <a:pos x="connsiteX1" y="connsiteY1"/>
                    </a:cxn>
                    <a:cxn ang="0">
                      <a:pos x="connsiteX2" y="connsiteY2"/>
                    </a:cxn>
                    <a:cxn ang="0">
                      <a:pos x="connsiteX3" y="connsiteY3"/>
                    </a:cxn>
                  </a:cxnLst>
                  <a:rect l="l" t="t" r="r" b="b"/>
                  <a:pathLst>
                    <a:path w="111823" h="129158">
                      <a:moveTo>
                        <a:pt x="0" y="129159"/>
                      </a:moveTo>
                      <a:lnTo>
                        <a:pt x="111824" y="64579"/>
                      </a:lnTo>
                      <a:lnTo>
                        <a:pt x="0" y="0"/>
                      </a:lnTo>
                      <a:lnTo>
                        <a:pt x="0" y="129159"/>
                      </a:lnTo>
                      <a:close/>
                    </a:path>
                  </a:pathLst>
                </a:custGeom>
                <a:solidFill>
                  <a:srgbClr val="036EB8"/>
                </a:solidFill>
                <a:ln w="9525"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endParaRPr>
                </a:p>
              </p:txBody>
            </p:sp>
          </p:grpSp>
          <p:sp>
            <p:nvSpPr>
              <p:cNvPr id="41" name="任意多边形: 形状 40">
                <a:extLst>
                  <a:ext uri="{FF2B5EF4-FFF2-40B4-BE49-F238E27FC236}">
                    <a16:creationId xmlns:a16="http://schemas.microsoft.com/office/drawing/2014/main" id="{D67AFE89-AE70-CD9C-E9CF-D1596B5290B2}"/>
                  </a:ext>
                </a:extLst>
              </p:cNvPr>
              <p:cNvSpPr/>
              <p:nvPr/>
            </p:nvSpPr>
            <p:spPr>
              <a:xfrm>
                <a:off x="3651648" y="3473589"/>
                <a:ext cx="178117" cy="178117"/>
              </a:xfrm>
              <a:custGeom>
                <a:avLst/>
                <a:gdLst>
                  <a:gd name="connsiteX0" fmla="*/ 0 w 178117"/>
                  <a:gd name="connsiteY0" fmla="*/ 0 h 178117"/>
                  <a:gd name="connsiteX1" fmla="*/ 178118 w 178117"/>
                  <a:gd name="connsiteY1" fmla="*/ 0 h 178117"/>
                  <a:gd name="connsiteX2" fmla="*/ 178118 w 178117"/>
                  <a:gd name="connsiteY2" fmla="*/ 178117 h 178117"/>
                  <a:gd name="connsiteX3" fmla="*/ 0 w 178117"/>
                  <a:gd name="connsiteY3" fmla="*/ 178117 h 178117"/>
                </a:gdLst>
                <a:ahLst/>
                <a:cxnLst>
                  <a:cxn ang="0">
                    <a:pos x="connsiteX0" y="connsiteY0"/>
                  </a:cxn>
                  <a:cxn ang="0">
                    <a:pos x="connsiteX1" y="connsiteY1"/>
                  </a:cxn>
                  <a:cxn ang="0">
                    <a:pos x="connsiteX2" y="connsiteY2"/>
                  </a:cxn>
                  <a:cxn ang="0">
                    <a:pos x="connsiteX3" y="connsiteY3"/>
                  </a:cxn>
                </a:cxnLst>
                <a:rect l="l" t="t" r="r" b="b"/>
                <a:pathLst>
                  <a:path w="178117" h="178117">
                    <a:moveTo>
                      <a:pt x="0" y="0"/>
                    </a:moveTo>
                    <a:lnTo>
                      <a:pt x="178118" y="0"/>
                    </a:lnTo>
                    <a:lnTo>
                      <a:pt x="178118" y="178117"/>
                    </a:lnTo>
                    <a:lnTo>
                      <a:pt x="0" y="178117"/>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42" name="任意多边形: 形状 41">
                <a:extLst>
                  <a:ext uri="{FF2B5EF4-FFF2-40B4-BE49-F238E27FC236}">
                    <a16:creationId xmlns:a16="http://schemas.microsoft.com/office/drawing/2014/main" id="{0F5A0ED8-3814-6C69-6464-1E04B61CDE90}"/>
                  </a:ext>
                </a:extLst>
              </p:cNvPr>
              <p:cNvSpPr/>
              <p:nvPr/>
            </p:nvSpPr>
            <p:spPr>
              <a:xfrm>
                <a:off x="3651648" y="3965485"/>
                <a:ext cx="178117" cy="178117"/>
              </a:xfrm>
              <a:custGeom>
                <a:avLst/>
                <a:gdLst>
                  <a:gd name="connsiteX0" fmla="*/ 0 w 178117"/>
                  <a:gd name="connsiteY0" fmla="*/ 0 h 178117"/>
                  <a:gd name="connsiteX1" fmla="*/ 178118 w 178117"/>
                  <a:gd name="connsiteY1" fmla="*/ 0 h 178117"/>
                  <a:gd name="connsiteX2" fmla="*/ 178118 w 178117"/>
                  <a:gd name="connsiteY2" fmla="*/ 178117 h 178117"/>
                  <a:gd name="connsiteX3" fmla="*/ 0 w 178117"/>
                  <a:gd name="connsiteY3" fmla="*/ 178117 h 178117"/>
                </a:gdLst>
                <a:ahLst/>
                <a:cxnLst>
                  <a:cxn ang="0">
                    <a:pos x="connsiteX0" y="connsiteY0"/>
                  </a:cxn>
                  <a:cxn ang="0">
                    <a:pos x="connsiteX1" y="connsiteY1"/>
                  </a:cxn>
                  <a:cxn ang="0">
                    <a:pos x="connsiteX2" y="connsiteY2"/>
                  </a:cxn>
                  <a:cxn ang="0">
                    <a:pos x="connsiteX3" y="connsiteY3"/>
                  </a:cxn>
                </a:cxnLst>
                <a:rect l="l" t="t" r="r" b="b"/>
                <a:pathLst>
                  <a:path w="178117" h="178117">
                    <a:moveTo>
                      <a:pt x="0" y="0"/>
                    </a:moveTo>
                    <a:lnTo>
                      <a:pt x="178118" y="0"/>
                    </a:lnTo>
                    <a:lnTo>
                      <a:pt x="178118" y="178117"/>
                    </a:lnTo>
                    <a:lnTo>
                      <a:pt x="0" y="178117"/>
                    </a:lnTo>
                    <a:close/>
                  </a:path>
                </a:pathLst>
              </a:custGeom>
              <a:solidFill>
                <a:srgbClr val="9FA0A0"/>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AC01F237-4B57-A6F5-90E9-E20D96093979}"/>
                  </a:ext>
                </a:extLst>
              </p:cNvPr>
              <p:cNvSpPr txBox="1"/>
              <p:nvPr/>
            </p:nvSpPr>
            <p:spPr>
              <a:xfrm>
                <a:off x="8455223" y="3854488"/>
                <a:ext cx="755335" cy="400110"/>
              </a:xfrm>
              <a:prstGeom prst="rect">
                <a:avLst/>
              </a:prstGeom>
              <a:noFill/>
            </p:spPr>
            <p:txBody>
              <a:bodyPr wrap="none" rtlCol="0">
                <a:spAutoFit/>
              </a:bodyPr>
              <a:lstStyle/>
              <a:p>
                <a:pPr algn="l"/>
                <a:r>
                  <a:rPr lang="zh-CN" altLang="en-US" sz="2000" dirty="0">
                    <a:ln/>
                    <a:solidFill>
                      <a:srgbClr val="231815"/>
                    </a:solidFill>
                    <a:latin typeface="微软雅黑" panose="020B0503020204020204" pitchFamily="34" charset="-122"/>
                    <a:ea typeface="微软雅黑" panose="020B0503020204020204" pitchFamily="34" charset="-122"/>
                    <a:cs typeface="Arial"/>
                    <a:sym typeface="Arial"/>
                    <a:rtl val="0"/>
                  </a:rPr>
                  <a:t>SiO2</a:t>
                </a:r>
              </a:p>
            </p:txBody>
          </p:sp>
          <p:sp>
            <p:nvSpPr>
              <p:cNvPr id="44" name="文本框 43">
                <a:extLst>
                  <a:ext uri="{FF2B5EF4-FFF2-40B4-BE49-F238E27FC236}">
                    <a16:creationId xmlns:a16="http://schemas.microsoft.com/office/drawing/2014/main" id="{B3648AFE-4619-4FF4-826B-B3539884FFA4}"/>
                  </a:ext>
                </a:extLst>
              </p:cNvPr>
              <p:cNvSpPr txBox="1"/>
              <p:nvPr/>
            </p:nvSpPr>
            <p:spPr>
              <a:xfrm>
                <a:off x="8455223" y="3362592"/>
                <a:ext cx="550151" cy="400110"/>
              </a:xfrm>
              <a:prstGeom prst="rect">
                <a:avLst/>
              </a:prstGeom>
              <a:noFill/>
            </p:spPr>
            <p:txBody>
              <a:bodyPr wrap="none" rtlCol="0">
                <a:spAutoFit/>
              </a:bodyPr>
              <a:lstStyle/>
              <a:p>
                <a:pPr algn="l"/>
                <a:r>
                  <a:rPr lang="en-US" altLang="zh-CN" sz="2000" dirty="0" err="1">
                    <a:ln/>
                    <a:solidFill>
                      <a:srgbClr val="231815"/>
                    </a:solidFill>
                    <a:latin typeface="微软雅黑" panose="020B0503020204020204" pitchFamily="34" charset="-122"/>
                    <a:ea typeface="微软雅黑" panose="020B0503020204020204" pitchFamily="34" charset="-122"/>
                    <a:cs typeface="Arial"/>
                    <a:sym typeface="Arial"/>
                    <a:rtl val="0"/>
                  </a:rPr>
                  <a:t>n</a:t>
                </a:r>
                <a:r>
                  <a:rPr lang="en-US" altLang="zh-CN" sz="2000" baseline="-25000" dirty="0" err="1">
                    <a:ln/>
                    <a:solidFill>
                      <a:srgbClr val="231815"/>
                    </a:solidFill>
                    <a:latin typeface="微软雅黑" panose="020B0503020204020204" pitchFamily="34" charset="-122"/>
                    <a:ea typeface="微软雅黑" panose="020B0503020204020204" pitchFamily="34" charset="-122"/>
                    <a:cs typeface="Arial"/>
                    <a:sym typeface="Arial"/>
                    <a:rtl val="0"/>
                  </a:rPr>
                  <a:t>eq</a:t>
                </a:r>
                <a:endParaRPr lang="zh-CN" altLang="en-US" sz="2000" baseline="-25000" dirty="0">
                  <a:ln/>
                  <a:solidFill>
                    <a:srgbClr val="231815"/>
                  </a:solidFill>
                  <a:latin typeface="微软雅黑" panose="020B0503020204020204" pitchFamily="34" charset="-122"/>
                  <a:ea typeface="微软雅黑" panose="020B0503020204020204" pitchFamily="34" charset="-122"/>
                  <a:cs typeface="Arial"/>
                  <a:sym typeface="Arial"/>
                  <a:rtl val="0"/>
                </a:endParaRPr>
              </a:p>
            </p:txBody>
          </p:sp>
          <p:sp>
            <p:nvSpPr>
              <p:cNvPr id="45" name="任意多边形: 形状 44">
                <a:extLst>
                  <a:ext uri="{FF2B5EF4-FFF2-40B4-BE49-F238E27FC236}">
                    <a16:creationId xmlns:a16="http://schemas.microsoft.com/office/drawing/2014/main" id="{D147572D-A0D0-BB4D-305B-85AB35275D5E}"/>
                  </a:ext>
                </a:extLst>
              </p:cNvPr>
              <p:cNvSpPr/>
              <p:nvPr/>
            </p:nvSpPr>
            <p:spPr>
              <a:xfrm>
                <a:off x="5213000" y="1976270"/>
                <a:ext cx="2830258" cy="542639"/>
              </a:xfrm>
              <a:custGeom>
                <a:avLst/>
                <a:gdLst>
                  <a:gd name="connsiteX0" fmla="*/ 0 w 2830258"/>
                  <a:gd name="connsiteY0" fmla="*/ 0 h 542639"/>
                  <a:gd name="connsiteX1" fmla="*/ 2830259 w 2830258"/>
                  <a:gd name="connsiteY1" fmla="*/ 0 h 542639"/>
                  <a:gd name="connsiteX2" fmla="*/ 2830259 w 2830258"/>
                  <a:gd name="connsiteY2" fmla="*/ 542639 h 542639"/>
                  <a:gd name="connsiteX3" fmla="*/ 0 w 2830258"/>
                  <a:gd name="connsiteY3" fmla="*/ 542639 h 542639"/>
                </a:gdLst>
                <a:ahLst/>
                <a:cxnLst>
                  <a:cxn ang="0">
                    <a:pos x="connsiteX0" y="connsiteY0"/>
                  </a:cxn>
                  <a:cxn ang="0">
                    <a:pos x="connsiteX1" y="connsiteY1"/>
                  </a:cxn>
                  <a:cxn ang="0">
                    <a:pos x="connsiteX2" y="connsiteY2"/>
                  </a:cxn>
                  <a:cxn ang="0">
                    <a:pos x="connsiteX3" y="connsiteY3"/>
                  </a:cxn>
                </a:cxnLst>
                <a:rect l="l" t="t" r="r" b="b"/>
                <a:pathLst>
                  <a:path w="2830258" h="542639">
                    <a:moveTo>
                      <a:pt x="0" y="0"/>
                    </a:moveTo>
                    <a:lnTo>
                      <a:pt x="2830259" y="0"/>
                    </a:lnTo>
                    <a:lnTo>
                      <a:pt x="2830259" y="542639"/>
                    </a:lnTo>
                    <a:lnTo>
                      <a:pt x="0" y="542639"/>
                    </a:lnTo>
                    <a:close/>
                  </a:path>
                </a:pathLst>
              </a:custGeom>
              <a:solidFill>
                <a:srgbClr val="9FA0A0"/>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46" name="任意多边形: 形状 45">
                <a:extLst>
                  <a:ext uri="{FF2B5EF4-FFF2-40B4-BE49-F238E27FC236}">
                    <a16:creationId xmlns:a16="http://schemas.microsoft.com/office/drawing/2014/main" id="{1AD43535-052A-8A1D-97BB-67674F32BF66}"/>
                  </a:ext>
                </a:extLst>
              </p:cNvPr>
              <p:cNvSpPr/>
              <p:nvPr/>
            </p:nvSpPr>
            <p:spPr>
              <a:xfrm>
                <a:off x="5987764"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47" name="任意多边形: 形状 46">
                <a:extLst>
                  <a:ext uri="{FF2B5EF4-FFF2-40B4-BE49-F238E27FC236}">
                    <a16:creationId xmlns:a16="http://schemas.microsoft.com/office/drawing/2014/main" id="{D6099D92-824D-D1A0-41DA-D9727DEEE359}"/>
                  </a:ext>
                </a:extLst>
              </p:cNvPr>
              <p:cNvSpPr/>
              <p:nvPr/>
            </p:nvSpPr>
            <p:spPr>
              <a:xfrm>
                <a:off x="6131306"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48" name="任意多边形: 形状 47">
                <a:extLst>
                  <a:ext uri="{FF2B5EF4-FFF2-40B4-BE49-F238E27FC236}">
                    <a16:creationId xmlns:a16="http://schemas.microsoft.com/office/drawing/2014/main" id="{FFB375D5-6045-C342-EADB-66B7A6648CF1}"/>
                  </a:ext>
                </a:extLst>
              </p:cNvPr>
              <p:cNvSpPr/>
              <p:nvPr/>
            </p:nvSpPr>
            <p:spPr>
              <a:xfrm>
                <a:off x="6274847"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49" name="任意多边形: 形状 48">
                <a:extLst>
                  <a:ext uri="{FF2B5EF4-FFF2-40B4-BE49-F238E27FC236}">
                    <a16:creationId xmlns:a16="http://schemas.microsoft.com/office/drawing/2014/main" id="{C9F75DEE-557E-10A5-FCEE-ABDC732E8055}"/>
                  </a:ext>
                </a:extLst>
              </p:cNvPr>
              <p:cNvSpPr/>
              <p:nvPr/>
            </p:nvSpPr>
            <p:spPr>
              <a:xfrm>
                <a:off x="6418389"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0" name="任意多边形: 形状 49">
                <a:extLst>
                  <a:ext uri="{FF2B5EF4-FFF2-40B4-BE49-F238E27FC236}">
                    <a16:creationId xmlns:a16="http://schemas.microsoft.com/office/drawing/2014/main" id="{F4663244-DBAC-6BCF-EB0A-684F3E76BB34}"/>
                  </a:ext>
                </a:extLst>
              </p:cNvPr>
              <p:cNvSpPr/>
              <p:nvPr/>
            </p:nvSpPr>
            <p:spPr>
              <a:xfrm>
                <a:off x="6561931"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1" name="任意多边形: 形状 50">
                <a:extLst>
                  <a:ext uri="{FF2B5EF4-FFF2-40B4-BE49-F238E27FC236}">
                    <a16:creationId xmlns:a16="http://schemas.microsoft.com/office/drawing/2014/main" id="{B5170E74-B0F8-72CA-6313-7CEB3906520F}"/>
                  </a:ext>
                </a:extLst>
              </p:cNvPr>
              <p:cNvSpPr/>
              <p:nvPr/>
            </p:nvSpPr>
            <p:spPr>
              <a:xfrm>
                <a:off x="6705473"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2" name="任意多边形: 形状 51">
                <a:extLst>
                  <a:ext uri="{FF2B5EF4-FFF2-40B4-BE49-F238E27FC236}">
                    <a16:creationId xmlns:a16="http://schemas.microsoft.com/office/drawing/2014/main" id="{38BE470A-EE0B-5052-2C6A-9467CB71F8BD}"/>
                  </a:ext>
                </a:extLst>
              </p:cNvPr>
              <p:cNvSpPr/>
              <p:nvPr/>
            </p:nvSpPr>
            <p:spPr>
              <a:xfrm>
                <a:off x="6849014"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3" name="任意多边形: 形状 52">
                <a:extLst>
                  <a:ext uri="{FF2B5EF4-FFF2-40B4-BE49-F238E27FC236}">
                    <a16:creationId xmlns:a16="http://schemas.microsoft.com/office/drawing/2014/main" id="{50AD956A-1F28-83A6-C53C-24E0ABCFE0F7}"/>
                  </a:ext>
                </a:extLst>
              </p:cNvPr>
              <p:cNvSpPr/>
              <p:nvPr/>
            </p:nvSpPr>
            <p:spPr>
              <a:xfrm>
                <a:off x="6992651"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4" name="任意多边形: 形状 53">
                <a:extLst>
                  <a:ext uri="{FF2B5EF4-FFF2-40B4-BE49-F238E27FC236}">
                    <a16:creationId xmlns:a16="http://schemas.microsoft.com/office/drawing/2014/main" id="{5ECB5431-6EA2-7A34-0DE6-57E3A65A2485}"/>
                  </a:ext>
                </a:extLst>
              </p:cNvPr>
              <p:cNvSpPr/>
              <p:nvPr/>
            </p:nvSpPr>
            <p:spPr>
              <a:xfrm>
                <a:off x="7136193"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5" name="任意多边形: 形状 54">
                <a:extLst>
                  <a:ext uri="{FF2B5EF4-FFF2-40B4-BE49-F238E27FC236}">
                    <a16:creationId xmlns:a16="http://schemas.microsoft.com/office/drawing/2014/main" id="{AB03E78B-0613-D9F5-8398-F46186F832C4}"/>
                  </a:ext>
                </a:extLst>
              </p:cNvPr>
              <p:cNvSpPr/>
              <p:nvPr/>
            </p:nvSpPr>
            <p:spPr>
              <a:xfrm>
                <a:off x="7279735" y="2114573"/>
                <a:ext cx="96488"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rgbClr val="D83B17"/>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6" name="任意多边形: 形状 55">
                <a:extLst>
                  <a:ext uri="{FF2B5EF4-FFF2-40B4-BE49-F238E27FC236}">
                    <a16:creationId xmlns:a16="http://schemas.microsoft.com/office/drawing/2014/main" id="{B08C45E0-755A-6EB7-C1F0-0C509917FCDF}"/>
                  </a:ext>
                </a:extLst>
              </p:cNvPr>
              <p:cNvSpPr/>
              <p:nvPr/>
            </p:nvSpPr>
            <p:spPr>
              <a:xfrm>
                <a:off x="7547959" y="2247638"/>
                <a:ext cx="244506" cy="9525"/>
              </a:xfrm>
              <a:custGeom>
                <a:avLst/>
                <a:gdLst>
                  <a:gd name="connsiteX0" fmla="*/ 0 w 244506"/>
                  <a:gd name="connsiteY0" fmla="*/ 0 h 9525"/>
                  <a:gd name="connsiteX1" fmla="*/ 244507 w 244506"/>
                  <a:gd name="connsiteY1" fmla="*/ 0 h 9525"/>
                </a:gdLst>
                <a:ahLst/>
                <a:cxnLst>
                  <a:cxn ang="0">
                    <a:pos x="connsiteX0" y="connsiteY0"/>
                  </a:cxn>
                  <a:cxn ang="0">
                    <a:pos x="connsiteX1" y="connsiteY1"/>
                  </a:cxn>
                </a:cxnLst>
                <a:rect l="l" t="t" r="r" b="b"/>
                <a:pathLst>
                  <a:path w="244506" h="9525">
                    <a:moveTo>
                      <a:pt x="0" y="0"/>
                    </a:moveTo>
                    <a:lnTo>
                      <a:pt x="244507" y="0"/>
                    </a:lnTo>
                  </a:path>
                </a:pathLst>
              </a:custGeom>
              <a:ln w="38100" cap="flat">
                <a:solidFill>
                  <a:srgbClr val="036EB8"/>
                </a:solid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7" name="任意多边形: 形状 56">
                <a:extLst>
                  <a:ext uri="{FF2B5EF4-FFF2-40B4-BE49-F238E27FC236}">
                    <a16:creationId xmlns:a16="http://schemas.microsoft.com/office/drawing/2014/main" id="{F24BF70E-1C4C-9F66-0620-FCB74A9F56EA}"/>
                  </a:ext>
                </a:extLst>
              </p:cNvPr>
              <p:cNvSpPr/>
              <p:nvPr/>
            </p:nvSpPr>
            <p:spPr>
              <a:xfrm>
                <a:off x="7773606" y="2183058"/>
                <a:ext cx="111823" cy="129159"/>
              </a:xfrm>
              <a:custGeom>
                <a:avLst/>
                <a:gdLst>
                  <a:gd name="connsiteX0" fmla="*/ 0 w 111823"/>
                  <a:gd name="connsiteY0" fmla="*/ 129159 h 129159"/>
                  <a:gd name="connsiteX1" fmla="*/ 111823 w 111823"/>
                  <a:gd name="connsiteY1" fmla="*/ 64579 h 129159"/>
                  <a:gd name="connsiteX2" fmla="*/ 0 w 111823"/>
                  <a:gd name="connsiteY2" fmla="*/ 0 h 129159"/>
                  <a:gd name="connsiteX3" fmla="*/ 0 w 111823"/>
                  <a:gd name="connsiteY3" fmla="*/ 129159 h 129159"/>
                </a:gdLst>
                <a:ahLst/>
                <a:cxnLst>
                  <a:cxn ang="0">
                    <a:pos x="connsiteX0" y="connsiteY0"/>
                  </a:cxn>
                  <a:cxn ang="0">
                    <a:pos x="connsiteX1" y="connsiteY1"/>
                  </a:cxn>
                  <a:cxn ang="0">
                    <a:pos x="connsiteX2" y="connsiteY2"/>
                  </a:cxn>
                  <a:cxn ang="0">
                    <a:pos x="connsiteX3" y="connsiteY3"/>
                  </a:cxn>
                </a:cxnLst>
                <a:rect l="l" t="t" r="r" b="b"/>
                <a:pathLst>
                  <a:path w="111823" h="129159">
                    <a:moveTo>
                      <a:pt x="0" y="129159"/>
                    </a:moveTo>
                    <a:lnTo>
                      <a:pt x="111823" y="64579"/>
                    </a:lnTo>
                    <a:lnTo>
                      <a:pt x="0" y="0"/>
                    </a:lnTo>
                    <a:lnTo>
                      <a:pt x="0" y="129159"/>
                    </a:lnTo>
                    <a:close/>
                  </a:path>
                </a:pathLst>
              </a:custGeom>
              <a:solidFill>
                <a:srgbClr val="036EB8"/>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8" name="任意多边形: 形状 57">
                <a:extLst>
                  <a:ext uri="{FF2B5EF4-FFF2-40B4-BE49-F238E27FC236}">
                    <a16:creationId xmlns:a16="http://schemas.microsoft.com/office/drawing/2014/main" id="{44C8ECC7-60F7-0A35-B064-32245CE23230}"/>
                  </a:ext>
                </a:extLst>
              </p:cNvPr>
              <p:cNvSpPr/>
              <p:nvPr/>
            </p:nvSpPr>
            <p:spPr>
              <a:xfrm>
                <a:off x="5334920" y="2247638"/>
                <a:ext cx="244506" cy="9525"/>
              </a:xfrm>
              <a:custGeom>
                <a:avLst/>
                <a:gdLst>
                  <a:gd name="connsiteX0" fmla="*/ 0 w 244506"/>
                  <a:gd name="connsiteY0" fmla="*/ 0 h 9525"/>
                  <a:gd name="connsiteX1" fmla="*/ 244507 w 244506"/>
                  <a:gd name="connsiteY1" fmla="*/ 0 h 9525"/>
                </a:gdLst>
                <a:ahLst/>
                <a:cxnLst>
                  <a:cxn ang="0">
                    <a:pos x="connsiteX0" y="connsiteY0"/>
                  </a:cxn>
                  <a:cxn ang="0">
                    <a:pos x="connsiteX1" y="connsiteY1"/>
                  </a:cxn>
                </a:cxnLst>
                <a:rect l="l" t="t" r="r" b="b"/>
                <a:pathLst>
                  <a:path w="244506" h="9525">
                    <a:moveTo>
                      <a:pt x="0" y="0"/>
                    </a:moveTo>
                    <a:lnTo>
                      <a:pt x="244507" y="0"/>
                    </a:lnTo>
                  </a:path>
                </a:pathLst>
              </a:custGeom>
              <a:ln w="38100" cap="flat">
                <a:solidFill>
                  <a:srgbClr val="036EB8"/>
                </a:solid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59" name="任意多边形: 形状 58">
                <a:extLst>
                  <a:ext uri="{FF2B5EF4-FFF2-40B4-BE49-F238E27FC236}">
                    <a16:creationId xmlns:a16="http://schemas.microsoft.com/office/drawing/2014/main" id="{AF479CC3-4C74-4BBB-E90B-57368D0642F7}"/>
                  </a:ext>
                </a:extLst>
              </p:cNvPr>
              <p:cNvSpPr/>
              <p:nvPr/>
            </p:nvSpPr>
            <p:spPr>
              <a:xfrm>
                <a:off x="5560567" y="2183058"/>
                <a:ext cx="111823" cy="129159"/>
              </a:xfrm>
              <a:custGeom>
                <a:avLst/>
                <a:gdLst>
                  <a:gd name="connsiteX0" fmla="*/ 0 w 111823"/>
                  <a:gd name="connsiteY0" fmla="*/ 129159 h 129159"/>
                  <a:gd name="connsiteX1" fmla="*/ 111824 w 111823"/>
                  <a:gd name="connsiteY1" fmla="*/ 64579 h 129159"/>
                  <a:gd name="connsiteX2" fmla="*/ 0 w 111823"/>
                  <a:gd name="connsiteY2" fmla="*/ 0 h 129159"/>
                  <a:gd name="connsiteX3" fmla="*/ 0 w 111823"/>
                  <a:gd name="connsiteY3" fmla="*/ 129159 h 129159"/>
                </a:gdLst>
                <a:ahLst/>
                <a:cxnLst>
                  <a:cxn ang="0">
                    <a:pos x="connsiteX0" y="connsiteY0"/>
                  </a:cxn>
                  <a:cxn ang="0">
                    <a:pos x="connsiteX1" y="connsiteY1"/>
                  </a:cxn>
                  <a:cxn ang="0">
                    <a:pos x="connsiteX2" y="connsiteY2"/>
                  </a:cxn>
                  <a:cxn ang="0">
                    <a:pos x="connsiteX3" y="connsiteY3"/>
                  </a:cxn>
                </a:cxnLst>
                <a:rect l="l" t="t" r="r" b="b"/>
                <a:pathLst>
                  <a:path w="111823" h="129159">
                    <a:moveTo>
                      <a:pt x="0" y="129159"/>
                    </a:moveTo>
                    <a:lnTo>
                      <a:pt x="111824" y="64579"/>
                    </a:lnTo>
                    <a:lnTo>
                      <a:pt x="0" y="0"/>
                    </a:lnTo>
                    <a:lnTo>
                      <a:pt x="0" y="129159"/>
                    </a:lnTo>
                    <a:close/>
                  </a:path>
                </a:pathLst>
              </a:custGeom>
              <a:solidFill>
                <a:srgbClr val="036EB8"/>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grpSp>
            <p:nvGrpSpPr>
              <p:cNvPr id="60" name="组合 59">
                <a:extLst>
                  <a:ext uri="{FF2B5EF4-FFF2-40B4-BE49-F238E27FC236}">
                    <a16:creationId xmlns:a16="http://schemas.microsoft.com/office/drawing/2014/main" id="{B225AFFE-8A79-9BD9-3730-4CF3A8AA8116}"/>
                  </a:ext>
                </a:extLst>
              </p:cNvPr>
              <p:cNvGrpSpPr/>
              <p:nvPr/>
            </p:nvGrpSpPr>
            <p:grpSpPr>
              <a:xfrm>
                <a:off x="5209422" y="2774561"/>
                <a:ext cx="2830258" cy="1363694"/>
                <a:chOff x="5243290" y="2774561"/>
                <a:chExt cx="2830258" cy="1363694"/>
              </a:xfrm>
            </p:grpSpPr>
            <p:sp>
              <p:nvSpPr>
                <p:cNvPr id="65" name="任意多边形: 形状 64">
                  <a:extLst>
                    <a:ext uri="{FF2B5EF4-FFF2-40B4-BE49-F238E27FC236}">
                      <a16:creationId xmlns:a16="http://schemas.microsoft.com/office/drawing/2014/main" id="{B3C583CE-A9FD-D6F0-C7AF-71A85ACFCB05}"/>
                    </a:ext>
                  </a:extLst>
                </p:cNvPr>
                <p:cNvSpPr/>
                <p:nvPr/>
              </p:nvSpPr>
              <p:spPr>
                <a:xfrm>
                  <a:off x="5243290" y="2774561"/>
                  <a:ext cx="2830258" cy="1363694"/>
                </a:xfrm>
                <a:custGeom>
                  <a:avLst/>
                  <a:gdLst>
                    <a:gd name="connsiteX0" fmla="*/ 0 w 2830258"/>
                    <a:gd name="connsiteY0" fmla="*/ 0 h 1363694"/>
                    <a:gd name="connsiteX1" fmla="*/ 2830259 w 2830258"/>
                    <a:gd name="connsiteY1" fmla="*/ 0 h 1363694"/>
                    <a:gd name="connsiteX2" fmla="*/ 2830259 w 2830258"/>
                    <a:gd name="connsiteY2" fmla="*/ 1363694 h 1363694"/>
                    <a:gd name="connsiteX3" fmla="*/ 0 w 2830258"/>
                    <a:gd name="connsiteY3" fmla="*/ 1363694 h 1363694"/>
                  </a:gdLst>
                  <a:ahLst/>
                  <a:cxnLst>
                    <a:cxn ang="0">
                      <a:pos x="connsiteX0" y="connsiteY0"/>
                    </a:cxn>
                    <a:cxn ang="0">
                      <a:pos x="connsiteX1" y="connsiteY1"/>
                    </a:cxn>
                    <a:cxn ang="0">
                      <a:pos x="connsiteX2" y="connsiteY2"/>
                    </a:cxn>
                    <a:cxn ang="0">
                      <a:pos x="connsiteX3" y="connsiteY3"/>
                    </a:cxn>
                  </a:cxnLst>
                  <a:rect l="l" t="t" r="r" b="b"/>
                  <a:pathLst>
                    <a:path w="2830258" h="1363694">
                      <a:moveTo>
                        <a:pt x="0" y="0"/>
                      </a:moveTo>
                      <a:lnTo>
                        <a:pt x="2830259" y="0"/>
                      </a:lnTo>
                      <a:lnTo>
                        <a:pt x="2830259" y="1363694"/>
                      </a:lnTo>
                      <a:lnTo>
                        <a:pt x="0" y="1363694"/>
                      </a:lnTo>
                      <a:close/>
                    </a:path>
                  </a:pathLst>
                </a:custGeom>
                <a:solidFill>
                  <a:srgbClr val="9FA0A0"/>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66" name="任意多边形: 形状 65">
                  <a:extLst>
                    <a:ext uri="{FF2B5EF4-FFF2-40B4-BE49-F238E27FC236}">
                      <a16:creationId xmlns:a16="http://schemas.microsoft.com/office/drawing/2014/main" id="{5C9CE559-1B80-F569-6391-871D7C842172}"/>
                    </a:ext>
                  </a:extLst>
                </p:cNvPr>
                <p:cNvSpPr/>
                <p:nvPr/>
              </p:nvSpPr>
              <p:spPr>
                <a:xfrm>
                  <a:off x="5844222" y="2949059"/>
                  <a:ext cx="1532000" cy="101479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67" name="任意多边形: 形状 66">
                  <a:extLst>
                    <a:ext uri="{FF2B5EF4-FFF2-40B4-BE49-F238E27FC236}">
                      <a16:creationId xmlns:a16="http://schemas.microsoft.com/office/drawing/2014/main" id="{A6E44696-B2BE-27BE-A2AD-370F00837BD0}"/>
                    </a:ext>
                  </a:extLst>
                </p:cNvPr>
                <p:cNvSpPr/>
                <p:nvPr/>
              </p:nvSpPr>
              <p:spPr>
                <a:xfrm>
                  <a:off x="5987764"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68" name="任意多边形: 形状 67">
                  <a:extLst>
                    <a:ext uri="{FF2B5EF4-FFF2-40B4-BE49-F238E27FC236}">
                      <a16:creationId xmlns:a16="http://schemas.microsoft.com/office/drawing/2014/main" id="{908EBCC7-E2E2-6623-C91C-EF1924790129}"/>
                    </a:ext>
                  </a:extLst>
                </p:cNvPr>
                <p:cNvSpPr/>
                <p:nvPr/>
              </p:nvSpPr>
              <p:spPr>
                <a:xfrm>
                  <a:off x="6131306"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69" name="任意多边形: 形状 68">
                  <a:extLst>
                    <a:ext uri="{FF2B5EF4-FFF2-40B4-BE49-F238E27FC236}">
                      <a16:creationId xmlns:a16="http://schemas.microsoft.com/office/drawing/2014/main" id="{4F878D28-4A4E-86C1-4FA2-311E3E41D362}"/>
                    </a:ext>
                  </a:extLst>
                </p:cNvPr>
                <p:cNvSpPr/>
                <p:nvPr/>
              </p:nvSpPr>
              <p:spPr>
                <a:xfrm>
                  <a:off x="6274847"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0" name="任意多边形: 形状 69">
                  <a:extLst>
                    <a:ext uri="{FF2B5EF4-FFF2-40B4-BE49-F238E27FC236}">
                      <a16:creationId xmlns:a16="http://schemas.microsoft.com/office/drawing/2014/main" id="{F3F798F2-B92D-4F60-6F47-2BE5BDBFE28F}"/>
                    </a:ext>
                  </a:extLst>
                </p:cNvPr>
                <p:cNvSpPr/>
                <p:nvPr/>
              </p:nvSpPr>
              <p:spPr>
                <a:xfrm>
                  <a:off x="6418389"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1" name="任意多边形: 形状 70">
                  <a:extLst>
                    <a:ext uri="{FF2B5EF4-FFF2-40B4-BE49-F238E27FC236}">
                      <a16:creationId xmlns:a16="http://schemas.microsoft.com/office/drawing/2014/main" id="{6C248749-7BE6-4363-D9F2-90229E50CCA7}"/>
                    </a:ext>
                  </a:extLst>
                </p:cNvPr>
                <p:cNvSpPr/>
                <p:nvPr/>
              </p:nvSpPr>
              <p:spPr>
                <a:xfrm>
                  <a:off x="6561931"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2" name="任意多边形: 形状 71">
                  <a:extLst>
                    <a:ext uri="{FF2B5EF4-FFF2-40B4-BE49-F238E27FC236}">
                      <a16:creationId xmlns:a16="http://schemas.microsoft.com/office/drawing/2014/main" id="{37B57DFE-C9AD-09A4-6576-B2809345FD2A}"/>
                    </a:ext>
                  </a:extLst>
                </p:cNvPr>
                <p:cNvSpPr/>
                <p:nvPr/>
              </p:nvSpPr>
              <p:spPr>
                <a:xfrm>
                  <a:off x="6705473"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3" name="任意多边形: 形状 72">
                  <a:extLst>
                    <a:ext uri="{FF2B5EF4-FFF2-40B4-BE49-F238E27FC236}">
                      <a16:creationId xmlns:a16="http://schemas.microsoft.com/office/drawing/2014/main" id="{B343D2C1-20ED-0C48-4222-16125F80AAC3}"/>
                    </a:ext>
                  </a:extLst>
                </p:cNvPr>
                <p:cNvSpPr/>
                <p:nvPr/>
              </p:nvSpPr>
              <p:spPr>
                <a:xfrm>
                  <a:off x="6849014"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4" name="任意多边形: 形状 73">
                  <a:extLst>
                    <a:ext uri="{FF2B5EF4-FFF2-40B4-BE49-F238E27FC236}">
                      <a16:creationId xmlns:a16="http://schemas.microsoft.com/office/drawing/2014/main" id="{E8062952-0226-82C3-DCC1-925C3EFAADAD}"/>
                    </a:ext>
                  </a:extLst>
                </p:cNvPr>
                <p:cNvSpPr/>
                <p:nvPr/>
              </p:nvSpPr>
              <p:spPr>
                <a:xfrm>
                  <a:off x="6992651"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5" name="任意多边形: 形状 74">
                  <a:extLst>
                    <a:ext uri="{FF2B5EF4-FFF2-40B4-BE49-F238E27FC236}">
                      <a16:creationId xmlns:a16="http://schemas.microsoft.com/office/drawing/2014/main" id="{282889F6-49BD-7AA6-8B46-1617D42BEB8B}"/>
                    </a:ext>
                  </a:extLst>
                </p:cNvPr>
                <p:cNvSpPr/>
                <p:nvPr/>
              </p:nvSpPr>
              <p:spPr>
                <a:xfrm>
                  <a:off x="7136193"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6" name="任意多边形: 形状 75">
                  <a:extLst>
                    <a:ext uri="{FF2B5EF4-FFF2-40B4-BE49-F238E27FC236}">
                      <a16:creationId xmlns:a16="http://schemas.microsoft.com/office/drawing/2014/main" id="{9BA1AA03-288F-A264-3B5D-D7D0B99BD4AE}"/>
                    </a:ext>
                  </a:extLst>
                </p:cNvPr>
                <p:cNvSpPr/>
                <p:nvPr/>
              </p:nvSpPr>
              <p:spPr>
                <a:xfrm>
                  <a:off x="7279735" y="294905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7" name="任意多边形: 形状 76">
                  <a:extLst>
                    <a:ext uri="{FF2B5EF4-FFF2-40B4-BE49-F238E27FC236}">
                      <a16:creationId xmlns:a16="http://schemas.microsoft.com/office/drawing/2014/main" id="{4F3C1316-1EE6-AE1A-52B5-B5466500C1FE}"/>
                    </a:ext>
                  </a:extLst>
                </p:cNvPr>
                <p:cNvSpPr/>
                <p:nvPr/>
              </p:nvSpPr>
              <p:spPr>
                <a:xfrm>
                  <a:off x="5844222"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8" name="任意多边形: 形状 77">
                  <a:extLst>
                    <a:ext uri="{FF2B5EF4-FFF2-40B4-BE49-F238E27FC236}">
                      <a16:creationId xmlns:a16="http://schemas.microsoft.com/office/drawing/2014/main" id="{CF200CA3-0A8D-F042-9291-52ACC870C18D}"/>
                    </a:ext>
                  </a:extLst>
                </p:cNvPr>
                <p:cNvSpPr/>
                <p:nvPr/>
              </p:nvSpPr>
              <p:spPr>
                <a:xfrm>
                  <a:off x="5987764"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79" name="任意多边形: 形状 78">
                  <a:extLst>
                    <a:ext uri="{FF2B5EF4-FFF2-40B4-BE49-F238E27FC236}">
                      <a16:creationId xmlns:a16="http://schemas.microsoft.com/office/drawing/2014/main" id="{F99A4D38-B0BE-E67D-AF2E-9FE3ECBA9B61}"/>
                    </a:ext>
                  </a:extLst>
                </p:cNvPr>
                <p:cNvSpPr/>
                <p:nvPr/>
              </p:nvSpPr>
              <p:spPr>
                <a:xfrm>
                  <a:off x="6131306"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0" name="任意多边形: 形状 79">
                  <a:extLst>
                    <a:ext uri="{FF2B5EF4-FFF2-40B4-BE49-F238E27FC236}">
                      <a16:creationId xmlns:a16="http://schemas.microsoft.com/office/drawing/2014/main" id="{42541847-1748-DFF7-641C-5D750C1B69A9}"/>
                    </a:ext>
                  </a:extLst>
                </p:cNvPr>
                <p:cNvSpPr/>
                <p:nvPr/>
              </p:nvSpPr>
              <p:spPr>
                <a:xfrm>
                  <a:off x="6274847"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1" name="任意多边形: 形状 80">
                  <a:extLst>
                    <a:ext uri="{FF2B5EF4-FFF2-40B4-BE49-F238E27FC236}">
                      <a16:creationId xmlns:a16="http://schemas.microsoft.com/office/drawing/2014/main" id="{764F2681-09B8-C44C-4930-88315F500816}"/>
                    </a:ext>
                  </a:extLst>
                </p:cNvPr>
                <p:cNvSpPr/>
                <p:nvPr/>
              </p:nvSpPr>
              <p:spPr>
                <a:xfrm>
                  <a:off x="6418389"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2" name="任意多边形: 形状 81">
                  <a:extLst>
                    <a:ext uri="{FF2B5EF4-FFF2-40B4-BE49-F238E27FC236}">
                      <a16:creationId xmlns:a16="http://schemas.microsoft.com/office/drawing/2014/main" id="{4C597533-B7CD-7A20-29AF-A3A81084FECA}"/>
                    </a:ext>
                  </a:extLst>
                </p:cNvPr>
                <p:cNvSpPr/>
                <p:nvPr/>
              </p:nvSpPr>
              <p:spPr>
                <a:xfrm>
                  <a:off x="6561931"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3" name="任意多边形: 形状 82">
                  <a:extLst>
                    <a:ext uri="{FF2B5EF4-FFF2-40B4-BE49-F238E27FC236}">
                      <a16:creationId xmlns:a16="http://schemas.microsoft.com/office/drawing/2014/main" id="{0273C379-E49E-6BB7-E7A7-FBA6A4160E32}"/>
                    </a:ext>
                  </a:extLst>
                </p:cNvPr>
                <p:cNvSpPr/>
                <p:nvPr/>
              </p:nvSpPr>
              <p:spPr>
                <a:xfrm>
                  <a:off x="6705473"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4" name="任意多边形: 形状 83">
                  <a:extLst>
                    <a:ext uri="{FF2B5EF4-FFF2-40B4-BE49-F238E27FC236}">
                      <a16:creationId xmlns:a16="http://schemas.microsoft.com/office/drawing/2014/main" id="{E9EFE02D-37E2-939D-6279-F5C00C3D491B}"/>
                    </a:ext>
                  </a:extLst>
                </p:cNvPr>
                <p:cNvSpPr/>
                <p:nvPr/>
              </p:nvSpPr>
              <p:spPr>
                <a:xfrm>
                  <a:off x="6849014"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5" name="任意多边形: 形状 84">
                  <a:extLst>
                    <a:ext uri="{FF2B5EF4-FFF2-40B4-BE49-F238E27FC236}">
                      <a16:creationId xmlns:a16="http://schemas.microsoft.com/office/drawing/2014/main" id="{12CB00CF-B6C5-F630-9A87-307060A56D78}"/>
                    </a:ext>
                  </a:extLst>
                </p:cNvPr>
                <p:cNvSpPr/>
                <p:nvPr/>
              </p:nvSpPr>
              <p:spPr>
                <a:xfrm>
                  <a:off x="6992651"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6" name="任意多边形: 形状 85">
                  <a:extLst>
                    <a:ext uri="{FF2B5EF4-FFF2-40B4-BE49-F238E27FC236}">
                      <a16:creationId xmlns:a16="http://schemas.microsoft.com/office/drawing/2014/main" id="{9C04197A-1307-EE68-44D9-C3F95293E25C}"/>
                    </a:ext>
                  </a:extLst>
                </p:cNvPr>
                <p:cNvSpPr/>
                <p:nvPr/>
              </p:nvSpPr>
              <p:spPr>
                <a:xfrm>
                  <a:off x="7136193"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7" name="任意多边形: 形状 86">
                  <a:extLst>
                    <a:ext uri="{FF2B5EF4-FFF2-40B4-BE49-F238E27FC236}">
                      <a16:creationId xmlns:a16="http://schemas.microsoft.com/office/drawing/2014/main" id="{43E16FDC-515D-ED12-3C59-CE41C88D9D20}"/>
                    </a:ext>
                  </a:extLst>
                </p:cNvPr>
                <p:cNvSpPr/>
                <p:nvPr/>
              </p:nvSpPr>
              <p:spPr>
                <a:xfrm>
                  <a:off x="7279735" y="3176325"/>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8" name="任意多边形: 形状 87">
                  <a:extLst>
                    <a:ext uri="{FF2B5EF4-FFF2-40B4-BE49-F238E27FC236}">
                      <a16:creationId xmlns:a16="http://schemas.microsoft.com/office/drawing/2014/main" id="{8AA3E9FC-BE35-CE72-B51D-A56435F87422}"/>
                    </a:ext>
                  </a:extLst>
                </p:cNvPr>
                <p:cNvSpPr/>
                <p:nvPr/>
              </p:nvSpPr>
              <p:spPr>
                <a:xfrm>
                  <a:off x="5844222"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89" name="任意多边形: 形状 88">
                  <a:extLst>
                    <a:ext uri="{FF2B5EF4-FFF2-40B4-BE49-F238E27FC236}">
                      <a16:creationId xmlns:a16="http://schemas.microsoft.com/office/drawing/2014/main" id="{C0DC4AC9-BDB6-3F6E-B712-1E29CDADBA8D}"/>
                    </a:ext>
                  </a:extLst>
                </p:cNvPr>
                <p:cNvSpPr/>
                <p:nvPr/>
              </p:nvSpPr>
              <p:spPr>
                <a:xfrm>
                  <a:off x="5987764"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0" name="任意多边形: 形状 89">
                  <a:extLst>
                    <a:ext uri="{FF2B5EF4-FFF2-40B4-BE49-F238E27FC236}">
                      <a16:creationId xmlns:a16="http://schemas.microsoft.com/office/drawing/2014/main" id="{5949347B-43DB-320B-CAAF-688237C08805}"/>
                    </a:ext>
                  </a:extLst>
                </p:cNvPr>
                <p:cNvSpPr/>
                <p:nvPr/>
              </p:nvSpPr>
              <p:spPr>
                <a:xfrm>
                  <a:off x="6131306"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1" name="任意多边形: 形状 90">
                  <a:extLst>
                    <a:ext uri="{FF2B5EF4-FFF2-40B4-BE49-F238E27FC236}">
                      <a16:creationId xmlns:a16="http://schemas.microsoft.com/office/drawing/2014/main" id="{0861DC30-7E96-9D45-AE3C-779041B13FE9}"/>
                    </a:ext>
                  </a:extLst>
                </p:cNvPr>
                <p:cNvSpPr/>
                <p:nvPr/>
              </p:nvSpPr>
              <p:spPr>
                <a:xfrm>
                  <a:off x="6274847"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2" name="任意多边形: 形状 91">
                  <a:extLst>
                    <a:ext uri="{FF2B5EF4-FFF2-40B4-BE49-F238E27FC236}">
                      <a16:creationId xmlns:a16="http://schemas.microsoft.com/office/drawing/2014/main" id="{EEDDB486-A19E-B830-45AB-146B9C9EAA82}"/>
                    </a:ext>
                  </a:extLst>
                </p:cNvPr>
                <p:cNvSpPr/>
                <p:nvPr/>
              </p:nvSpPr>
              <p:spPr>
                <a:xfrm>
                  <a:off x="6418389"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3" name="任意多边形: 形状 92">
                  <a:extLst>
                    <a:ext uri="{FF2B5EF4-FFF2-40B4-BE49-F238E27FC236}">
                      <a16:creationId xmlns:a16="http://schemas.microsoft.com/office/drawing/2014/main" id="{172DFA4E-07EB-ACEA-B433-96B54359369D}"/>
                    </a:ext>
                  </a:extLst>
                </p:cNvPr>
                <p:cNvSpPr/>
                <p:nvPr/>
              </p:nvSpPr>
              <p:spPr>
                <a:xfrm>
                  <a:off x="6561931"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4" name="任意多边形: 形状 93">
                  <a:extLst>
                    <a:ext uri="{FF2B5EF4-FFF2-40B4-BE49-F238E27FC236}">
                      <a16:creationId xmlns:a16="http://schemas.microsoft.com/office/drawing/2014/main" id="{EF2DB90F-1B69-73BF-A99D-41003AAAC9FD}"/>
                    </a:ext>
                  </a:extLst>
                </p:cNvPr>
                <p:cNvSpPr/>
                <p:nvPr/>
              </p:nvSpPr>
              <p:spPr>
                <a:xfrm>
                  <a:off x="6705473"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5" name="任意多边形: 形状 94">
                  <a:extLst>
                    <a:ext uri="{FF2B5EF4-FFF2-40B4-BE49-F238E27FC236}">
                      <a16:creationId xmlns:a16="http://schemas.microsoft.com/office/drawing/2014/main" id="{3C01FD5B-D025-DBDD-67FD-4BD6340F39E4}"/>
                    </a:ext>
                  </a:extLst>
                </p:cNvPr>
                <p:cNvSpPr/>
                <p:nvPr/>
              </p:nvSpPr>
              <p:spPr>
                <a:xfrm>
                  <a:off x="6849014"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6" name="任意多边形: 形状 95">
                  <a:extLst>
                    <a:ext uri="{FF2B5EF4-FFF2-40B4-BE49-F238E27FC236}">
                      <a16:creationId xmlns:a16="http://schemas.microsoft.com/office/drawing/2014/main" id="{4C5DBF24-048A-1077-314B-A73370DB3785}"/>
                    </a:ext>
                  </a:extLst>
                </p:cNvPr>
                <p:cNvSpPr/>
                <p:nvPr/>
              </p:nvSpPr>
              <p:spPr>
                <a:xfrm>
                  <a:off x="6992651"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7" name="任意多边形: 形状 96">
                  <a:extLst>
                    <a:ext uri="{FF2B5EF4-FFF2-40B4-BE49-F238E27FC236}">
                      <a16:creationId xmlns:a16="http://schemas.microsoft.com/office/drawing/2014/main" id="{751298BB-5AF9-5C28-00A2-1FB8BF7E961E}"/>
                    </a:ext>
                  </a:extLst>
                </p:cNvPr>
                <p:cNvSpPr/>
                <p:nvPr/>
              </p:nvSpPr>
              <p:spPr>
                <a:xfrm>
                  <a:off x="7136193"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8" name="任意多边形: 形状 97">
                  <a:extLst>
                    <a:ext uri="{FF2B5EF4-FFF2-40B4-BE49-F238E27FC236}">
                      <a16:creationId xmlns:a16="http://schemas.microsoft.com/office/drawing/2014/main" id="{D76D5468-833E-B880-37BA-4ADCED505F65}"/>
                    </a:ext>
                  </a:extLst>
                </p:cNvPr>
                <p:cNvSpPr/>
                <p:nvPr/>
              </p:nvSpPr>
              <p:spPr>
                <a:xfrm>
                  <a:off x="7279735" y="3403592"/>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99" name="任意多边形: 形状 98">
                  <a:extLst>
                    <a:ext uri="{FF2B5EF4-FFF2-40B4-BE49-F238E27FC236}">
                      <a16:creationId xmlns:a16="http://schemas.microsoft.com/office/drawing/2014/main" id="{79B8D0BE-DF03-24EA-15EC-B4D2B6CFE343}"/>
                    </a:ext>
                  </a:extLst>
                </p:cNvPr>
                <p:cNvSpPr/>
                <p:nvPr/>
              </p:nvSpPr>
              <p:spPr>
                <a:xfrm>
                  <a:off x="5844222"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0" name="任意多边形: 形状 99">
                  <a:extLst>
                    <a:ext uri="{FF2B5EF4-FFF2-40B4-BE49-F238E27FC236}">
                      <a16:creationId xmlns:a16="http://schemas.microsoft.com/office/drawing/2014/main" id="{A97367EC-1237-E97A-15FE-04C4D2C0EDC8}"/>
                    </a:ext>
                  </a:extLst>
                </p:cNvPr>
                <p:cNvSpPr/>
                <p:nvPr/>
              </p:nvSpPr>
              <p:spPr>
                <a:xfrm>
                  <a:off x="5987764"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1" name="任意多边形: 形状 100">
                  <a:extLst>
                    <a:ext uri="{FF2B5EF4-FFF2-40B4-BE49-F238E27FC236}">
                      <a16:creationId xmlns:a16="http://schemas.microsoft.com/office/drawing/2014/main" id="{A7636325-3132-C075-009A-AD989E337C75}"/>
                    </a:ext>
                  </a:extLst>
                </p:cNvPr>
                <p:cNvSpPr/>
                <p:nvPr/>
              </p:nvSpPr>
              <p:spPr>
                <a:xfrm>
                  <a:off x="6131306"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2" name="任意多边形: 形状 101">
                  <a:extLst>
                    <a:ext uri="{FF2B5EF4-FFF2-40B4-BE49-F238E27FC236}">
                      <a16:creationId xmlns:a16="http://schemas.microsoft.com/office/drawing/2014/main" id="{E2CCCBC0-5ED3-866A-D9C5-61700A3A782D}"/>
                    </a:ext>
                  </a:extLst>
                </p:cNvPr>
                <p:cNvSpPr/>
                <p:nvPr/>
              </p:nvSpPr>
              <p:spPr>
                <a:xfrm>
                  <a:off x="6274847"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3" name="任意多边形: 形状 102">
                  <a:extLst>
                    <a:ext uri="{FF2B5EF4-FFF2-40B4-BE49-F238E27FC236}">
                      <a16:creationId xmlns:a16="http://schemas.microsoft.com/office/drawing/2014/main" id="{D446D26C-1AB6-E63B-17F1-82C19161F601}"/>
                    </a:ext>
                  </a:extLst>
                </p:cNvPr>
                <p:cNvSpPr/>
                <p:nvPr/>
              </p:nvSpPr>
              <p:spPr>
                <a:xfrm>
                  <a:off x="6418389"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4" name="任意多边形: 形状 103">
                  <a:extLst>
                    <a:ext uri="{FF2B5EF4-FFF2-40B4-BE49-F238E27FC236}">
                      <a16:creationId xmlns:a16="http://schemas.microsoft.com/office/drawing/2014/main" id="{7CE7E453-2A82-8776-8002-3436FBF8DB80}"/>
                    </a:ext>
                  </a:extLst>
                </p:cNvPr>
                <p:cNvSpPr/>
                <p:nvPr/>
              </p:nvSpPr>
              <p:spPr>
                <a:xfrm>
                  <a:off x="6561931"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5" name="任意多边形: 形状 104">
                  <a:extLst>
                    <a:ext uri="{FF2B5EF4-FFF2-40B4-BE49-F238E27FC236}">
                      <a16:creationId xmlns:a16="http://schemas.microsoft.com/office/drawing/2014/main" id="{D191F902-1995-ADD6-BA1F-4862712E7A5E}"/>
                    </a:ext>
                  </a:extLst>
                </p:cNvPr>
                <p:cNvSpPr/>
                <p:nvPr/>
              </p:nvSpPr>
              <p:spPr>
                <a:xfrm>
                  <a:off x="6705473"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6" name="任意多边形: 形状 105">
                  <a:extLst>
                    <a:ext uri="{FF2B5EF4-FFF2-40B4-BE49-F238E27FC236}">
                      <a16:creationId xmlns:a16="http://schemas.microsoft.com/office/drawing/2014/main" id="{272217C4-0850-6E34-30FA-1C03F3949D08}"/>
                    </a:ext>
                  </a:extLst>
                </p:cNvPr>
                <p:cNvSpPr/>
                <p:nvPr/>
              </p:nvSpPr>
              <p:spPr>
                <a:xfrm>
                  <a:off x="6849014"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7" name="任意多边形: 形状 106">
                  <a:extLst>
                    <a:ext uri="{FF2B5EF4-FFF2-40B4-BE49-F238E27FC236}">
                      <a16:creationId xmlns:a16="http://schemas.microsoft.com/office/drawing/2014/main" id="{BBBD6CB3-F270-EF6B-1C37-1A0867BDDAB8}"/>
                    </a:ext>
                  </a:extLst>
                </p:cNvPr>
                <p:cNvSpPr/>
                <p:nvPr/>
              </p:nvSpPr>
              <p:spPr>
                <a:xfrm>
                  <a:off x="6992651"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8" name="任意多边形: 形状 107">
                  <a:extLst>
                    <a:ext uri="{FF2B5EF4-FFF2-40B4-BE49-F238E27FC236}">
                      <a16:creationId xmlns:a16="http://schemas.microsoft.com/office/drawing/2014/main" id="{3B874FE1-B8A1-688F-19ED-4A7DE072E2FB}"/>
                    </a:ext>
                  </a:extLst>
                </p:cNvPr>
                <p:cNvSpPr/>
                <p:nvPr/>
              </p:nvSpPr>
              <p:spPr>
                <a:xfrm>
                  <a:off x="7136193"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09" name="任意多边形: 形状 108">
                  <a:extLst>
                    <a:ext uri="{FF2B5EF4-FFF2-40B4-BE49-F238E27FC236}">
                      <a16:creationId xmlns:a16="http://schemas.microsoft.com/office/drawing/2014/main" id="{F46FC194-B738-E0BC-D9A3-5806677B390B}"/>
                    </a:ext>
                  </a:extLst>
                </p:cNvPr>
                <p:cNvSpPr/>
                <p:nvPr/>
              </p:nvSpPr>
              <p:spPr>
                <a:xfrm>
                  <a:off x="7279735" y="3630763"/>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0" name="任意多边形: 形状 109">
                  <a:extLst>
                    <a:ext uri="{FF2B5EF4-FFF2-40B4-BE49-F238E27FC236}">
                      <a16:creationId xmlns:a16="http://schemas.microsoft.com/office/drawing/2014/main" id="{DA4D08BD-B354-E77A-2581-8371856285FB}"/>
                    </a:ext>
                  </a:extLst>
                </p:cNvPr>
                <p:cNvSpPr/>
                <p:nvPr/>
              </p:nvSpPr>
              <p:spPr>
                <a:xfrm>
                  <a:off x="5844222"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1" name="任意多边形: 形状 110">
                  <a:extLst>
                    <a:ext uri="{FF2B5EF4-FFF2-40B4-BE49-F238E27FC236}">
                      <a16:creationId xmlns:a16="http://schemas.microsoft.com/office/drawing/2014/main" id="{C4FC2785-F77B-FA17-2144-DB2A9334843C}"/>
                    </a:ext>
                  </a:extLst>
                </p:cNvPr>
                <p:cNvSpPr/>
                <p:nvPr/>
              </p:nvSpPr>
              <p:spPr>
                <a:xfrm>
                  <a:off x="5987764"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2" name="任意多边形: 形状 111">
                  <a:extLst>
                    <a:ext uri="{FF2B5EF4-FFF2-40B4-BE49-F238E27FC236}">
                      <a16:creationId xmlns:a16="http://schemas.microsoft.com/office/drawing/2014/main" id="{B955592C-84E5-B056-EA56-8ECE6CA5BC88}"/>
                    </a:ext>
                  </a:extLst>
                </p:cNvPr>
                <p:cNvSpPr/>
                <p:nvPr/>
              </p:nvSpPr>
              <p:spPr>
                <a:xfrm>
                  <a:off x="6131306"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3" name="任意多边形: 形状 112">
                  <a:extLst>
                    <a:ext uri="{FF2B5EF4-FFF2-40B4-BE49-F238E27FC236}">
                      <a16:creationId xmlns:a16="http://schemas.microsoft.com/office/drawing/2014/main" id="{BF8A7EED-05B0-A086-14C6-5DF920A9A9C3}"/>
                    </a:ext>
                  </a:extLst>
                </p:cNvPr>
                <p:cNvSpPr/>
                <p:nvPr/>
              </p:nvSpPr>
              <p:spPr>
                <a:xfrm>
                  <a:off x="6274847"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4" name="任意多边形: 形状 113">
                  <a:extLst>
                    <a:ext uri="{FF2B5EF4-FFF2-40B4-BE49-F238E27FC236}">
                      <a16:creationId xmlns:a16="http://schemas.microsoft.com/office/drawing/2014/main" id="{A35AF568-D907-3883-2285-061CECDB8B90}"/>
                    </a:ext>
                  </a:extLst>
                </p:cNvPr>
                <p:cNvSpPr/>
                <p:nvPr/>
              </p:nvSpPr>
              <p:spPr>
                <a:xfrm>
                  <a:off x="6418389"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5" name="任意多边形: 形状 114">
                  <a:extLst>
                    <a:ext uri="{FF2B5EF4-FFF2-40B4-BE49-F238E27FC236}">
                      <a16:creationId xmlns:a16="http://schemas.microsoft.com/office/drawing/2014/main" id="{27C7D84D-290C-8C62-E77B-239E13B294FF}"/>
                    </a:ext>
                  </a:extLst>
                </p:cNvPr>
                <p:cNvSpPr/>
                <p:nvPr/>
              </p:nvSpPr>
              <p:spPr>
                <a:xfrm>
                  <a:off x="6561931"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6" name="任意多边形: 形状 115">
                  <a:extLst>
                    <a:ext uri="{FF2B5EF4-FFF2-40B4-BE49-F238E27FC236}">
                      <a16:creationId xmlns:a16="http://schemas.microsoft.com/office/drawing/2014/main" id="{66FEFB10-3F62-1BAA-D467-3DA869EB283B}"/>
                    </a:ext>
                  </a:extLst>
                </p:cNvPr>
                <p:cNvSpPr/>
                <p:nvPr/>
              </p:nvSpPr>
              <p:spPr>
                <a:xfrm>
                  <a:off x="6705473"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7" name="任意多边形: 形状 116">
                  <a:extLst>
                    <a:ext uri="{FF2B5EF4-FFF2-40B4-BE49-F238E27FC236}">
                      <a16:creationId xmlns:a16="http://schemas.microsoft.com/office/drawing/2014/main" id="{358A9B25-AB0F-8CBF-6139-DA61F9E60549}"/>
                    </a:ext>
                  </a:extLst>
                </p:cNvPr>
                <p:cNvSpPr/>
                <p:nvPr/>
              </p:nvSpPr>
              <p:spPr>
                <a:xfrm>
                  <a:off x="6849014"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8" name="任意多边形: 形状 117">
                  <a:extLst>
                    <a:ext uri="{FF2B5EF4-FFF2-40B4-BE49-F238E27FC236}">
                      <a16:creationId xmlns:a16="http://schemas.microsoft.com/office/drawing/2014/main" id="{A951CB0E-845C-00BF-5B8E-2EE3B2066035}"/>
                    </a:ext>
                  </a:extLst>
                </p:cNvPr>
                <p:cNvSpPr/>
                <p:nvPr/>
              </p:nvSpPr>
              <p:spPr>
                <a:xfrm>
                  <a:off x="6992651"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19" name="任意多边形: 形状 118">
                  <a:extLst>
                    <a:ext uri="{FF2B5EF4-FFF2-40B4-BE49-F238E27FC236}">
                      <a16:creationId xmlns:a16="http://schemas.microsoft.com/office/drawing/2014/main" id="{0FFD6D22-0717-95FF-3E87-7AD511884A99}"/>
                    </a:ext>
                  </a:extLst>
                </p:cNvPr>
                <p:cNvSpPr/>
                <p:nvPr/>
              </p:nvSpPr>
              <p:spPr>
                <a:xfrm>
                  <a:off x="7136193"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20" name="任意多边形: 形状 119">
                  <a:extLst>
                    <a:ext uri="{FF2B5EF4-FFF2-40B4-BE49-F238E27FC236}">
                      <a16:creationId xmlns:a16="http://schemas.microsoft.com/office/drawing/2014/main" id="{FA151C54-B665-B1BA-AF6E-9C8CE780749C}"/>
                    </a:ext>
                  </a:extLst>
                </p:cNvPr>
                <p:cNvSpPr/>
                <p:nvPr/>
              </p:nvSpPr>
              <p:spPr>
                <a:xfrm>
                  <a:off x="7279735" y="3858029"/>
                  <a:ext cx="96488" cy="105822"/>
                </a:xfrm>
                <a:custGeom>
                  <a:avLst/>
                  <a:gdLst>
                    <a:gd name="connsiteX0" fmla="*/ 0 w 96488"/>
                    <a:gd name="connsiteY0" fmla="*/ 0 h 105822"/>
                    <a:gd name="connsiteX1" fmla="*/ 96488 w 96488"/>
                    <a:gd name="connsiteY1" fmla="*/ 0 h 105822"/>
                    <a:gd name="connsiteX2" fmla="*/ 96488 w 96488"/>
                    <a:gd name="connsiteY2" fmla="*/ 105823 h 105822"/>
                    <a:gd name="connsiteX3" fmla="*/ 0 w 96488"/>
                    <a:gd name="connsiteY3" fmla="*/ 105823 h 105822"/>
                  </a:gdLst>
                  <a:ahLst/>
                  <a:cxnLst>
                    <a:cxn ang="0">
                      <a:pos x="connsiteX0" y="connsiteY0"/>
                    </a:cxn>
                    <a:cxn ang="0">
                      <a:pos x="connsiteX1" y="connsiteY1"/>
                    </a:cxn>
                    <a:cxn ang="0">
                      <a:pos x="connsiteX2" y="connsiteY2"/>
                    </a:cxn>
                    <a:cxn ang="0">
                      <a:pos x="connsiteX3" y="connsiteY3"/>
                    </a:cxn>
                  </a:cxnLst>
                  <a:rect l="l" t="t" r="r" b="b"/>
                  <a:pathLst>
                    <a:path w="96488" h="105822">
                      <a:moveTo>
                        <a:pt x="0" y="0"/>
                      </a:moveTo>
                      <a:lnTo>
                        <a:pt x="96488" y="0"/>
                      </a:lnTo>
                      <a:lnTo>
                        <a:pt x="96488" y="105823"/>
                      </a:lnTo>
                      <a:lnTo>
                        <a:pt x="0" y="105823"/>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21" name="任意多边形: 形状 120">
                  <a:extLst>
                    <a:ext uri="{FF2B5EF4-FFF2-40B4-BE49-F238E27FC236}">
                      <a16:creationId xmlns:a16="http://schemas.microsoft.com/office/drawing/2014/main" id="{6A9F5063-45D5-F920-FF14-69A32446B5F9}"/>
                    </a:ext>
                  </a:extLst>
                </p:cNvPr>
                <p:cNvSpPr/>
                <p:nvPr/>
              </p:nvSpPr>
              <p:spPr>
                <a:xfrm>
                  <a:off x="7547959" y="3456455"/>
                  <a:ext cx="244506" cy="9525"/>
                </a:xfrm>
                <a:custGeom>
                  <a:avLst/>
                  <a:gdLst>
                    <a:gd name="connsiteX0" fmla="*/ 0 w 244506"/>
                    <a:gd name="connsiteY0" fmla="*/ 0 h 9525"/>
                    <a:gd name="connsiteX1" fmla="*/ 244507 w 244506"/>
                    <a:gd name="connsiteY1" fmla="*/ 0 h 9525"/>
                  </a:gdLst>
                  <a:ahLst/>
                  <a:cxnLst>
                    <a:cxn ang="0">
                      <a:pos x="connsiteX0" y="connsiteY0"/>
                    </a:cxn>
                    <a:cxn ang="0">
                      <a:pos x="connsiteX1" y="connsiteY1"/>
                    </a:cxn>
                  </a:cxnLst>
                  <a:rect l="l" t="t" r="r" b="b"/>
                  <a:pathLst>
                    <a:path w="244506" h="9525">
                      <a:moveTo>
                        <a:pt x="0" y="0"/>
                      </a:moveTo>
                      <a:lnTo>
                        <a:pt x="244507" y="0"/>
                      </a:lnTo>
                    </a:path>
                  </a:pathLst>
                </a:custGeom>
                <a:ln w="38100" cap="flat">
                  <a:solidFill>
                    <a:srgbClr val="036EB8"/>
                  </a:solid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22" name="任意多边形: 形状 121">
                  <a:extLst>
                    <a:ext uri="{FF2B5EF4-FFF2-40B4-BE49-F238E27FC236}">
                      <a16:creationId xmlns:a16="http://schemas.microsoft.com/office/drawing/2014/main" id="{CFC3E752-4DD0-E4BC-D535-D0AD37AD45BE}"/>
                    </a:ext>
                  </a:extLst>
                </p:cNvPr>
                <p:cNvSpPr/>
                <p:nvPr/>
              </p:nvSpPr>
              <p:spPr>
                <a:xfrm>
                  <a:off x="7773606" y="3391876"/>
                  <a:ext cx="111823" cy="129158"/>
                </a:xfrm>
                <a:custGeom>
                  <a:avLst/>
                  <a:gdLst>
                    <a:gd name="connsiteX0" fmla="*/ 0 w 111823"/>
                    <a:gd name="connsiteY0" fmla="*/ 129159 h 129158"/>
                    <a:gd name="connsiteX1" fmla="*/ 111823 w 111823"/>
                    <a:gd name="connsiteY1" fmla="*/ 64579 h 129158"/>
                    <a:gd name="connsiteX2" fmla="*/ 0 w 111823"/>
                    <a:gd name="connsiteY2" fmla="*/ 0 h 129158"/>
                    <a:gd name="connsiteX3" fmla="*/ 0 w 111823"/>
                    <a:gd name="connsiteY3" fmla="*/ 129159 h 129158"/>
                  </a:gdLst>
                  <a:ahLst/>
                  <a:cxnLst>
                    <a:cxn ang="0">
                      <a:pos x="connsiteX0" y="connsiteY0"/>
                    </a:cxn>
                    <a:cxn ang="0">
                      <a:pos x="connsiteX1" y="connsiteY1"/>
                    </a:cxn>
                    <a:cxn ang="0">
                      <a:pos x="connsiteX2" y="connsiteY2"/>
                    </a:cxn>
                    <a:cxn ang="0">
                      <a:pos x="connsiteX3" y="connsiteY3"/>
                    </a:cxn>
                  </a:cxnLst>
                  <a:rect l="l" t="t" r="r" b="b"/>
                  <a:pathLst>
                    <a:path w="111823" h="129158">
                      <a:moveTo>
                        <a:pt x="0" y="129159"/>
                      </a:moveTo>
                      <a:lnTo>
                        <a:pt x="111823" y="64579"/>
                      </a:lnTo>
                      <a:lnTo>
                        <a:pt x="0" y="0"/>
                      </a:lnTo>
                      <a:lnTo>
                        <a:pt x="0" y="129159"/>
                      </a:lnTo>
                      <a:close/>
                    </a:path>
                  </a:pathLst>
                </a:custGeom>
                <a:solidFill>
                  <a:srgbClr val="036EB8"/>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23" name="任意多边形: 形状 122">
                  <a:extLst>
                    <a:ext uri="{FF2B5EF4-FFF2-40B4-BE49-F238E27FC236}">
                      <a16:creationId xmlns:a16="http://schemas.microsoft.com/office/drawing/2014/main" id="{E8B1255A-AA26-FA5B-4844-874AB8A415DA}"/>
                    </a:ext>
                  </a:extLst>
                </p:cNvPr>
                <p:cNvSpPr/>
                <p:nvPr/>
              </p:nvSpPr>
              <p:spPr>
                <a:xfrm>
                  <a:off x="5334920" y="3483697"/>
                  <a:ext cx="244506" cy="9525"/>
                </a:xfrm>
                <a:custGeom>
                  <a:avLst/>
                  <a:gdLst>
                    <a:gd name="connsiteX0" fmla="*/ 0 w 244506"/>
                    <a:gd name="connsiteY0" fmla="*/ 0 h 9525"/>
                    <a:gd name="connsiteX1" fmla="*/ 244507 w 244506"/>
                    <a:gd name="connsiteY1" fmla="*/ 0 h 9525"/>
                  </a:gdLst>
                  <a:ahLst/>
                  <a:cxnLst>
                    <a:cxn ang="0">
                      <a:pos x="connsiteX0" y="connsiteY0"/>
                    </a:cxn>
                    <a:cxn ang="0">
                      <a:pos x="connsiteX1" y="connsiteY1"/>
                    </a:cxn>
                  </a:cxnLst>
                  <a:rect l="l" t="t" r="r" b="b"/>
                  <a:pathLst>
                    <a:path w="244506" h="9525">
                      <a:moveTo>
                        <a:pt x="0" y="0"/>
                      </a:moveTo>
                      <a:lnTo>
                        <a:pt x="244507" y="0"/>
                      </a:lnTo>
                    </a:path>
                  </a:pathLst>
                </a:custGeom>
                <a:ln w="38100" cap="flat">
                  <a:solidFill>
                    <a:srgbClr val="036EB8"/>
                  </a:solid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124" name="任意多边形: 形状 123">
                  <a:extLst>
                    <a:ext uri="{FF2B5EF4-FFF2-40B4-BE49-F238E27FC236}">
                      <a16:creationId xmlns:a16="http://schemas.microsoft.com/office/drawing/2014/main" id="{75B5AC74-6AB5-CDF0-C4FA-C997315F18F0}"/>
                    </a:ext>
                  </a:extLst>
                </p:cNvPr>
                <p:cNvSpPr/>
                <p:nvPr/>
              </p:nvSpPr>
              <p:spPr>
                <a:xfrm>
                  <a:off x="5560567" y="3419117"/>
                  <a:ext cx="111823" cy="129158"/>
                </a:xfrm>
                <a:custGeom>
                  <a:avLst/>
                  <a:gdLst>
                    <a:gd name="connsiteX0" fmla="*/ 0 w 111823"/>
                    <a:gd name="connsiteY0" fmla="*/ 129159 h 129158"/>
                    <a:gd name="connsiteX1" fmla="*/ 111824 w 111823"/>
                    <a:gd name="connsiteY1" fmla="*/ 64579 h 129158"/>
                    <a:gd name="connsiteX2" fmla="*/ 0 w 111823"/>
                    <a:gd name="connsiteY2" fmla="*/ 0 h 129158"/>
                    <a:gd name="connsiteX3" fmla="*/ 0 w 111823"/>
                    <a:gd name="connsiteY3" fmla="*/ 129159 h 129158"/>
                  </a:gdLst>
                  <a:ahLst/>
                  <a:cxnLst>
                    <a:cxn ang="0">
                      <a:pos x="connsiteX0" y="connsiteY0"/>
                    </a:cxn>
                    <a:cxn ang="0">
                      <a:pos x="connsiteX1" y="connsiteY1"/>
                    </a:cxn>
                    <a:cxn ang="0">
                      <a:pos x="connsiteX2" y="connsiteY2"/>
                    </a:cxn>
                    <a:cxn ang="0">
                      <a:pos x="connsiteX3" y="connsiteY3"/>
                    </a:cxn>
                  </a:cxnLst>
                  <a:rect l="l" t="t" r="r" b="b"/>
                  <a:pathLst>
                    <a:path w="111823" h="129158">
                      <a:moveTo>
                        <a:pt x="0" y="129159"/>
                      </a:moveTo>
                      <a:lnTo>
                        <a:pt x="111824" y="64579"/>
                      </a:lnTo>
                      <a:lnTo>
                        <a:pt x="0" y="0"/>
                      </a:lnTo>
                      <a:lnTo>
                        <a:pt x="0" y="129159"/>
                      </a:lnTo>
                      <a:close/>
                    </a:path>
                  </a:pathLst>
                </a:custGeom>
                <a:solidFill>
                  <a:srgbClr val="036EB8"/>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grpSp>
          <p:sp>
            <p:nvSpPr>
              <p:cNvPr id="61" name="任意多边形: 形状 60">
                <a:extLst>
                  <a:ext uri="{FF2B5EF4-FFF2-40B4-BE49-F238E27FC236}">
                    <a16:creationId xmlns:a16="http://schemas.microsoft.com/office/drawing/2014/main" id="{D12725F4-1826-1CAD-0CF3-92374F3E798C}"/>
                  </a:ext>
                </a:extLst>
              </p:cNvPr>
              <p:cNvSpPr/>
              <p:nvPr/>
            </p:nvSpPr>
            <p:spPr>
              <a:xfrm>
                <a:off x="8278534" y="3473589"/>
                <a:ext cx="178117" cy="178117"/>
              </a:xfrm>
              <a:custGeom>
                <a:avLst/>
                <a:gdLst>
                  <a:gd name="connsiteX0" fmla="*/ 0 w 178117"/>
                  <a:gd name="connsiteY0" fmla="*/ 0 h 178117"/>
                  <a:gd name="connsiteX1" fmla="*/ 178118 w 178117"/>
                  <a:gd name="connsiteY1" fmla="*/ 0 h 178117"/>
                  <a:gd name="connsiteX2" fmla="*/ 178118 w 178117"/>
                  <a:gd name="connsiteY2" fmla="*/ 178117 h 178117"/>
                  <a:gd name="connsiteX3" fmla="*/ 0 w 178117"/>
                  <a:gd name="connsiteY3" fmla="*/ 178117 h 178117"/>
                </a:gdLst>
                <a:ahLst/>
                <a:cxnLst>
                  <a:cxn ang="0">
                    <a:pos x="connsiteX0" y="connsiteY0"/>
                  </a:cxn>
                  <a:cxn ang="0">
                    <a:pos x="connsiteX1" y="connsiteY1"/>
                  </a:cxn>
                  <a:cxn ang="0">
                    <a:pos x="connsiteX2" y="connsiteY2"/>
                  </a:cxn>
                  <a:cxn ang="0">
                    <a:pos x="connsiteX3" y="connsiteY3"/>
                  </a:cxn>
                </a:cxnLst>
                <a:rect l="l" t="t" r="r" b="b"/>
                <a:pathLst>
                  <a:path w="178117" h="178117">
                    <a:moveTo>
                      <a:pt x="0" y="0"/>
                    </a:moveTo>
                    <a:lnTo>
                      <a:pt x="178118" y="0"/>
                    </a:lnTo>
                    <a:lnTo>
                      <a:pt x="178118" y="178117"/>
                    </a:lnTo>
                    <a:lnTo>
                      <a:pt x="0" y="178117"/>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62" name="任意多边形: 形状 61">
                <a:extLst>
                  <a:ext uri="{FF2B5EF4-FFF2-40B4-BE49-F238E27FC236}">
                    <a16:creationId xmlns:a16="http://schemas.microsoft.com/office/drawing/2014/main" id="{0C0DC970-AF2E-32BA-7466-6C343C8A5932}"/>
                  </a:ext>
                </a:extLst>
              </p:cNvPr>
              <p:cNvSpPr/>
              <p:nvPr/>
            </p:nvSpPr>
            <p:spPr>
              <a:xfrm>
                <a:off x="8278534" y="3965485"/>
                <a:ext cx="178117" cy="178117"/>
              </a:xfrm>
              <a:custGeom>
                <a:avLst/>
                <a:gdLst>
                  <a:gd name="connsiteX0" fmla="*/ 0 w 178117"/>
                  <a:gd name="connsiteY0" fmla="*/ 0 h 178117"/>
                  <a:gd name="connsiteX1" fmla="*/ 178118 w 178117"/>
                  <a:gd name="connsiteY1" fmla="*/ 0 h 178117"/>
                  <a:gd name="connsiteX2" fmla="*/ 178118 w 178117"/>
                  <a:gd name="connsiteY2" fmla="*/ 178117 h 178117"/>
                  <a:gd name="connsiteX3" fmla="*/ 0 w 178117"/>
                  <a:gd name="connsiteY3" fmla="*/ 178117 h 178117"/>
                </a:gdLst>
                <a:ahLst/>
                <a:cxnLst>
                  <a:cxn ang="0">
                    <a:pos x="connsiteX0" y="connsiteY0"/>
                  </a:cxn>
                  <a:cxn ang="0">
                    <a:pos x="connsiteX1" y="connsiteY1"/>
                  </a:cxn>
                  <a:cxn ang="0">
                    <a:pos x="connsiteX2" y="connsiteY2"/>
                  </a:cxn>
                  <a:cxn ang="0">
                    <a:pos x="connsiteX3" y="connsiteY3"/>
                  </a:cxn>
                </a:cxnLst>
                <a:rect l="l" t="t" r="r" b="b"/>
                <a:pathLst>
                  <a:path w="178117" h="178117">
                    <a:moveTo>
                      <a:pt x="0" y="0"/>
                    </a:moveTo>
                    <a:lnTo>
                      <a:pt x="178118" y="0"/>
                    </a:lnTo>
                    <a:lnTo>
                      <a:pt x="178118" y="178117"/>
                    </a:lnTo>
                    <a:lnTo>
                      <a:pt x="0" y="178117"/>
                    </a:lnTo>
                    <a:close/>
                  </a:path>
                </a:pathLst>
              </a:custGeom>
              <a:solidFill>
                <a:srgbClr val="9FA0A0"/>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p:sp>
            <p:nvSpPr>
              <p:cNvPr id="63" name="任意多边形: 形状 62">
                <a:extLst>
                  <a:ext uri="{FF2B5EF4-FFF2-40B4-BE49-F238E27FC236}">
                    <a16:creationId xmlns:a16="http://schemas.microsoft.com/office/drawing/2014/main" id="{23D30868-09F2-29AD-55A1-4D4E303340DA}"/>
                  </a:ext>
                </a:extLst>
              </p:cNvPr>
              <p:cNvSpPr/>
              <p:nvPr/>
            </p:nvSpPr>
            <p:spPr>
              <a:xfrm>
                <a:off x="5844221" y="2114573"/>
                <a:ext cx="1532001" cy="266128"/>
              </a:xfrm>
              <a:custGeom>
                <a:avLst/>
                <a:gdLst>
                  <a:gd name="connsiteX0" fmla="*/ 0 w 96488"/>
                  <a:gd name="connsiteY0" fmla="*/ 0 h 266128"/>
                  <a:gd name="connsiteX1" fmla="*/ 96488 w 96488"/>
                  <a:gd name="connsiteY1" fmla="*/ 0 h 266128"/>
                  <a:gd name="connsiteX2" fmla="*/ 96488 w 96488"/>
                  <a:gd name="connsiteY2" fmla="*/ 266129 h 266128"/>
                  <a:gd name="connsiteX3" fmla="*/ 0 w 96488"/>
                  <a:gd name="connsiteY3" fmla="*/ 266129 h 266128"/>
                </a:gdLst>
                <a:ahLst/>
                <a:cxnLst>
                  <a:cxn ang="0">
                    <a:pos x="connsiteX0" y="connsiteY0"/>
                  </a:cxn>
                  <a:cxn ang="0">
                    <a:pos x="connsiteX1" y="connsiteY1"/>
                  </a:cxn>
                  <a:cxn ang="0">
                    <a:pos x="connsiteX2" y="connsiteY2"/>
                  </a:cxn>
                  <a:cxn ang="0">
                    <a:pos x="connsiteX3" y="connsiteY3"/>
                  </a:cxn>
                </a:cxnLst>
                <a:rect l="l" t="t" r="r" b="b"/>
                <a:pathLst>
                  <a:path w="96488" h="266128">
                    <a:moveTo>
                      <a:pt x="0" y="0"/>
                    </a:moveTo>
                    <a:lnTo>
                      <a:pt x="96488" y="0"/>
                    </a:lnTo>
                    <a:lnTo>
                      <a:pt x="96488" y="266129"/>
                    </a:lnTo>
                    <a:lnTo>
                      <a:pt x="0" y="266129"/>
                    </a:lnTo>
                    <a:close/>
                  </a:path>
                </a:pathLst>
              </a:custGeom>
              <a:solidFill>
                <a:schemeClr val="accent5">
                  <a:lumMod val="60000"/>
                  <a:lumOff val="40000"/>
                </a:schemeClr>
              </a:solidFill>
              <a:ln w="9525" cap="flat">
                <a:noFill/>
                <a:prstDash val="solid"/>
                <a:miter/>
              </a:ln>
            </p:spPr>
            <p:txBody>
              <a:bodyPr rtlCol="0" anchor="ctr"/>
              <a:lstStyle/>
              <a:p>
                <a:endParaRPr lang="zh-CN" altLang="en-US" sz="200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19000F99-A817-DBE5-1464-B5036D0549DF}"/>
                      </a:ext>
                    </a:extLst>
                  </p:cNvPr>
                  <p:cNvSpPr txBox="1"/>
                  <p:nvPr/>
                </p:nvSpPr>
                <p:spPr>
                  <a:xfrm>
                    <a:off x="5086294" y="4546513"/>
                    <a:ext cx="3192240" cy="17349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𝑓</m:t>
                          </m:r>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𝑆𝑖</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i="1">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1−</m:t>
                              </m:r>
                              <m:r>
                                <a:rPr lang="en-US" altLang="zh-CN" i="1">
                                  <a:latin typeface="Cambria Math" panose="02040503050406030204" pitchFamily="18" charset="0"/>
                                  <a:ea typeface="宋体" panose="02010600030101010101" pitchFamily="2" charset="-122"/>
                                  <a:cs typeface="Times New Roman" panose="02020603050405020304" pitchFamily="18" charset="0"/>
                                </a:rPr>
                                <m:t>𝑓</m:t>
                              </m:r>
                            </m:e>
                          </m:d>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微软雅黑" panose="020B0503020204020204" pitchFamily="34" charset="-122"/>
                                </a:rPr>
                                <m:t>𝑐𝑙𝑎𝑑</m:t>
                              </m:r>
                              <m:r>
                                <a:rPr lang="en-US" altLang="zh-CN" i="1">
                                  <a:latin typeface="Cambria Math" panose="02040503050406030204" pitchFamily="18" charset="0"/>
                                  <a:ea typeface="微软雅黑" panose="020B0503020204020204" pitchFamily="34" charset="-122"/>
                                </a:rPr>
                                <m:t> </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oMath>
                      </m:oMathPara>
                    </a14:m>
                    <a:endParaRPr lang="en-US" altLang="zh-CN" dirty="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Times New Roman" panose="02020603050405020304" pitchFamily="18" charset="0"/>
                                </a:rPr>
                                <m:t>1</m:t>
                              </m:r>
                            </m:num>
                            <m:den>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den>
                          </m:f>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en-US" altLang="zh-CN" i="1">
                              <a:latin typeface="Cambria Math" panose="02040503050406030204" pitchFamily="18" charset="0"/>
                              <a:ea typeface="宋体" panose="02010600030101010101" pitchFamily="2" charset="-122"/>
                              <a:cs typeface="Times New Roman" panose="02020603050405020304" pitchFamily="18" charset="0"/>
                            </a:rPr>
                            <m:t>𝑓</m:t>
                          </m:r>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Times New Roman" panose="02020603050405020304" pitchFamily="18" charset="0"/>
                                </a:rPr>
                                <m:t>1</m:t>
                              </m:r>
                            </m:num>
                            <m:den>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宋体" panose="02010600030101010101" pitchFamily="2" charset="-122"/>
                                      <a:cs typeface="Times New Roman" panose="02020603050405020304" pitchFamily="18" charset="0"/>
                                    </a:rPr>
                                    <m:t>𝑆𝑖</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den>
                          </m:f>
                          <m:r>
                            <a:rPr lang="en-US" altLang="zh-CN" i="1">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宋体" panose="02010600030101010101" pitchFamily="2" charset="-122"/>
                                  <a:cs typeface="Times New Roman" panose="02020603050405020304" pitchFamily="18" charset="0"/>
                                </a:rPr>
                                <m:t>1−</m:t>
                              </m:r>
                              <m:r>
                                <a:rPr lang="en-US" altLang="zh-CN" i="1">
                                  <a:latin typeface="Cambria Math" panose="02040503050406030204" pitchFamily="18" charset="0"/>
                                  <a:ea typeface="宋体" panose="02010600030101010101" pitchFamily="2" charset="-122"/>
                                  <a:cs typeface="Times New Roman" panose="02020603050405020304" pitchFamily="18" charset="0"/>
                                </a:rPr>
                                <m:t>𝑓</m:t>
                              </m:r>
                            </m:e>
                          </m:d>
                          <m:f>
                            <m:fPr>
                              <m:ctrlPr>
                                <a:rPr lang="zh-CN"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宋体" panose="02010600030101010101" pitchFamily="2" charset="-122"/>
                                  <a:cs typeface="Times New Roman" panose="02020603050405020304" pitchFamily="18" charset="0"/>
                                </a:rPr>
                                <m:t>1</m:t>
                              </m:r>
                            </m:num>
                            <m:den>
                              <m:sSubSup>
                                <m:sSubSupPr>
                                  <m:ctrlPr>
                                    <a:rPr lang="zh-CN" altLang="zh-CN" i="1">
                                      <a:latin typeface="Cambria Math" panose="02040503050406030204" pitchFamily="18" charset="0"/>
                                      <a:ea typeface="Cambria Math" panose="02040503050406030204" pitchFamily="18" charset="0"/>
                                    </a:rPr>
                                  </m:ctrlPr>
                                </m:sSubSupPr>
                                <m:e>
                                  <m:r>
                                    <a:rPr lang="en-US" altLang="zh-CN"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i="1">
                                      <a:latin typeface="Cambria Math" panose="02040503050406030204" pitchFamily="18" charset="0"/>
                                      <a:ea typeface="微软雅黑" panose="020B0503020204020204" pitchFamily="34" charset="-122"/>
                                    </a:rPr>
                                    <m:t>𝑐𝑙𝑎𝑑</m:t>
                                  </m:r>
                                  <m:r>
                                    <a:rPr lang="en-US" altLang="zh-CN" i="1">
                                      <a:latin typeface="Cambria Math" panose="02040503050406030204" pitchFamily="18" charset="0"/>
                                      <a:ea typeface="微软雅黑" panose="020B0503020204020204" pitchFamily="34" charset="-122"/>
                                    </a:rPr>
                                    <m:t> </m:t>
                                  </m:r>
                                </m:sub>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bSup>
                            </m:den>
                          </m:f>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64" name="文本框 63">
                    <a:extLst>
                      <a:ext uri="{FF2B5EF4-FFF2-40B4-BE49-F238E27FC236}">
                        <a16:creationId xmlns:a16="http://schemas.microsoft.com/office/drawing/2014/main" id="{19000F99-A817-DBE5-1464-B5036D0549DF}"/>
                      </a:ext>
                    </a:extLst>
                  </p:cNvPr>
                  <p:cNvSpPr txBox="1">
                    <a:spLocks noRot="1" noChangeAspect="1" noMove="1" noResize="1" noEditPoints="1" noAdjustHandles="1" noChangeArrowheads="1" noChangeShapeType="1" noTextEdit="1"/>
                  </p:cNvSpPr>
                  <p:nvPr/>
                </p:nvSpPr>
                <p:spPr>
                  <a:xfrm>
                    <a:off x="5086294" y="4546513"/>
                    <a:ext cx="3192240" cy="1734962"/>
                  </a:xfrm>
                  <a:prstGeom prst="rect">
                    <a:avLst/>
                  </a:prstGeom>
                  <a:blipFill>
                    <a:blip r:embed="rId3"/>
                    <a:stretch>
                      <a:fillRect/>
                    </a:stretch>
                  </a:blipFill>
                </p:spPr>
                <p:txBody>
                  <a:bodyPr/>
                  <a:lstStyle/>
                  <a:p>
                    <a:r>
                      <a:rPr lang="zh-CN" altLang="en-US">
                        <a:noFill/>
                      </a:rPr>
                      <a:t> </a:t>
                    </a:r>
                  </a:p>
                </p:txBody>
              </p:sp>
            </mc:Fallback>
          </mc:AlternateContent>
        </p:grpSp>
        <p:pic>
          <p:nvPicPr>
            <p:cNvPr id="185" name="图片 184">
              <a:extLst>
                <a:ext uri="{FF2B5EF4-FFF2-40B4-BE49-F238E27FC236}">
                  <a16:creationId xmlns:a16="http://schemas.microsoft.com/office/drawing/2014/main" id="{1EC8F949-EC54-5100-2214-2F0BDDC44A4B}"/>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544901" y="4159679"/>
              <a:ext cx="3676207" cy="1524132"/>
            </a:xfrm>
            <a:prstGeom prst="rect">
              <a:avLst/>
            </a:prstGeom>
          </p:spPr>
        </p:pic>
        <p:sp>
          <p:nvSpPr>
            <p:cNvPr id="186" name="文本框 185">
              <a:extLst>
                <a:ext uri="{FF2B5EF4-FFF2-40B4-BE49-F238E27FC236}">
                  <a16:creationId xmlns:a16="http://schemas.microsoft.com/office/drawing/2014/main" id="{48C36B72-40E9-6985-89F0-57E5225B2D5D}"/>
                </a:ext>
              </a:extLst>
            </p:cNvPr>
            <p:cNvSpPr txBox="1"/>
            <p:nvPr/>
          </p:nvSpPr>
          <p:spPr>
            <a:xfrm>
              <a:off x="441658" y="5680597"/>
              <a:ext cx="3882692" cy="215444"/>
            </a:xfrm>
            <a:prstGeom prst="rect">
              <a:avLst/>
            </a:prstGeom>
            <a:noFill/>
          </p:spPr>
          <p:txBody>
            <a:bodyPr wrap="square">
              <a:spAutoFit/>
            </a:bodyPr>
            <a:lstStyle/>
            <a:p>
              <a:pPr>
                <a:spcBef>
                  <a:spcPts val="0"/>
                </a:spcBef>
                <a:spcAft>
                  <a:spcPts val="0"/>
                </a:spcAft>
              </a:pPr>
              <a:r>
                <a:rPr lang="en-US" altLang="zh-CN" sz="800" dirty="0">
                  <a:effectLst/>
                  <a:latin typeface="微软雅黑" panose="020B0503020204020204" pitchFamily="34" charset="-122"/>
                  <a:ea typeface="微软雅黑" panose="020B0503020204020204" pitchFamily="34" charset="-122"/>
                </a:rPr>
                <a:t>Y. He, Y. Su,</a:t>
              </a:r>
              <a:r>
                <a:rPr lang="en-US" altLang="zh-CN" sz="800" dirty="0">
                  <a:latin typeface="微软雅黑" panose="020B0503020204020204" pitchFamily="34" charset="-122"/>
                  <a:ea typeface="微软雅黑" panose="020B0503020204020204" pitchFamily="34" charset="-122"/>
                </a:rPr>
                <a:t> et al.,</a:t>
              </a:r>
              <a:r>
                <a:rPr lang="en-US" altLang="zh-CN" sz="800" dirty="0">
                  <a:effectLst/>
                  <a:latin typeface="微软雅黑" panose="020B0503020204020204" pitchFamily="34" charset="-122"/>
                  <a:ea typeface="微软雅黑" panose="020B0503020204020204" pitchFamily="34" charset="-122"/>
                </a:rPr>
                <a:t> </a:t>
              </a:r>
              <a:r>
                <a:rPr lang="en-US" altLang="zh-CN" sz="800" b="1" dirty="0">
                  <a:effectLst/>
                  <a:latin typeface="微软雅黑" panose="020B0503020204020204" pitchFamily="34" charset="-122"/>
                  <a:ea typeface="微软雅黑" panose="020B0503020204020204" pitchFamily="34" charset="-122"/>
                </a:rPr>
                <a:t>J. Light. Technol. </a:t>
              </a:r>
              <a:r>
                <a:rPr lang="en-US" altLang="zh-CN" sz="800" dirty="0">
                  <a:effectLst/>
                  <a:latin typeface="微软雅黑" panose="020B0503020204020204" pitchFamily="34" charset="-122"/>
                  <a:ea typeface="微软雅黑" panose="020B0503020204020204" pitchFamily="34" charset="-122"/>
                </a:rPr>
                <a:t>36, 5746 (2018).</a:t>
              </a:r>
            </a:p>
          </p:txBody>
        </p:sp>
        <p:sp>
          <p:nvSpPr>
            <p:cNvPr id="187" name="箭头: 右 186">
              <a:extLst>
                <a:ext uri="{FF2B5EF4-FFF2-40B4-BE49-F238E27FC236}">
                  <a16:creationId xmlns:a16="http://schemas.microsoft.com/office/drawing/2014/main" id="{C8DA9378-CD96-6A83-8116-743EB005E3F0}"/>
                </a:ext>
              </a:extLst>
            </p:cNvPr>
            <p:cNvSpPr/>
            <p:nvPr/>
          </p:nvSpPr>
          <p:spPr>
            <a:xfrm>
              <a:off x="4387451" y="2649993"/>
              <a:ext cx="406430" cy="25716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箭头: 右 187">
              <a:extLst>
                <a:ext uri="{FF2B5EF4-FFF2-40B4-BE49-F238E27FC236}">
                  <a16:creationId xmlns:a16="http://schemas.microsoft.com/office/drawing/2014/main" id="{9EFFA3AB-0DC1-5ED5-EE83-9AA329E944F7}"/>
                </a:ext>
              </a:extLst>
            </p:cNvPr>
            <p:cNvSpPr/>
            <p:nvPr/>
          </p:nvSpPr>
          <p:spPr>
            <a:xfrm flipH="1">
              <a:off x="4387451" y="4695812"/>
              <a:ext cx="406430" cy="25716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2" name="文本框 191">
            <a:extLst>
              <a:ext uri="{FF2B5EF4-FFF2-40B4-BE49-F238E27FC236}">
                <a16:creationId xmlns:a16="http://schemas.microsoft.com/office/drawing/2014/main" id="{2EF2167B-28E8-ACD5-C313-7DFEB1AE53E0}"/>
              </a:ext>
            </a:extLst>
          </p:cNvPr>
          <p:cNvSpPr txBox="1"/>
          <p:nvPr/>
        </p:nvSpPr>
        <p:spPr>
          <a:xfrm>
            <a:off x="579418" y="5608950"/>
            <a:ext cx="10765915" cy="458908"/>
          </a:xfrm>
          <a:prstGeom prst="rect">
            <a:avLst/>
          </a:prstGeom>
          <a:noFill/>
        </p:spPr>
        <p:txBody>
          <a:bodyPr wrap="square">
            <a:spAutoFit/>
          </a:bodyPr>
          <a:lstStyle/>
          <a:p>
            <a:pPr marL="285750" indent="-285750" algn="ctr">
              <a:lnSpc>
                <a:spcPct val="150000"/>
              </a:lnSpc>
              <a:buFont typeface="Wingdings" panose="05000000000000000000" pitchFamily="2" charset="2"/>
              <a:buChar char="Ø"/>
            </a:pPr>
            <a:r>
              <a:rPr lang="zh-CN" altLang="zh-CN" sz="1800" dirty="0">
                <a:solidFill>
                  <a:srgbClr val="003153"/>
                </a:solidFill>
                <a:latin typeface="微软雅黑" panose="020B0503020204020204" pitchFamily="34" charset="-122"/>
                <a:ea typeface="微软雅黑" panose="020B0503020204020204" pitchFamily="34" charset="-122"/>
              </a:rPr>
              <a:t>有效介质理论</a:t>
            </a:r>
            <a:r>
              <a:rPr lang="zh-CN" altLang="en-US" sz="1800" dirty="0">
                <a:solidFill>
                  <a:srgbClr val="003153"/>
                </a:solidFill>
                <a:latin typeface="微软雅黑" panose="020B0503020204020204" pitchFamily="34" charset="-122"/>
                <a:ea typeface="微软雅黑" panose="020B0503020204020204" pitchFamily="34" charset="-122"/>
              </a:rPr>
              <a:t>将</a:t>
            </a:r>
            <a:r>
              <a:rPr lang="zh-CN" altLang="en-US" sz="1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亚波长周期结构等效为</a:t>
            </a:r>
            <a:r>
              <a:rPr lang="zh-CN" altLang="en-US" sz="18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具有统一折射率的均匀材料</a:t>
            </a:r>
            <a:r>
              <a:rPr lang="zh-CN" altLang="en-US" sz="1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，用来计算微纳结构的光学特性</a:t>
            </a:r>
            <a:endParaRPr lang="en-US" altLang="zh-CN" sz="1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466226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dirty="0"/>
              <a:t>目录</a:t>
            </a:r>
          </a:p>
        </p:txBody>
      </p:sp>
      <p:sp>
        <p:nvSpPr>
          <p:cNvPr id="3" name="内容占位符 1">
            <a:extLst>
              <a:ext uri="{FF2B5EF4-FFF2-40B4-BE49-F238E27FC236}">
                <a16:creationId xmlns:a16="http://schemas.microsoft.com/office/drawing/2014/main" id="{1123B204-B68F-5A7C-A5F8-F94424D45368}"/>
              </a:ext>
            </a:extLst>
          </p:cNvPr>
          <p:cNvSpPr txBox="1">
            <a:spLocks/>
          </p:cNvSpPr>
          <p:nvPr/>
        </p:nvSpPr>
        <p:spPr>
          <a:xfrm>
            <a:off x="2824186" y="1101529"/>
            <a:ext cx="6656364" cy="477768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 背景简介</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超构材料光场调控机理</a:t>
            </a: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超构材料偏振调控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超构材料模式调控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超构材料波长调控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总结与展望</a:t>
            </a:r>
          </a:p>
        </p:txBody>
      </p:sp>
    </p:spTree>
    <p:extLst>
      <p:ext uri="{BB962C8B-B14F-4D97-AF65-F5344CB8AC3E}">
        <p14:creationId xmlns:p14="http://schemas.microsoft.com/office/powerpoint/2010/main" val="2556984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ABAD9F7-8AA0-A43F-CD56-98E06B4646AF}"/>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片上偏振多样性系统的应用</a:t>
            </a:r>
          </a:p>
        </p:txBody>
      </p:sp>
      <p:pic>
        <p:nvPicPr>
          <p:cNvPr id="3" name="图片 2">
            <a:extLst>
              <a:ext uri="{FF2B5EF4-FFF2-40B4-BE49-F238E27FC236}">
                <a16:creationId xmlns:a16="http://schemas.microsoft.com/office/drawing/2014/main" id="{10D9AB55-70A9-E9B3-71E8-0E1B24A379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2962" y="1155854"/>
            <a:ext cx="10086077" cy="3349317"/>
          </a:xfrm>
          <a:prstGeom prst="rect">
            <a:avLst/>
          </a:prstGeom>
          <a:noFill/>
          <a:ln>
            <a:noFill/>
          </a:ln>
        </p:spPr>
      </p:pic>
      <p:sp>
        <p:nvSpPr>
          <p:cNvPr id="5" name="文本框 4">
            <a:extLst>
              <a:ext uri="{FF2B5EF4-FFF2-40B4-BE49-F238E27FC236}">
                <a16:creationId xmlns:a16="http://schemas.microsoft.com/office/drawing/2014/main" id="{C4CC8124-51A0-6BE4-9165-76FBEC4B5217}"/>
              </a:ext>
            </a:extLst>
          </p:cNvPr>
          <p:cNvSpPr txBox="1"/>
          <p:nvPr/>
        </p:nvSpPr>
        <p:spPr>
          <a:xfrm>
            <a:off x="1052962" y="5022532"/>
            <a:ext cx="10086077" cy="499624"/>
          </a:xfrm>
          <a:prstGeom prst="rect">
            <a:avLst/>
          </a:prstGeom>
          <a:noFill/>
        </p:spPr>
        <p:txBody>
          <a:bodyPr wrap="square">
            <a:spAutoFit/>
          </a:bodyPr>
          <a:lstStyle/>
          <a:p>
            <a:pPr marL="342900" indent="-342900" algn="ctr">
              <a:lnSpc>
                <a:spcPct val="150000"/>
              </a:lnSpc>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rPr>
              <a:t>偏振态是波导模式本质特性，在</a:t>
            </a:r>
            <a:r>
              <a:rPr lang="zh-CN" altLang="en-US" sz="2000" dirty="0">
                <a:solidFill>
                  <a:srgbClr val="C00000"/>
                </a:solidFill>
                <a:latin typeface="微软雅黑" panose="020B0503020204020204" pitchFamily="34" charset="-122"/>
                <a:ea typeface="微软雅黑" panose="020B0503020204020204" pitchFamily="34" charset="-122"/>
              </a:rPr>
              <a:t>通信、计算、传感</a:t>
            </a:r>
            <a:r>
              <a:rPr lang="zh-CN" altLang="en-US" sz="2000" dirty="0">
                <a:solidFill>
                  <a:srgbClr val="003153"/>
                </a:solidFill>
                <a:latin typeface="微软雅黑" panose="020B0503020204020204" pitchFamily="34" charset="-122"/>
                <a:ea typeface="微软雅黑" panose="020B0503020204020204" pitchFamily="34" charset="-122"/>
              </a:rPr>
              <a:t>等领域具有广泛的应用</a:t>
            </a:r>
          </a:p>
        </p:txBody>
      </p:sp>
      <p:sp>
        <p:nvSpPr>
          <p:cNvPr id="7" name="文本框 6">
            <a:extLst>
              <a:ext uri="{FF2B5EF4-FFF2-40B4-BE49-F238E27FC236}">
                <a16:creationId xmlns:a16="http://schemas.microsoft.com/office/drawing/2014/main" id="{30ABB8ED-19DD-6687-2FDB-ABD4775589F7}"/>
              </a:ext>
            </a:extLst>
          </p:cNvPr>
          <p:cNvSpPr txBox="1"/>
          <p:nvPr/>
        </p:nvSpPr>
        <p:spPr>
          <a:xfrm>
            <a:off x="1101923" y="6202077"/>
            <a:ext cx="6100262" cy="276999"/>
          </a:xfrm>
          <a:prstGeom prst="rect">
            <a:avLst/>
          </a:prstGeom>
          <a:noFill/>
        </p:spPr>
        <p:txBody>
          <a:bodyPr wrap="square">
            <a:spAutoFit/>
          </a:bodyPr>
          <a:lstStyle/>
          <a:p>
            <a:pPr>
              <a:spcBef>
                <a:spcPts val="700"/>
              </a:spcBef>
            </a:pP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 X. Guo,*</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et al., </a:t>
            </a:r>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Laser &amp; Photonics Reviews</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no. 2300320, 2023. </a:t>
            </a:r>
          </a:p>
        </p:txBody>
      </p:sp>
    </p:spTree>
    <p:extLst>
      <p:ext uri="{BB962C8B-B14F-4D97-AF65-F5344CB8AC3E}">
        <p14:creationId xmlns:p14="http://schemas.microsoft.com/office/powerpoint/2010/main" val="2977043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331745" y="59883"/>
            <a:ext cx="9843052"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141CAF87-9CC0-A69A-6629-F6798A6AC7A8}"/>
              </a:ext>
            </a:extLst>
          </p:cNvPr>
          <p:cNvSpPr/>
          <p:nvPr/>
        </p:nvSpPr>
        <p:spPr>
          <a:xfrm>
            <a:off x="5825784" y="3052483"/>
            <a:ext cx="172571" cy="224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0E2C5C7-9ECA-9FB0-2B66-4394A0E13608}"/>
              </a:ext>
            </a:extLst>
          </p:cNvPr>
          <p:cNvSpPr/>
          <p:nvPr/>
        </p:nvSpPr>
        <p:spPr>
          <a:xfrm>
            <a:off x="1904584" y="3061676"/>
            <a:ext cx="274255" cy="2246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E39A417-70A8-5673-F5D9-F756196D757B}"/>
              </a:ext>
            </a:extLst>
          </p:cNvPr>
          <p:cNvSpPr/>
          <p:nvPr/>
        </p:nvSpPr>
        <p:spPr>
          <a:xfrm>
            <a:off x="1847928" y="817508"/>
            <a:ext cx="274255" cy="16836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100C56E6-0122-5C78-2FD3-85D5212FEDCD}"/>
              </a:ext>
            </a:extLst>
          </p:cNvPr>
          <p:cNvGrpSpPr/>
          <p:nvPr/>
        </p:nvGrpSpPr>
        <p:grpSpPr>
          <a:xfrm>
            <a:off x="1251160" y="897021"/>
            <a:ext cx="9689680" cy="5063958"/>
            <a:chOff x="-2439" y="1768364"/>
            <a:chExt cx="9146441" cy="4780054"/>
          </a:xfrm>
        </p:grpSpPr>
        <p:sp>
          <p:nvSpPr>
            <p:cNvPr id="14" name="矩形 13">
              <a:extLst>
                <a:ext uri="{FF2B5EF4-FFF2-40B4-BE49-F238E27FC236}">
                  <a16:creationId xmlns:a16="http://schemas.microsoft.com/office/drawing/2014/main" id="{C8F8D225-0F18-E914-2053-2B86F3AA7A64}"/>
                </a:ext>
              </a:extLst>
            </p:cNvPr>
            <p:cNvSpPr>
              <a:spLocks/>
            </p:cNvSpPr>
            <p:nvPr/>
          </p:nvSpPr>
          <p:spPr>
            <a:xfrm>
              <a:off x="0" y="3857357"/>
              <a:ext cx="9141472" cy="2691061"/>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14">
              <a:extLst>
                <a:ext uri="{FF2B5EF4-FFF2-40B4-BE49-F238E27FC236}">
                  <a16:creationId xmlns:a16="http://schemas.microsoft.com/office/drawing/2014/main" id="{5FD9E00C-6C33-F319-A8CA-5FFC68E1942D}"/>
                </a:ext>
              </a:extLst>
            </p:cNvPr>
            <p:cNvSpPr>
              <a:spLocks/>
            </p:cNvSpPr>
            <p:nvPr/>
          </p:nvSpPr>
          <p:spPr>
            <a:xfrm>
              <a:off x="-2439" y="1768364"/>
              <a:ext cx="4574439" cy="2088993"/>
            </a:xfrm>
            <a:prstGeom prst="rect">
              <a:avLst/>
            </a:prstGeom>
            <a:solidFill>
              <a:schemeClr val="accent3">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8DB6F861-AB72-8343-D739-87FBD7CE82E0}"/>
                </a:ext>
              </a:extLst>
            </p:cNvPr>
            <p:cNvSpPr>
              <a:spLocks/>
            </p:cNvSpPr>
            <p:nvPr/>
          </p:nvSpPr>
          <p:spPr>
            <a:xfrm>
              <a:off x="4567035" y="1768364"/>
              <a:ext cx="4574439" cy="2088993"/>
            </a:xfrm>
            <a:prstGeom prst="rect">
              <a:avLst/>
            </a:prstGeom>
            <a:solidFill>
              <a:schemeClr val="accent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8" name="图片 17" descr="电脑游戏的屏幕&#10;&#10;描述已自动生成">
              <a:extLst>
                <a:ext uri="{FF2B5EF4-FFF2-40B4-BE49-F238E27FC236}">
                  <a16:creationId xmlns:a16="http://schemas.microsoft.com/office/drawing/2014/main" id="{BE9661D9-6600-4DB5-690B-CB5E243D9509}"/>
                </a:ext>
              </a:extLst>
            </p:cNvPr>
            <p:cNvPicPr>
              <a:picLocks noChangeAspect="1"/>
            </p:cNvPicPr>
            <p:nvPr/>
          </p:nvPicPr>
          <p:blipFill rotWithShape="1">
            <a:blip r:embed="rId3">
              <a:clrChange>
                <a:clrFrom>
                  <a:srgbClr val="FFFFFF"/>
                </a:clrFrom>
                <a:clrTo>
                  <a:srgbClr val="FFFFFF">
                    <a:alpha val="0"/>
                  </a:srgbClr>
                </a:clrTo>
              </a:clrChange>
            </a:blip>
            <a:srcRect l="43510" t="11806" r="24971" b="50023"/>
            <a:stretch/>
          </p:blipFill>
          <p:spPr>
            <a:xfrm>
              <a:off x="4419385" y="2302817"/>
              <a:ext cx="2272949" cy="1521740"/>
            </a:xfrm>
            <a:prstGeom prst="rect">
              <a:avLst/>
            </a:prstGeom>
          </p:spPr>
        </p:pic>
        <p:sp>
          <p:nvSpPr>
            <p:cNvPr id="19" name="文本框 18">
              <a:extLst>
                <a:ext uri="{FF2B5EF4-FFF2-40B4-BE49-F238E27FC236}">
                  <a16:creationId xmlns:a16="http://schemas.microsoft.com/office/drawing/2014/main" id="{6987D834-9517-70F2-0DF2-0048CD4FC587}"/>
                </a:ext>
              </a:extLst>
            </p:cNvPr>
            <p:cNvSpPr txBox="1"/>
            <p:nvPr/>
          </p:nvSpPr>
          <p:spPr>
            <a:xfrm>
              <a:off x="405084" y="1869909"/>
              <a:ext cx="1467068" cy="400110"/>
            </a:xfrm>
            <a:prstGeom prst="rect">
              <a:avLst/>
            </a:prstGeom>
            <a:noFill/>
          </p:spPr>
          <p:txBody>
            <a:bodyPr wrap="none" rtlCol="0">
              <a:spAutoFit/>
            </a:bodyPr>
            <a:lstStyle/>
            <a:p>
              <a:pPr algn="l"/>
              <a:r>
                <a:rPr lang="zh-CN" altLang="en-US" sz="2000" dirty="0">
                  <a:ln/>
                  <a:solidFill>
                    <a:srgbClr val="231815"/>
                  </a:solidFill>
                  <a:latin typeface="微软雅黑"/>
                  <a:ea typeface="微软雅黑"/>
                  <a:sym typeface="微软雅黑"/>
                  <a:rtl val="0"/>
                </a:rPr>
                <a:t>模式展开：</a:t>
              </a:r>
            </a:p>
          </p:txBody>
        </p:sp>
        <p:sp>
          <p:nvSpPr>
            <p:cNvPr id="20" name="文本框 19">
              <a:extLst>
                <a:ext uri="{FF2B5EF4-FFF2-40B4-BE49-F238E27FC236}">
                  <a16:creationId xmlns:a16="http://schemas.microsoft.com/office/drawing/2014/main" id="{ED951D08-05D2-4BBB-72F7-69D4E42D80BF}"/>
                </a:ext>
              </a:extLst>
            </p:cNvPr>
            <p:cNvSpPr txBox="1"/>
            <p:nvPr/>
          </p:nvSpPr>
          <p:spPr>
            <a:xfrm>
              <a:off x="4642758" y="1869909"/>
              <a:ext cx="1467068" cy="400110"/>
            </a:xfrm>
            <a:prstGeom prst="rect">
              <a:avLst/>
            </a:prstGeom>
            <a:noFill/>
          </p:spPr>
          <p:txBody>
            <a:bodyPr wrap="none" rtlCol="0">
              <a:spAutoFit/>
            </a:bodyPr>
            <a:lstStyle/>
            <a:p>
              <a:pPr algn="l"/>
              <a:r>
                <a:rPr lang="zh-CN" altLang="en-US" sz="2000" dirty="0">
                  <a:ln/>
                  <a:solidFill>
                    <a:srgbClr val="231815"/>
                  </a:solidFill>
                  <a:latin typeface="微软雅黑"/>
                  <a:ea typeface="微软雅黑"/>
                  <a:sym typeface="微软雅黑"/>
                  <a:rtl val="0"/>
                </a:rPr>
                <a:t>反向耦合：</a:t>
              </a:r>
            </a:p>
          </p:txBody>
        </p:sp>
        <p:sp>
          <p:nvSpPr>
            <p:cNvPr id="21" name="文本框 20">
              <a:extLst>
                <a:ext uri="{FF2B5EF4-FFF2-40B4-BE49-F238E27FC236}">
                  <a16:creationId xmlns:a16="http://schemas.microsoft.com/office/drawing/2014/main" id="{D8E4CC83-9530-58FE-1078-1223143198F3}"/>
                </a:ext>
              </a:extLst>
            </p:cNvPr>
            <p:cNvSpPr txBox="1"/>
            <p:nvPr/>
          </p:nvSpPr>
          <p:spPr>
            <a:xfrm>
              <a:off x="405084" y="4046720"/>
              <a:ext cx="2481770" cy="400110"/>
            </a:xfrm>
            <a:prstGeom prst="rect">
              <a:avLst/>
            </a:prstGeom>
            <a:noFill/>
          </p:spPr>
          <p:txBody>
            <a:bodyPr wrap="none" rtlCol="0">
              <a:spAutoFit/>
            </a:bodyPr>
            <a:lstStyle/>
            <a:p>
              <a:pPr algn="l"/>
              <a:r>
                <a:rPr lang="zh-CN" altLang="en-US" sz="2000" dirty="0">
                  <a:ln/>
                  <a:solidFill>
                    <a:srgbClr val="231815"/>
                  </a:solidFill>
                  <a:latin typeface="微软雅黑"/>
                  <a:ea typeface="微软雅黑"/>
                  <a:sym typeface="微软雅黑"/>
                  <a:rtl val="0"/>
                </a:rPr>
                <a:t>同向耦合 </a:t>
              </a:r>
              <a:r>
                <a:rPr lang="en-US" altLang="zh-CN" sz="2000" dirty="0">
                  <a:ln/>
                  <a:solidFill>
                    <a:srgbClr val="231815"/>
                  </a:solidFill>
                  <a:latin typeface="微软雅黑"/>
                  <a:ea typeface="微软雅黑"/>
                  <a:sym typeface="微软雅黑"/>
                  <a:rtl val="0"/>
                </a:rPr>
                <a:t>(</a:t>
              </a:r>
              <a:r>
                <a:rPr lang="zh-CN" altLang="en-US" sz="2000" dirty="0">
                  <a:ln/>
                  <a:solidFill>
                    <a:srgbClr val="231815"/>
                  </a:solidFill>
                  <a:latin typeface="微软雅黑"/>
                  <a:ea typeface="微软雅黑"/>
                  <a:sym typeface="微软雅黑"/>
                  <a:rtl val="0"/>
                </a:rPr>
                <a:t>偏振旋转</a:t>
              </a:r>
              <a:r>
                <a:rPr lang="en-US" altLang="zh-CN" sz="2000" dirty="0">
                  <a:ln/>
                  <a:solidFill>
                    <a:srgbClr val="231815"/>
                  </a:solidFill>
                  <a:latin typeface="微软雅黑"/>
                  <a:ea typeface="微软雅黑"/>
                  <a:sym typeface="微软雅黑"/>
                  <a:rtl val="0"/>
                </a:rPr>
                <a:t>)</a:t>
              </a:r>
              <a:endParaRPr lang="zh-CN" altLang="en-US" sz="2000" dirty="0">
                <a:ln/>
                <a:solidFill>
                  <a:srgbClr val="231815"/>
                </a:solidFill>
                <a:latin typeface="微软雅黑"/>
                <a:ea typeface="微软雅黑"/>
                <a:sym typeface="微软雅黑"/>
                <a:rtl val="0"/>
              </a:endParaRPr>
            </a:p>
          </p:txBody>
        </p:sp>
        <p:pic>
          <p:nvPicPr>
            <p:cNvPr id="22" name="图片 21" descr="电脑游戏的屏幕&#10;&#10;描述已自动生成">
              <a:extLst>
                <a:ext uri="{FF2B5EF4-FFF2-40B4-BE49-F238E27FC236}">
                  <a16:creationId xmlns:a16="http://schemas.microsoft.com/office/drawing/2014/main" id="{0CB39EFD-7CA4-A6DA-9563-167161B34D9B}"/>
                </a:ext>
              </a:extLst>
            </p:cNvPr>
            <p:cNvPicPr>
              <a:picLocks noChangeAspect="1"/>
            </p:cNvPicPr>
            <p:nvPr/>
          </p:nvPicPr>
          <p:blipFill rotWithShape="1">
            <a:blip r:embed="rId3"/>
            <a:srcRect l="-133" t="14815" r="60590" b="55787"/>
            <a:stretch/>
          </p:blipFill>
          <p:spPr>
            <a:xfrm>
              <a:off x="404683" y="2370472"/>
              <a:ext cx="3332422" cy="1369637"/>
            </a:xfrm>
            <a:prstGeom prst="rect">
              <a:avLst/>
            </a:prstGeom>
          </p:spPr>
        </p:pic>
        <p:pic>
          <p:nvPicPr>
            <p:cNvPr id="23" name="图片 22" descr="电脑游戏的屏幕&#10;&#10;描述已自动生成">
              <a:extLst>
                <a:ext uri="{FF2B5EF4-FFF2-40B4-BE49-F238E27FC236}">
                  <a16:creationId xmlns:a16="http://schemas.microsoft.com/office/drawing/2014/main" id="{943A62AF-E36B-82A1-C7AD-DE6136A69DA6}"/>
                </a:ext>
              </a:extLst>
            </p:cNvPr>
            <p:cNvPicPr>
              <a:picLocks noChangeAspect="1"/>
            </p:cNvPicPr>
            <p:nvPr/>
          </p:nvPicPr>
          <p:blipFill rotWithShape="1">
            <a:blip r:embed="rId3"/>
            <a:srcRect l="74406" t="11806" b="50023"/>
            <a:stretch/>
          </p:blipFill>
          <p:spPr>
            <a:xfrm>
              <a:off x="6903318" y="2286019"/>
              <a:ext cx="1845691" cy="1521740"/>
            </a:xfrm>
            <a:prstGeom prst="rect">
              <a:avLst/>
            </a:prstGeom>
          </p:spPr>
        </p:pic>
        <p:grpSp>
          <p:nvGrpSpPr>
            <p:cNvPr id="25" name="组合 24">
              <a:extLst>
                <a:ext uri="{FF2B5EF4-FFF2-40B4-BE49-F238E27FC236}">
                  <a16:creationId xmlns:a16="http://schemas.microsoft.com/office/drawing/2014/main" id="{12843207-EC82-F790-20D9-338668FFC579}"/>
                </a:ext>
              </a:extLst>
            </p:cNvPr>
            <p:cNvGrpSpPr/>
            <p:nvPr/>
          </p:nvGrpSpPr>
          <p:grpSpPr>
            <a:xfrm>
              <a:off x="407213" y="4446832"/>
              <a:ext cx="8736789" cy="2000039"/>
              <a:chOff x="-34850" y="4241212"/>
              <a:chExt cx="9178849" cy="2101236"/>
            </a:xfrm>
          </p:grpSpPr>
          <p:pic>
            <p:nvPicPr>
              <p:cNvPr id="26" name="图片 25" descr="电脑游戏的屏幕&#10;&#10;描述已自动生成">
                <a:extLst>
                  <a:ext uri="{FF2B5EF4-FFF2-40B4-BE49-F238E27FC236}">
                    <a16:creationId xmlns:a16="http://schemas.microsoft.com/office/drawing/2014/main" id="{6EB18633-097E-4670-F49B-73BC86717979}"/>
                  </a:ext>
                </a:extLst>
              </p:cNvPr>
              <p:cNvPicPr>
                <a:picLocks noChangeAspect="1"/>
              </p:cNvPicPr>
              <p:nvPr/>
            </p:nvPicPr>
            <p:blipFill rotWithShape="1">
              <a:blip r:embed="rId3"/>
              <a:srcRect t="57661" r="69015" b="1"/>
              <a:stretch/>
            </p:blipFill>
            <p:spPr>
              <a:xfrm>
                <a:off x="-34850" y="4241212"/>
                <a:ext cx="2781672" cy="2101236"/>
              </a:xfrm>
              <a:prstGeom prst="rect">
                <a:avLst/>
              </a:prstGeom>
            </p:spPr>
          </p:pic>
          <p:pic>
            <p:nvPicPr>
              <p:cNvPr id="27" name="图片 26" descr="电脑游戏的屏幕&#10;&#10;描述已自动生成">
                <a:extLst>
                  <a:ext uri="{FF2B5EF4-FFF2-40B4-BE49-F238E27FC236}">
                    <a16:creationId xmlns:a16="http://schemas.microsoft.com/office/drawing/2014/main" id="{55507179-FFD3-53A1-4996-04E631CDE3FE}"/>
                  </a:ext>
                </a:extLst>
              </p:cNvPr>
              <p:cNvPicPr>
                <a:picLocks noChangeAspect="1"/>
              </p:cNvPicPr>
              <p:nvPr/>
            </p:nvPicPr>
            <p:blipFill rotWithShape="1">
              <a:blip r:embed="rId3"/>
              <a:srcRect l="30468" t="57661" r="24851" b="1"/>
              <a:stretch/>
            </p:blipFill>
            <p:spPr>
              <a:xfrm>
                <a:off x="2572913" y="4241212"/>
                <a:ext cx="4011282" cy="2101236"/>
              </a:xfrm>
              <a:prstGeom prst="rect">
                <a:avLst/>
              </a:prstGeom>
            </p:spPr>
          </p:pic>
          <p:pic>
            <p:nvPicPr>
              <p:cNvPr id="28" name="图片 27" descr="电脑游戏的屏幕&#10;&#10;描述已自动生成">
                <a:extLst>
                  <a:ext uri="{FF2B5EF4-FFF2-40B4-BE49-F238E27FC236}">
                    <a16:creationId xmlns:a16="http://schemas.microsoft.com/office/drawing/2014/main" id="{7E8E9977-FBCC-E801-62EB-F45399027D96}"/>
                  </a:ext>
                </a:extLst>
              </p:cNvPr>
              <p:cNvPicPr>
                <a:picLocks noChangeAspect="1"/>
              </p:cNvPicPr>
              <p:nvPr/>
            </p:nvPicPr>
            <p:blipFill rotWithShape="1">
              <a:blip r:embed="rId3"/>
              <a:srcRect l="75230" t="58000" r="-1857" b="-171"/>
              <a:stretch/>
            </p:blipFill>
            <p:spPr>
              <a:xfrm>
                <a:off x="6753479" y="4249511"/>
                <a:ext cx="2390520" cy="2092937"/>
              </a:xfrm>
              <a:prstGeom prst="rect">
                <a:avLst/>
              </a:prstGeom>
            </p:spPr>
          </p:pic>
        </p:grpSp>
      </p:grpSp>
    </p:spTree>
    <p:extLst>
      <p:ext uri="{BB962C8B-B14F-4D97-AF65-F5344CB8AC3E}">
        <p14:creationId xmlns:p14="http://schemas.microsoft.com/office/powerpoint/2010/main" val="3346137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321593"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起偏器</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427BD3A0-C2EB-DC76-D57E-6091F8D14384}"/>
              </a:ext>
            </a:extLst>
          </p:cNvPr>
          <p:cNvSpPr/>
          <p:nvPr/>
        </p:nvSpPr>
        <p:spPr>
          <a:xfrm>
            <a:off x="69574" y="1397789"/>
            <a:ext cx="670014" cy="525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D05544-8C9C-FC94-EB31-DEF9E5E5A285}"/>
              </a:ext>
            </a:extLst>
          </p:cNvPr>
          <p:cNvSpPr>
            <a:spLocks/>
          </p:cNvSpPr>
          <p:nvPr/>
        </p:nvSpPr>
        <p:spPr>
          <a:xfrm>
            <a:off x="601074" y="3514052"/>
            <a:ext cx="11232115" cy="2803621"/>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a:extLst>
              <a:ext uri="{FF2B5EF4-FFF2-40B4-BE49-F238E27FC236}">
                <a16:creationId xmlns:a16="http://schemas.microsoft.com/office/drawing/2014/main" id="{9EF937E2-AE38-368A-3981-259C80AF7580}"/>
              </a:ext>
            </a:extLst>
          </p:cNvPr>
          <p:cNvPicPr>
            <a:picLocks noChangeAspect="1"/>
          </p:cNvPicPr>
          <p:nvPr/>
        </p:nvPicPr>
        <p:blipFill>
          <a:blip r:embed="rId3"/>
          <a:stretch>
            <a:fillRect/>
          </a:stretch>
        </p:blipFill>
        <p:spPr>
          <a:xfrm>
            <a:off x="1330737" y="933894"/>
            <a:ext cx="9726878" cy="2233044"/>
          </a:xfrm>
          <a:prstGeom prst="rect">
            <a:avLst/>
          </a:prstGeom>
        </p:spPr>
      </p:pic>
      <p:grpSp>
        <p:nvGrpSpPr>
          <p:cNvPr id="19" name="组合 18">
            <a:extLst>
              <a:ext uri="{FF2B5EF4-FFF2-40B4-BE49-F238E27FC236}">
                <a16:creationId xmlns:a16="http://schemas.microsoft.com/office/drawing/2014/main" id="{659C2016-C922-4147-C8CC-EC6A21570F85}"/>
              </a:ext>
            </a:extLst>
          </p:cNvPr>
          <p:cNvGrpSpPr/>
          <p:nvPr/>
        </p:nvGrpSpPr>
        <p:grpSpPr>
          <a:xfrm>
            <a:off x="856723" y="3429000"/>
            <a:ext cx="10861633" cy="2738189"/>
            <a:chOff x="973858" y="3429000"/>
            <a:chExt cx="10861633" cy="2738189"/>
          </a:xfrm>
        </p:grpSpPr>
        <p:grpSp>
          <p:nvGrpSpPr>
            <p:cNvPr id="9" name="组合 8">
              <a:extLst>
                <a:ext uri="{FF2B5EF4-FFF2-40B4-BE49-F238E27FC236}">
                  <a16:creationId xmlns:a16="http://schemas.microsoft.com/office/drawing/2014/main" id="{CF962732-243F-38AA-D031-25472B9F288E}"/>
                </a:ext>
              </a:extLst>
            </p:cNvPr>
            <p:cNvGrpSpPr/>
            <p:nvPr/>
          </p:nvGrpSpPr>
          <p:grpSpPr>
            <a:xfrm>
              <a:off x="6100042" y="3869225"/>
              <a:ext cx="2934041" cy="1467724"/>
              <a:chOff x="5852080" y="4596540"/>
              <a:chExt cx="3027195" cy="1477448"/>
            </a:xfrm>
          </p:grpSpPr>
          <p:sp>
            <p:nvSpPr>
              <p:cNvPr id="10" name="矩形 9">
                <a:extLst>
                  <a:ext uri="{FF2B5EF4-FFF2-40B4-BE49-F238E27FC236}">
                    <a16:creationId xmlns:a16="http://schemas.microsoft.com/office/drawing/2014/main" id="{6089BBAF-5D36-AA76-3D8F-5D79F4D1E4F9}"/>
                  </a:ext>
                </a:extLst>
              </p:cNvPr>
              <p:cNvSpPr/>
              <p:nvPr/>
            </p:nvSpPr>
            <p:spPr>
              <a:xfrm>
                <a:off x="7792278" y="5595730"/>
                <a:ext cx="864705" cy="211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11" name="对象 10">
                    <a:extLst>
                      <a:ext uri="{FF2B5EF4-FFF2-40B4-BE49-F238E27FC236}">
                        <a16:creationId xmlns:a16="http://schemas.microsoft.com/office/drawing/2014/main" id="{DB2D4D00-884E-58FE-B1BC-48CEF788D8A9}"/>
                      </a:ext>
                    </a:extLst>
                  </p:cNvPr>
                  <p:cNvGraphicFramePr>
                    <a:graphicFrameLocks noChangeAspect="1"/>
                  </p:cNvGraphicFramePr>
                  <p:nvPr>
                    <p:extLst>
                      <p:ext uri="{D42A27DB-BD31-4B8C-83A1-F6EECF244321}">
                        <p14:modId xmlns:p14="http://schemas.microsoft.com/office/powerpoint/2010/main" val="664299245"/>
                      </p:ext>
                    </p:extLst>
                  </p:nvPr>
                </p:nvGraphicFramePr>
                <p:xfrm>
                  <a:off x="5852080" y="4596540"/>
                  <a:ext cx="3027195" cy="1477448"/>
                </p:xfrm>
                <a:graphic>
                  <a:graphicData uri="http://schemas.openxmlformats.org/presentationml/2006/ole">
                    <mc:AlternateContent>
                      <mc:Choice xmlns:v="urn:schemas-microsoft-com:vml" Requires="v">
                        <p:oleObj name="Equation" r:id="rId4" imgW="1930320" imgH="939600" progId="Equation.DSMT4">
                          <p:embed/>
                        </p:oleObj>
                      </mc:Choice>
                      <mc:Fallback>
                        <p:oleObj name="Equation" r:id="rId4" imgW="1930320" imgH="939600" progId="Equation.DSMT4">
                          <p:embed/>
                          <p:pic>
                            <p:nvPicPr>
                              <p:cNvPr id="15" name="对象 14">
                                <a:extLst>
                                  <a:ext uri="{FF2B5EF4-FFF2-40B4-BE49-F238E27FC236}">
                                    <a16:creationId xmlns:a16="http://schemas.microsoft.com/office/drawing/2014/main" id="{AD09C121-52E6-F2D8-F6A2-E8CEDE801F1E}"/>
                                  </a:ext>
                                </a:extLst>
                              </p:cNvPr>
                              <p:cNvPicPr/>
                              <p:nvPr/>
                            </p:nvPicPr>
                            <p:blipFill>
                              <a:blip r:embed="rId5"/>
                              <a:stretch>
                                <a:fillRect/>
                              </a:stretch>
                            </p:blipFill>
                            <p:spPr>
                              <a:xfrm>
                                <a:off x="5852080" y="4596540"/>
                                <a:ext cx="3027195" cy="1477448"/>
                              </a:xfrm>
                              <a:prstGeom prst="rect">
                                <a:avLst/>
                              </a:prstGeom>
                            </p:spPr>
                          </p:pic>
                        </p:oleObj>
                      </mc:Fallback>
                    </mc:AlternateContent>
                  </a:graphicData>
                </a:graphic>
              </p:graphicFrame>
            </mc:Choice>
            <mc:Fallback xmlns="">
              <p:graphicFrame>
                <p:nvGraphicFramePr>
                  <p:cNvPr id="11" name="对象 10">
                    <a:extLst>
                      <a:ext uri="{FF2B5EF4-FFF2-40B4-BE49-F238E27FC236}">
                        <a16:creationId xmlns:a16="http://schemas.microsoft.com/office/drawing/2014/main" id="{DB2D4D00-884E-58FE-B1BC-48CEF788D8A9}"/>
                      </a:ext>
                    </a:extLst>
                  </p:cNvPr>
                  <p:cNvGraphicFramePr>
                    <a:graphicFrameLocks noChangeAspect="1"/>
                  </p:cNvGraphicFramePr>
                  <p:nvPr>
                    <p:extLst>
                      <p:ext uri="{D42A27DB-BD31-4B8C-83A1-F6EECF244321}">
                        <p14:modId xmlns:p14="http://schemas.microsoft.com/office/powerpoint/2010/main" val="664299245"/>
                      </p:ext>
                    </p:extLst>
                  </p:nvPr>
                </p:nvGraphicFramePr>
                <p:xfrm>
                  <a:off x="5852080" y="4596540"/>
                  <a:ext cx="3027195" cy="1477448"/>
                </p:xfrm>
                <a:graphic>
                  <a:graphicData uri="http://schemas.openxmlformats.org/presentationml/2006/ole">
                    <mc:AlternateContent>
                      <mc:Choice xmlns:v="urn:schemas-microsoft-com:vml" Requires="v">
                        <p:oleObj name="Equation" r:id="rId6" imgW="1930320" imgH="939600" progId="Equation.DSMT4">
                          <p:embed/>
                        </p:oleObj>
                      </mc:Choice>
                      <mc:Fallback>
                        <p:oleObj name="Equation" r:id="rId6" imgW="1930320" imgH="939600" progId="Equation.DSMT4">
                          <p:embed/>
                          <p:pic>
                            <p:nvPicPr>
                              <p:cNvPr id="15" name="对象 14">
                                <a:extLst>
                                  <a:ext uri="{FF2B5EF4-FFF2-40B4-BE49-F238E27FC236}">
                                    <a16:creationId xmlns:a16="http://schemas.microsoft.com/office/drawing/2014/main" id="{AD09C121-52E6-F2D8-F6A2-E8CEDE801F1E}"/>
                                  </a:ext>
                                </a:extLst>
                              </p:cNvPr>
                              <p:cNvPicPr/>
                              <p:nvPr/>
                            </p:nvPicPr>
                            <p:blipFill>
                              <a:blip r:embed="rId7"/>
                              <a:stretch>
                                <a:fillRect/>
                              </a:stretch>
                            </p:blipFill>
                            <p:spPr>
                              <a:xfrm>
                                <a:off x="5852080" y="4596540"/>
                                <a:ext cx="3027195" cy="1477448"/>
                              </a:xfrm>
                              <a:prstGeom prst="rect">
                                <a:avLst/>
                              </a:prstGeom>
                            </p:spPr>
                          </p:pic>
                        </p:oleObj>
                      </mc:Fallback>
                    </mc:AlternateContent>
                  </a:graphicData>
                </a:graphic>
              </p:graphicFrame>
            </mc:Fallback>
          </mc:AlternateContent>
        </p:grpSp>
        <p:sp>
          <p:nvSpPr>
            <p:cNvPr id="12" name="文本框 11">
              <a:extLst>
                <a:ext uri="{FF2B5EF4-FFF2-40B4-BE49-F238E27FC236}">
                  <a16:creationId xmlns:a16="http://schemas.microsoft.com/office/drawing/2014/main" id="{75E110B4-CB87-40D0-A9CC-68D8325AB873}"/>
                </a:ext>
              </a:extLst>
            </p:cNvPr>
            <p:cNvSpPr txBox="1"/>
            <p:nvPr/>
          </p:nvSpPr>
          <p:spPr>
            <a:xfrm>
              <a:off x="6232675" y="5767079"/>
              <a:ext cx="5602816" cy="400110"/>
            </a:xfrm>
            <a:prstGeom prst="rect">
              <a:avLst/>
            </a:prstGeom>
            <a:noFill/>
          </p:spPr>
          <p:txBody>
            <a:bodyPr wrap="none" rtlCol="0">
              <a:spAutoFit/>
            </a:bodyPr>
            <a:lstStyle/>
            <a:p>
              <a:pPr marL="285750" indent="-285750">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周期的耦合系数可以补偿模式之间的相位失配</a:t>
              </a:r>
            </a:p>
          </p:txBody>
        </p:sp>
        <p:sp>
          <p:nvSpPr>
            <p:cNvPr id="13" name="文本框 12">
              <a:extLst>
                <a:ext uri="{FF2B5EF4-FFF2-40B4-BE49-F238E27FC236}">
                  <a16:creationId xmlns:a16="http://schemas.microsoft.com/office/drawing/2014/main" id="{D0D98829-CBDC-7A3E-2D6A-EAD03EB8B030}"/>
                </a:ext>
              </a:extLst>
            </p:cNvPr>
            <p:cNvSpPr txBox="1"/>
            <p:nvPr/>
          </p:nvSpPr>
          <p:spPr>
            <a:xfrm>
              <a:off x="973858" y="5767079"/>
              <a:ext cx="4891083"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周期的微扰提供一个周期性的耦合系数</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E055552-5C4F-C9EB-4634-3085AFF7C5DB}"/>
                    </a:ext>
                  </a:extLst>
                </p:cNvPr>
                <p:cNvSpPr txBox="1"/>
                <p:nvPr/>
              </p:nvSpPr>
              <p:spPr>
                <a:xfrm>
                  <a:off x="9134837" y="4383125"/>
                  <a:ext cx="12037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𝛿</m:t>
                        </m:r>
                        <m:r>
                          <a:rPr lang="en-US" altLang="zh-CN" b="0" i="1" smtClean="0">
                            <a:latin typeface="Cambria Math" panose="02040503050406030204" pitchFamily="18" charset="0"/>
                          </a:rPr>
                          <m:t>=2</m:t>
                        </m:r>
                        <m:r>
                          <a:rPr lang="en-US" altLang="zh-CN" b="0" i="1" smtClean="0">
                            <a:latin typeface="Cambria Math" panose="02040503050406030204" pitchFamily="18" charset="0"/>
                          </a:rPr>
                          <m:t>𝜋</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Λ</m:t>
                        </m:r>
                      </m:oMath>
                    </m:oMathPara>
                  </a14:m>
                  <a:endParaRPr lang="zh-CN" altLang="en-US" dirty="0"/>
                </a:p>
              </p:txBody>
            </p:sp>
          </mc:Choice>
          <mc:Fallback xmlns="">
            <p:sp>
              <p:nvSpPr>
                <p:cNvPr id="14" name="文本框 13">
                  <a:extLst>
                    <a:ext uri="{FF2B5EF4-FFF2-40B4-BE49-F238E27FC236}">
                      <a16:creationId xmlns:a16="http://schemas.microsoft.com/office/drawing/2014/main" id="{BE055552-5C4F-C9EB-4634-3085AFF7C5DB}"/>
                    </a:ext>
                  </a:extLst>
                </p:cNvPr>
                <p:cNvSpPr txBox="1">
                  <a:spLocks noRot="1" noChangeAspect="1" noMove="1" noResize="1" noEditPoints="1" noAdjustHandles="1" noChangeArrowheads="1" noChangeShapeType="1" noTextEdit="1"/>
                </p:cNvSpPr>
                <p:nvPr/>
              </p:nvSpPr>
              <p:spPr>
                <a:xfrm>
                  <a:off x="9134837" y="4383125"/>
                  <a:ext cx="1203727" cy="369332"/>
                </a:xfrm>
                <a:prstGeom prst="rect">
                  <a:avLst/>
                </a:prstGeom>
                <a:blipFill>
                  <a:blip r:embed="rId8"/>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527C072-55BD-CAB3-9D00-5DBBF66E7864}"/>
                    </a:ext>
                  </a:extLst>
                </p:cNvPr>
                <p:cNvSpPr txBox="1"/>
                <p:nvPr/>
              </p:nvSpPr>
              <p:spPr>
                <a:xfrm>
                  <a:off x="9120339" y="5182587"/>
                  <a:ext cx="216193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𝑚</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𝛿</m:t>
                        </m:r>
                        <m:r>
                          <a:rPr lang="en-US" altLang="zh-CN" b="0" i="1" smtClean="0">
                            <a:latin typeface="Cambria Math" panose="02040503050406030204" pitchFamily="18" charset="0"/>
                          </a:rPr>
                          <m:t>=0</m:t>
                        </m:r>
                      </m:oMath>
                    </m:oMathPara>
                  </a14:m>
                  <a:endParaRPr lang="zh-CN" altLang="en-US" dirty="0"/>
                </a:p>
              </p:txBody>
            </p:sp>
          </mc:Choice>
          <mc:Fallback xmlns="">
            <p:sp>
              <p:nvSpPr>
                <p:cNvPr id="15" name="文本框 14">
                  <a:extLst>
                    <a:ext uri="{FF2B5EF4-FFF2-40B4-BE49-F238E27FC236}">
                      <a16:creationId xmlns:a16="http://schemas.microsoft.com/office/drawing/2014/main" id="{A527C072-55BD-CAB3-9D00-5DBBF66E7864}"/>
                    </a:ext>
                  </a:extLst>
                </p:cNvPr>
                <p:cNvSpPr txBox="1">
                  <a:spLocks noRot="1" noChangeAspect="1" noMove="1" noResize="1" noEditPoints="1" noAdjustHandles="1" noChangeArrowheads="1" noChangeShapeType="1" noTextEdit="1"/>
                </p:cNvSpPr>
                <p:nvPr/>
              </p:nvSpPr>
              <p:spPr>
                <a:xfrm>
                  <a:off x="9120339" y="5182587"/>
                  <a:ext cx="2161934" cy="369332"/>
                </a:xfrm>
                <a:prstGeom prst="rect">
                  <a:avLst/>
                </a:prstGeom>
                <a:blipFill>
                  <a:blip r:embed="rId9"/>
                  <a:stretch>
                    <a:fillRect b="-14754"/>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977742F5-B372-B61B-DC6F-15668517F7A0}"/>
                </a:ext>
              </a:extLst>
            </p:cNvPr>
            <p:cNvPicPr>
              <a:picLocks noChangeAspect="1"/>
            </p:cNvPicPr>
            <p:nvPr/>
          </p:nvPicPr>
          <p:blipFill rotWithShape="1">
            <a:blip r:embed="rId10">
              <a:clrChange>
                <a:clrFrom>
                  <a:srgbClr val="FFFFFF"/>
                </a:clrFrom>
                <a:clrTo>
                  <a:srgbClr val="FFFFFF">
                    <a:alpha val="0"/>
                  </a:srgbClr>
                </a:clrTo>
              </a:clrChange>
            </a:blip>
            <a:srcRect l="46125"/>
            <a:stretch/>
          </p:blipFill>
          <p:spPr>
            <a:xfrm>
              <a:off x="1707483" y="3429000"/>
              <a:ext cx="3151909" cy="1938253"/>
            </a:xfrm>
            <a:prstGeom prst="rect">
              <a:avLst/>
            </a:prstGeom>
          </p:spPr>
        </p:pic>
      </p:grpSp>
      <p:sp>
        <p:nvSpPr>
          <p:cNvPr id="24" name="文本框 23">
            <a:extLst>
              <a:ext uri="{FF2B5EF4-FFF2-40B4-BE49-F238E27FC236}">
                <a16:creationId xmlns:a16="http://schemas.microsoft.com/office/drawing/2014/main" id="{9CF282ED-D209-0349-1148-602A27040295}"/>
              </a:ext>
            </a:extLst>
          </p:cNvPr>
          <p:cNvSpPr txBox="1"/>
          <p:nvPr/>
        </p:nvSpPr>
        <p:spPr>
          <a:xfrm>
            <a:off x="657376" y="3514052"/>
            <a:ext cx="1107996" cy="369332"/>
          </a:xfrm>
          <a:prstGeom prst="rect">
            <a:avLst/>
          </a:prstGeom>
          <a:noFill/>
        </p:spPr>
        <p:txBody>
          <a:bodyPr wrap="none" rtlCol="0">
            <a:spAutoFit/>
          </a:bodyPr>
          <a:lstStyle/>
          <a:p>
            <a:r>
              <a:rPr lang="zh-CN" altLang="en-US" dirty="0"/>
              <a:t>器件原理</a:t>
            </a:r>
          </a:p>
        </p:txBody>
      </p:sp>
      <p:sp>
        <p:nvSpPr>
          <p:cNvPr id="27" name="文本框 26">
            <a:extLst>
              <a:ext uri="{FF2B5EF4-FFF2-40B4-BE49-F238E27FC236}">
                <a16:creationId xmlns:a16="http://schemas.microsoft.com/office/drawing/2014/main" id="{D7CD3D6E-F8E3-5F3A-FBDF-87094ECBC162}"/>
              </a:ext>
            </a:extLst>
          </p:cNvPr>
          <p:cNvSpPr txBox="1"/>
          <p:nvPr/>
        </p:nvSpPr>
        <p:spPr>
          <a:xfrm>
            <a:off x="657376" y="841376"/>
            <a:ext cx="1107996" cy="369332"/>
          </a:xfrm>
          <a:prstGeom prst="rect">
            <a:avLst/>
          </a:prstGeom>
          <a:noFill/>
        </p:spPr>
        <p:txBody>
          <a:bodyPr wrap="none" rtlCol="0">
            <a:spAutoFit/>
          </a:bodyPr>
          <a:lstStyle/>
          <a:p>
            <a:r>
              <a:rPr lang="zh-CN" altLang="en-US" dirty="0"/>
              <a:t>器件结构</a:t>
            </a:r>
          </a:p>
        </p:txBody>
      </p:sp>
    </p:spTree>
    <p:extLst>
      <p:ext uri="{BB962C8B-B14F-4D97-AF65-F5344CB8AC3E}">
        <p14:creationId xmlns:p14="http://schemas.microsoft.com/office/powerpoint/2010/main" val="3453889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dirty="0"/>
              <a:t>目录</a:t>
            </a:r>
          </a:p>
        </p:txBody>
      </p:sp>
      <p:sp>
        <p:nvSpPr>
          <p:cNvPr id="3" name="内容占位符 1">
            <a:extLst>
              <a:ext uri="{FF2B5EF4-FFF2-40B4-BE49-F238E27FC236}">
                <a16:creationId xmlns:a16="http://schemas.microsoft.com/office/drawing/2014/main" id="{1123B204-B68F-5A7C-A5F8-F94424D45368}"/>
              </a:ext>
            </a:extLst>
          </p:cNvPr>
          <p:cNvSpPr txBox="1">
            <a:spLocks/>
          </p:cNvSpPr>
          <p:nvPr/>
        </p:nvSpPr>
        <p:spPr>
          <a:xfrm>
            <a:off x="2824186" y="1101529"/>
            <a:ext cx="6656364" cy="477768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rPr>
              <a:t> 背景简介</a:t>
            </a:r>
            <a:endParaRPr lang="en-US" altLang="zh-CN" b="1" dirty="0">
              <a:solidFill>
                <a:srgbClr val="12357C"/>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超构材料光场调控机理</a:t>
            </a: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超构材料偏振调控</a:t>
            </a: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超构材料模式调控</a:t>
            </a: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超构材料波长调控</a:t>
            </a: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总结与展望</a:t>
            </a:r>
          </a:p>
        </p:txBody>
      </p:sp>
    </p:spTree>
    <p:extLst>
      <p:ext uri="{BB962C8B-B14F-4D97-AF65-F5344CB8AC3E}">
        <p14:creationId xmlns:p14="http://schemas.microsoft.com/office/powerpoint/2010/main" val="3122537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EF937E2-AE38-368A-3981-259C80AF7580}"/>
              </a:ext>
            </a:extLst>
          </p:cNvPr>
          <p:cNvPicPr>
            <a:picLocks noChangeAspect="1"/>
          </p:cNvPicPr>
          <p:nvPr/>
        </p:nvPicPr>
        <p:blipFill>
          <a:blip r:embed="rId3"/>
          <a:stretch>
            <a:fillRect/>
          </a:stretch>
        </p:blipFill>
        <p:spPr>
          <a:xfrm>
            <a:off x="1330737" y="740425"/>
            <a:ext cx="9726878" cy="2233044"/>
          </a:xfrm>
          <a:prstGeom prst="rect">
            <a:avLst/>
          </a:prstGeom>
        </p:spPr>
      </p:pic>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293094"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起偏器</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427BD3A0-C2EB-DC76-D57E-6091F8D14384}"/>
              </a:ext>
            </a:extLst>
          </p:cNvPr>
          <p:cNvSpPr/>
          <p:nvPr/>
        </p:nvSpPr>
        <p:spPr>
          <a:xfrm>
            <a:off x="69574" y="1397789"/>
            <a:ext cx="670014" cy="525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8CD05544-8C9C-FC94-EB31-DEF9E5E5A285}"/>
              </a:ext>
            </a:extLst>
          </p:cNvPr>
          <p:cNvSpPr>
            <a:spLocks/>
          </p:cNvSpPr>
          <p:nvPr/>
        </p:nvSpPr>
        <p:spPr>
          <a:xfrm>
            <a:off x="565322" y="3238529"/>
            <a:ext cx="11267868" cy="2803621"/>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a:extLst>
              <a:ext uri="{FF2B5EF4-FFF2-40B4-BE49-F238E27FC236}">
                <a16:creationId xmlns:a16="http://schemas.microsoft.com/office/drawing/2014/main" id="{75F133DF-1D59-526C-5C59-47A1F54AC23B}"/>
              </a:ext>
            </a:extLst>
          </p:cNvPr>
          <p:cNvPicPr>
            <a:picLocks noChangeAspect="1"/>
          </p:cNvPicPr>
          <p:nvPr/>
        </p:nvPicPr>
        <p:blipFill rotWithShape="1">
          <a:blip r:embed="rId4">
            <a:clrChange>
              <a:clrFrom>
                <a:srgbClr val="FFFFFF"/>
              </a:clrFrom>
              <a:clrTo>
                <a:srgbClr val="FFFFFF">
                  <a:alpha val="0"/>
                </a:srgbClr>
              </a:clrTo>
            </a:clrChange>
          </a:blip>
          <a:srcRect r="49995"/>
          <a:stretch/>
        </p:blipFill>
        <p:spPr>
          <a:xfrm>
            <a:off x="2305194" y="3581834"/>
            <a:ext cx="2930758" cy="2421610"/>
          </a:xfrm>
          <a:prstGeom prst="rect">
            <a:avLst/>
          </a:prstGeom>
        </p:spPr>
      </p:pic>
      <p:pic>
        <p:nvPicPr>
          <p:cNvPr id="7" name="图片 6">
            <a:extLst>
              <a:ext uri="{FF2B5EF4-FFF2-40B4-BE49-F238E27FC236}">
                <a16:creationId xmlns:a16="http://schemas.microsoft.com/office/drawing/2014/main" id="{D60B0A23-EB3B-73EC-F618-4E67E4428211}"/>
              </a:ext>
            </a:extLst>
          </p:cNvPr>
          <p:cNvPicPr>
            <a:picLocks noChangeAspect="1"/>
          </p:cNvPicPr>
          <p:nvPr/>
        </p:nvPicPr>
        <p:blipFill rotWithShape="1">
          <a:blip r:embed="rId4">
            <a:clrChange>
              <a:clrFrom>
                <a:srgbClr val="FFFFFF"/>
              </a:clrFrom>
              <a:clrTo>
                <a:srgbClr val="FFFFFF">
                  <a:alpha val="0"/>
                </a:srgbClr>
              </a:clrTo>
            </a:clrChange>
          </a:blip>
          <a:srcRect l="50114" r="-1359"/>
          <a:stretch/>
        </p:blipFill>
        <p:spPr>
          <a:xfrm>
            <a:off x="6590289" y="3581834"/>
            <a:ext cx="3003451" cy="2421610"/>
          </a:xfrm>
          <a:prstGeom prst="rect">
            <a:avLst/>
          </a:prstGeom>
        </p:spPr>
      </p:pic>
      <p:sp>
        <p:nvSpPr>
          <p:cNvPr id="17" name="文本框 16">
            <a:extLst>
              <a:ext uri="{FF2B5EF4-FFF2-40B4-BE49-F238E27FC236}">
                <a16:creationId xmlns:a16="http://schemas.microsoft.com/office/drawing/2014/main" id="{E7510D5C-23F7-6B8D-C70B-54FCC2BE967E}"/>
              </a:ext>
            </a:extLst>
          </p:cNvPr>
          <p:cNvSpPr txBox="1"/>
          <p:nvPr/>
        </p:nvSpPr>
        <p:spPr>
          <a:xfrm>
            <a:off x="9865985" y="4941888"/>
            <a:ext cx="1967205"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损耗 </a:t>
            </a:r>
            <a:r>
              <a:rPr lang="en-US" altLang="zh-CN" dirty="0"/>
              <a:t>&lt; 0.3 dB</a:t>
            </a:r>
          </a:p>
          <a:p>
            <a:pPr marL="285750" indent="-285750">
              <a:buFont typeface="Arial" panose="020B0604020202020204" pitchFamily="34" charset="0"/>
              <a:buChar char="•"/>
            </a:pPr>
            <a:r>
              <a:rPr lang="zh-CN" altLang="en-US" dirty="0"/>
              <a:t>串扰 </a:t>
            </a:r>
            <a:r>
              <a:rPr lang="en-US" altLang="zh-CN" dirty="0"/>
              <a:t>&gt; 30 dB</a:t>
            </a:r>
          </a:p>
          <a:p>
            <a:pPr marL="285750" indent="-285750">
              <a:buFont typeface="Arial" panose="020B0604020202020204" pitchFamily="34" charset="0"/>
              <a:buChar char="•"/>
            </a:pPr>
            <a:r>
              <a:rPr lang="zh-CN" altLang="en-US" dirty="0"/>
              <a:t>带宽 </a:t>
            </a:r>
            <a:r>
              <a:rPr lang="en-US" altLang="zh-CN" dirty="0"/>
              <a:t>&gt; 200 nm</a:t>
            </a:r>
            <a:endParaRPr lang="zh-CN" altLang="en-US" dirty="0"/>
          </a:p>
        </p:txBody>
      </p:sp>
      <p:sp>
        <p:nvSpPr>
          <p:cNvPr id="18" name="文本框 17">
            <a:extLst>
              <a:ext uri="{FF2B5EF4-FFF2-40B4-BE49-F238E27FC236}">
                <a16:creationId xmlns:a16="http://schemas.microsoft.com/office/drawing/2014/main" id="{CDA9B5A4-028A-18AE-BBBD-3987784ACDE7}"/>
              </a:ext>
            </a:extLst>
          </p:cNvPr>
          <p:cNvSpPr txBox="1"/>
          <p:nvPr/>
        </p:nvSpPr>
        <p:spPr>
          <a:xfrm>
            <a:off x="657376" y="3244334"/>
            <a:ext cx="1107996" cy="369332"/>
          </a:xfrm>
          <a:prstGeom prst="rect">
            <a:avLst/>
          </a:prstGeom>
          <a:noFill/>
        </p:spPr>
        <p:txBody>
          <a:bodyPr wrap="none" rtlCol="0">
            <a:spAutoFit/>
          </a:bodyPr>
          <a:lstStyle/>
          <a:p>
            <a:r>
              <a:rPr lang="zh-CN" altLang="en-US" dirty="0"/>
              <a:t>仿真结果</a:t>
            </a:r>
          </a:p>
        </p:txBody>
      </p:sp>
      <p:sp>
        <p:nvSpPr>
          <p:cNvPr id="20" name="文本框 19">
            <a:extLst>
              <a:ext uri="{FF2B5EF4-FFF2-40B4-BE49-F238E27FC236}">
                <a16:creationId xmlns:a16="http://schemas.microsoft.com/office/drawing/2014/main" id="{9E982317-C1DD-39FF-4AAE-1D06E38C8314}"/>
              </a:ext>
            </a:extLst>
          </p:cNvPr>
          <p:cNvSpPr txBox="1"/>
          <p:nvPr/>
        </p:nvSpPr>
        <p:spPr>
          <a:xfrm>
            <a:off x="657376" y="841376"/>
            <a:ext cx="1107996" cy="369332"/>
          </a:xfrm>
          <a:prstGeom prst="rect">
            <a:avLst/>
          </a:prstGeom>
          <a:noFill/>
        </p:spPr>
        <p:txBody>
          <a:bodyPr wrap="none" rtlCol="0">
            <a:spAutoFit/>
          </a:bodyPr>
          <a:lstStyle/>
          <a:p>
            <a:r>
              <a:rPr lang="zh-CN" altLang="en-US" dirty="0"/>
              <a:t>器件结构</a:t>
            </a:r>
          </a:p>
        </p:txBody>
      </p:sp>
      <p:sp>
        <p:nvSpPr>
          <p:cNvPr id="9" name="文本框 8">
            <a:extLst>
              <a:ext uri="{FF2B5EF4-FFF2-40B4-BE49-F238E27FC236}">
                <a16:creationId xmlns:a16="http://schemas.microsoft.com/office/drawing/2014/main" id="{E2D822E6-5A34-3CCF-D43A-68D581CA5920}"/>
              </a:ext>
            </a:extLst>
          </p:cNvPr>
          <p:cNvSpPr txBox="1"/>
          <p:nvPr/>
        </p:nvSpPr>
        <p:spPr>
          <a:xfrm>
            <a:off x="657376" y="4042209"/>
            <a:ext cx="1210588" cy="369332"/>
          </a:xfrm>
          <a:prstGeom prst="rect">
            <a:avLst/>
          </a:prstGeom>
          <a:noFill/>
        </p:spPr>
        <p:txBody>
          <a:bodyPr wrap="none" rtlCol="0">
            <a:spAutoFit/>
          </a:bodyPr>
          <a:lstStyle/>
          <a:p>
            <a:r>
              <a:rPr lang="en-US" altLang="zh-CN" dirty="0"/>
              <a:t>TM</a:t>
            </a:r>
            <a:r>
              <a:rPr lang="zh-CN" altLang="en-US" dirty="0"/>
              <a:t>入射光</a:t>
            </a:r>
          </a:p>
        </p:txBody>
      </p:sp>
      <p:sp>
        <p:nvSpPr>
          <p:cNvPr id="10" name="文本框 9">
            <a:extLst>
              <a:ext uri="{FF2B5EF4-FFF2-40B4-BE49-F238E27FC236}">
                <a16:creationId xmlns:a16="http://schemas.microsoft.com/office/drawing/2014/main" id="{97DE88A1-1154-1DEF-3E8C-09A0292DE46A}"/>
              </a:ext>
            </a:extLst>
          </p:cNvPr>
          <p:cNvSpPr txBox="1"/>
          <p:nvPr/>
        </p:nvSpPr>
        <p:spPr>
          <a:xfrm>
            <a:off x="657376" y="5001290"/>
            <a:ext cx="1172116" cy="369332"/>
          </a:xfrm>
          <a:prstGeom prst="rect">
            <a:avLst/>
          </a:prstGeom>
          <a:noFill/>
        </p:spPr>
        <p:txBody>
          <a:bodyPr wrap="none" rtlCol="0">
            <a:spAutoFit/>
          </a:bodyPr>
          <a:lstStyle/>
          <a:p>
            <a:r>
              <a:rPr lang="en-US" altLang="zh-CN" dirty="0"/>
              <a:t>TE</a:t>
            </a:r>
            <a:r>
              <a:rPr lang="zh-CN" altLang="en-US" dirty="0"/>
              <a:t>入射光</a:t>
            </a:r>
          </a:p>
        </p:txBody>
      </p:sp>
    </p:spTree>
    <p:extLst>
      <p:ext uri="{BB962C8B-B14F-4D97-AF65-F5344CB8AC3E}">
        <p14:creationId xmlns:p14="http://schemas.microsoft.com/office/powerpoint/2010/main" val="87140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303641"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偏振分束器</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9E5AE68-418E-4AFF-7417-D8D5104C2392}"/>
              </a:ext>
            </a:extLst>
          </p:cNvPr>
          <p:cNvSpPr txBox="1"/>
          <p:nvPr/>
        </p:nvSpPr>
        <p:spPr>
          <a:xfrm>
            <a:off x="954960" y="5312480"/>
            <a:ext cx="8216153" cy="992066"/>
          </a:xfrm>
          <a:prstGeom prst="rect">
            <a:avLst/>
          </a:prstGeom>
        </p:spPr>
        <p:txBody>
          <a:bodyPr wrap="square" lIns="121918" tIns="60960" rIns="121918" bIns="60960">
            <a:spAutoFit/>
          </a:bodyPr>
          <a:lstStyle>
            <a:defPPr>
              <a:defRPr lang="zh-CN"/>
            </a:defPPr>
            <a:lvl1pPr marL="0" indent="0" defTabSz="1219179">
              <a:lnSpc>
                <a:spcPct val="130000"/>
              </a:lnSpc>
              <a:buFont typeface="Wingdings" panose="05000000000000000000" pitchFamily="2" charset="2"/>
              <a:buNone/>
              <a:defRPr sz="2000">
                <a:solidFill>
                  <a:srgbClr val="084C96"/>
                </a:solidFill>
                <a:latin typeface="微软雅黑" panose="020B0503020204020204" pitchFamily="34" charset="-122"/>
                <a:cs typeface="Arial Unicode MS" panose="020B0604020202020204" pitchFamily="34" charset="-122"/>
              </a:defRPr>
            </a:lvl1pPr>
          </a:lstStyle>
          <a:p>
            <a:pPr marL="342900" indent="-342900">
              <a:lnSpc>
                <a:spcPct val="150000"/>
              </a:lnSpc>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rPr>
              <a:t>入射光首先被分解到不同模式的光，</a:t>
            </a:r>
            <a:endParaRPr lang="en-US" altLang="zh-CN" sz="2000" dirty="0">
              <a:solidFill>
                <a:srgbClr val="003153"/>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rPr>
              <a:t>通过反射光的相位来控制光的输出端口路径</a:t>
            </a:r>
          </a:p>
        </p:txBody>
      </p:sp>
      <p:sp>
        <p:nvSpPr>
          <p:cNvPr id="3" name="矩形 2">
            <a:extLst>
              <a:ext uri="{FF2B5EF4-FFF2-40B4-BE49-F238E27FC236}">
                <a16:creationId xmlns:a16="http://schemas.microsoft.com/office/drawing/2014/main" id="{C9ECC930-AF70-B3F9-3A92-2AE7A8E1EA5C}"/>
              </a:ext>
            </a:extLst>
          </p:cNvPr>
          <p:cNvSpPr/>
          <p:nvPr/>
        </p:nvSpPr>
        <p:spPr>
          <a:xfrm>
            <a:off x="1456494" y="933894"/>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9B8D918-0F4C-6088-3958-A65DD2A50D48}"/>
              </a:ext>
            </a:extLst>
          </p:cNvPr>
          <p:cNvSpPr/>
          <p:nvPr/>
        </p:nvSpPr>
        <p:spPr>
          <a:xfrm>
            <a:off x="5796819" y="750889"/>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5C8A49B-52EF-097D-8809-B3798B009985}"/>
              </a:ext>
            </a:extLst>
          </p:cNvPr>
          <p:cNvSpPr/>
          <p:nvPr/>
        </p:nvSpPr>
        <p:spPr>
          <a:xfrm>
            <a:off x="5729854" y="2704077"/>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334AD78-82E1-FA20-6850-3E1F71D11DA9}"/>
              </a:ext>
            </a:extLst>
          </p:cNvPr>
          <p:cNvSpPr/>
          <p:nvPr/>
        </p:nvSpPr>
        <p:spPr>
          <a:xfrm>
            <a:off x="1460706" y="3021357"/>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473FCF3-8DD3-FA2C-BB10-68F63B00388F}"/>
              </a:ext>
            </a:extLst>
          </p:cNvPr>
          <p:cNvPicPr>
            <a:picLocks noChangeAspect="1"/>
          </p:cNvPicPr>
          <p:nvPr/>
        </p:nvPicPr>
        <p:blipFill rotWithShape="1">
          <a:blip r:embed="rId3">
            <a:clrChange>
              <a:clrFrom>
                <a:srgbClr val="FFFFFF"/>
              </a:clrFrom>
              <a:clrTo>
                <a:srgbClr val="FFFFFF">
                  <a:alpha val="0"/>
                </a:srgbClr>
              </a:clrTo>
            </a:clrChange>
          </a:blip>
          <a:srcRect b="17560"/>
          <a:stretch/>
        </p:blipFill>
        <p:spPr>
          <a:xfrm>
            <a:off x="2086399" y="923943"/>
            <a:ext cx="7420840" cy="1777265"/>
          </a:xfrm>
          <a:prstGeom prst="rect">
            <a:avLst/>
          </a:prstGeom>
        </p:spPr>
      </p:pic>
      <p:pic>
        <p:nvPicPr>
          <p:cNvPr id="12" name="图片 11">
            <a:extLst>
              <a:ext uri="{FF2B5EF4-FFF2-40B4-BE49-F238E27FC236}">
                <a16:creationId xmlns:a16="http://schemas.microsoft.com/office/drawing/2014/main" id="{5A72C47B-F9EF-8229-FB33-EB49601EA21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24819" y="3094530"/>
            <a:ext cx="9144000" cy="2318789"/>
          </a:xfrm>
          <a:prstGeom prst="rect">
            <a:avLst/>
          </a:prstGeom>
        </p:spPr>
      </p:pic>
      <p:sp>
        <p:nvSpPr>
          <p:cNvPr id="14" name="文本框 13">
            <a:extLst>
              <a:ext uri="{FF2B5EF4-FFF2-40B4-BE49-F238E27FC236}">
                <a16:creationId xmlns:a16="http://schemas.microsoft.com/office/drawing/2014/main" id="{56FB6CBF-8C91-D817-1A18-614090F37DAE}"/>
              </a:ext>
            </a:extLst>
          </p:cNvPr>
          <p:cNvSpPr txBox="1"/>
          <p:nvPr/>
        </p:nvSpPr>
        <p:spPr>
          <a:xfrm>
            <a:off x="657376" y="2909864"/>
            <a:ext cx="1107996" cy="369332"/>
          </a:xfrm>
          <a:prstGeom prst="rect">
            <a:avLst/>
          </a:prstGeom>
          <a:noFill/>
        </p:spPr>
        <p:txBody>
          <a:bodyPr wrap="none" rtlCol="0">
            <a:spAutoFit/>
          </a:bodyPr>
          <a:lstStyle/>
          <a:p>
            <a:r>
              <a:rPr lang="zh-CN" altLang="en-US" dirty="0"/>
              <a:t>仿真结果</a:t>
            </a:r>
          </a:p>
        </p:txBody>
      </p:sp>
      <p:sp>
        <p:nvSpPr>
          <p:cNvPr id="16" name="文本框 15">
            <a:extLst>
              <a:ext uri="{FF2B5EF4-FFF2-40B4-BE49-F238E27FC236}">
                <a16:creationId xmlns:a16="http://schemas.microsoft.com/office/drawing/2014/main" id="{FA71BCE3-E293-9476-9108-CD01C0487FF7}"/>
              </a:ext>
            </a:extLst>
          </p:cNvPr>
          <p:cNvSpPr txBox="1"/>
          <p:nvPr/>
        </p:nvSpPr>
        <p:spPr>
          <a:xfrm>
            <a:off x="657376" y="841376"/>
            <a:ext cx="1107996" cy="369332"/>
          </a:xfrm>
          <a:prstGeom prst="rect">
            <a:avLst/>
          </a:prstGeom>
          <a:noFill/>
        </p:spPr>
        <p:txBody>
          <a:bodyPr wrap="none" rtlCol="0">
            <a:spAutoFit/>
          </a:bodyPr>
          <a:lstStyle/>
          <a:p>
            <a:r>
              <a:rPr lang="zh-CN" altLang="en-US" dirty="0"/>
              <a:t>器件结构</a:t>
            </a:r>
          </a:p>
        </p:txBody>
      </p:sp>
    </p:spTree>
    <p:extLst>
      <p:ext uri="{BB962C8B-B14F-4D97-AF65-F5344CB8AC3E}">
        <p14:creationId xmlns:p14="http://schemas.microsoft.com/office/powerpoint/2010/main" val="2767331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259069"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偏振分束器</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C9ECC930-AF70-B3F9-3A92-2AE7A8E1EA5C}"/>
              </a:ext>
            </a:extLst>
          </p:cNvPr>
          <p:cNvSpPr/>
          <p:nvPr/>
        </p:nvSpPr>
        <p:spPr>
          <a:xfrm>
            <a:off x="1277451" y="933894"/>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9B8D918-0F4C-6088-3958-A65DD2A50D48}"/>
              </a:ext>
            </a:extLst>
          </p:cNvPr>
          <p:cNvSpPr/>
          <p:nvPr/>
        </p:nvSpPr>
        <p:spPr>
          <a:xfrm>
            <a:off x="5617776" y="750889"/>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5C8A49B-52EF-097D-8809-B3798B009985}"/>
              </a:ext>
            </a:extLst>
          </p:cNvPr>
          <p:cNvSpPr/>
          <p:nvPr/>
        </p:nvSpPr>
        <p:spPr>
          <a:xfrm>
            <a:off x="5550811" y="2704077"/>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334AD78-82E1-FA20-6850-3E1F71D11DA9}"/>
              </a:ext>
            </a:extLst>
          </p:cNvPr>
          <p:cNvSpPr/>
          <p:nvPr/>
        </p:nvSpPr>
        <p:spPr>
          <a:xfrm>
            <a:off x="1281663" y="3021357"/>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46499417-5B3A-87AE-1793-0732C703D73B}"/>
              </a:ext>
            </a:extLst>
          </p:cNvPr>
          <p:cNvPicPr>
            <a:picLocks noChangeAspect="1"/>
          </p:cNvPicPr>
          <p:nvPr/>
        </p:nvPicPr>
        <p:blipFill rotWithShape="1">
          <a:blip r:embed="rId3">
            <a:clrChange>
              <a:clrFrom>
                <a:srgbClr val="FFFFFF"/>
              </a:clrFrom>
              <a:clrTo>
                <a:srgbClr val="FFFFFF">
                  <a:alpha val="0"/>
                </a:srgbClr>
              </a:clrTo>
            </a:clrChange>
          </a:blip>
          <a:srcRect b="17560"/>
          <a:stretch/>
        </p:blipFill>
        <p:spPr>
          <a:xfrm>
            <a:off x="2206537" y="933894"/>
            <a:ext cx="7420840" cy="1777265"/>
          </a:xfrm>
          <a:prstGeom prst="rect">
            <a:avLst/>
          </a:prstGeom>
        </p:spPr>
      </p:pic>
      <p:sp>
        <p:nvSpPr>
          <p:cNvPr id="5" name="矩形 4">
            <a:extLst>
              <a:ext uri="{FF2B5EF4-FFF2-40B4-BE49-F238E27FC236}">
                <a16:creationId xmlns:a16="http://schemas.microsoft.com/office/drawing/2014/main" id="{B9F8A870-D413-9B0C-0E2C-26A32E9206D9}"/>
              </a:ext>
            </a:extLst>
          </p:cNvPr>
          <p:cNvSpPr>
            <a:spLocks/>
          </p:cNvSpPr>
          <p:nvPr/>
        </p:nvSpPr>
        <p:spPr>
          <a:xfrm>
            <a:off x="478333" y="3198981"/>
            <a:ext cx="11261796" cy="3008445"/>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 name="图片 12">
            <a:extLst>
              <a:ext uri="{FF2B5EF4-FFF2-40B4-BE49-F238E27FC236}">
                <a16:creationId xmlns:a16="http://schemas.microsoft.com/office/drawing/2014/main" id="{E1C54B9A-2292-BFCB-9BEA-05A455DAA25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11296" y="3260707"/>
            <a:ext cx="7811323" cy="2946719"/>
          </a:xfrm>
          <a:prstGeom prst="rect">
            <a:avLst/>
          </a:prstGeom>
        </p:spPr>
      </p:pic>
      <p:sp>
        <p:nvSpPr>
          <p:cNvPr id="15" name="文本框 14">
            <a:extLst>
              <a:ext uri="{FF2B5EF4-FFF2-40B4-BE49-F238E27FC236}">
                <a16:creationId xmlns:a16="http://schemas.microsoft.com/office/drawing/2014/main" id="{7131D8F0-1F07-233B-11A1-8D5EDEAD5647}"/>
              </a:ext>
            </a:extLst>
          </p:cNvPr>
          <p:cNvSpPr txBox="1"/>
          <p:nvPr/>
        </p:nvSpPr>
        <p:spPr>
          <a:xfrm>
            <a:off x="478333" y="3244334"/>
            <a:ext cx="1107996" cy="369332"/>
          </a:xfrm>
          <a:prstGeom prst="rect">
            <a:avLst/>
          </a:prstGeom>
          <a:noFill/>
        </p:spPr>
        <p:txBody>
          <a:bodyPr wrap="none" rtlCol="0">
            <a:spAutoFit/>
          </a:bodyPr>
          <a:lstStyle/>
          <a:p>
            <a:r>
              <a:rPr lang="zh-CN" altLang="en-US" dirty="0"/>
              <a:t>仿真结果</a:t>
            </a:r>
          </a:p>
        </p:txBody>
      </p:sp>
      <p:sp>
        <p:nvSpPr>
          <p:cNvPr id="16" name="文本框 15">
            <a:extLst>
              <a:ext uri="{FF2B5EF4-FFF2-40B4-BE49-F238E27FC236}">
                <a16:creationId xmlns:a16="http://schemas.microsoft.com/office/drawing/2014/main" id="{EF88185A-BF37-4FEB-7743-5E2984B21344}"/>
              </a:ext>
            </a:extLst>
          </p:cNvPr>
          <p:cNvSpPr txBox="1"/>
          <p:nvPr/>
        </p:nvSpPr>
        <p:spPr>
          <a:xfrm>
            <a:off x="478333" y="841376"/>
            <a:ext cx="1107996" cy="369332"/>
          </a:xfrm>
          <a:prstGeom prst="rect">
            <a:avLst/>
          </a:prstGeom>
          <a:noFill/>
        </p:spPr>
        <p:txBody>
          <a:bodyPr wrap="none" rtlCol="0">
            <a:spAutoFit/>
          </a:bodyPr>
          <a:lstStyle/>
          <a:p>
            <a:r>
              <a:rPr lang="zh-CN" altLang="en-US" dirty="0"/>
              <a:t>器件结构</a:t>
            </a:r>
          </a:p>
        </p:txBody>
      </p:sp>
      <p:sp>
        <p:nvSpPr>
          <p:cNvPr id="17" name="文本框 16">
            <a:extLst>
              <a:ext uri="{FF2B5EF4-FFF2-40B4-BE49-F238E27FC236}">
                <a16:creationId xmlns:a16="http://schemas.microsoft.com/office/drawing/2014/main" id="{586D8E2B-C0EF-160F-62F6-1A9BCE238F58}"/>
              </a:ext>
            </a:extLst>
          </p:cNvPr>
          <p:cNvSpPr txBox="1"/>
          <p:nvPr/>
        </p:nvSpPr>
        <p:spPr>
          <a:xfrm>
            <a:off x="9958941" y="4941888"/>
            <a:ext cx="1838965"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损耗 </a:t>
            </a:r>
            <a:r>
              <a:rPr lang="en-US" altLang="zh-CN" dirty="0"/>
              <a:t>&lt; 1 dB</a:t>
            </a:r>
          </a:p>
          <a:p>
            <a:pPr marL="285750" indent="-285750">
              <a:buFont typeface="Arial" panose="020B0604020202020204" pitchFamily="34" charset="0"/>
              <a:buChar char="•"/>
            </a:pPr>
            <a:r>
              <a:rPr lang="zh-CN" altLang="en-US" dirty="0"/>
              <a:t>串扰 </a:t>
            </a:r>
            <a:r>
              <a:rPr lang="en-US" altLang="zh-CN" dirty="0"/>
              <a:t>&gt; 30 dB</a:t>
            </a:r>
          </a:p>
          <a:p>
            <a:pPr marL="285750" indent="-285750">
              <a:buFont typeface="Arial" panose="020B0604020202020204" pitchFamily="34" charset="0"/>
              <a:buChar char="•"/>
            </a:pPr>
            <a:r>
              <a:rPr lang="zh-CN" altLang="en-US" dirty="0"/>
              <a:t>带宽 </a:t>
            </a:r>
            <a:r>
              <a:rPr lang="en-US" altLang="zh-CN" dirty="0"/>
              <a:t>&gt; 50 nm</a:t>
            </a:r>
            <a:endParaRPr lang="zh-CN" altLang="en-US" dirty="0"/>
          </a:p>
        </p:txBody>
      </p:sp>
    </p:spTree>
    <p:extLst>
      <p:ext uri="{BB962C8B-B14F-4D97-AF65-F5344CB8AC3E}">
        <p14:creationId xmlns:p14="http://schemas.microsoft.com/office/powerpoint/2010/main" val="4038464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69574"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偏振分束旋转器</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C9ECC930-AF70-B3F9-3A92-2AE7A8E1EA5C}"/>
              </a:ext>
            </a:extLst>
          </p:cNvPr>
          <p:cNvSpPr/>
          <p:nvPr/>
        </p:nvSpPr>
        <p:spPr>
          <a:xfrm>
            <a:off x="1456494" y="933894"/>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9B8D918-0F4C-6088-3958-A65DD2A50D48}"/>
              </a:ext>
            </a:extLst>
          </p:cNvPr>
          <p:cNvSpPr/>
          <p:nvPr/>
        </p:nvSpPr>
        <p:spPr>
          <a:xfrm>
            <a:off x="5796819" y="750889"/>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374B6AD-F872-D76F-D878-99263364F4D7}"/>
              </a:ext>
            </a:extLst>
          </p:cNvPr>
          <p:cNvGrpSpPr/>
          <p:nvPr/>
        </p:nvGrpSpPr>
        <p:grpSpPr>
          <a:xfrm>
            <a:off x="2349115" y="940390"/>
            <a:ext cx="7493770" cy="1866699"/>
            <a:chOff x="825115" y="1840192"/>
            <a:chExt cx="7493770" cy="1866699"/>
          </a:xfrm>
        </p:grpSpPr>
        <p:sp>
          <p:nvSpPr>
            <p:cNvPr id="7" name="矩形 6">
              <a:extLst>
                <a:ext uri="{FF2B5EF4-FFF2-40B4-BE49-F238E27FC236}">
                  <a16:creationId xmlns:a16="http://schemas.microsoft.com/office/drawing/2014/main" id="{65C8A49B-52EF-097D-8809-B3798B009985}"/>
                </a:ext>
              </a:extLst>
            </p:cNvPr>
            <p:cNvSpPr/>
            <p:nvPr/>
          </p:nvSpPr>
          <p:spPr>
            <a:xfrm>
              <a:off x="5729854" y="2704077"/>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1334AD78-82E1-FA20-6850-3E1F71D11DA9}"/>
                </a:ext>
              </a:extLst>
            </p:cNvPr>
            <p:cNvSpPr/>
            <p:nvPr/>
          </p:nvSpPr>
          <p:spPr>
            <a:xfrm>
              <a:off x="1460706" y="3021357"/>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8F821974-0481-8FDA-678D-58DA7A28D314}"/>
                </a:ext>
              </a:extLst>
            </p:cNvPr>
            <p:cNvPicPr>
              <a:picLocks noChangeAspect="1"/>
            </p:cNvPicPr>
            <p:nvPr/>
          </p:nvPicPr>
          <p:blipFill>
            <a:blip r:embed="rId3"/>
            <a:stretch>
              <a:fillRect/>
            </a:stretch>
          </p:blipFill>
          <p:spPr>
            <a:xfrm>
              <a:off x="825115" y="1840192"/>
              <a:ext cx="7493770" cy="1866699"/>
            </a:xfrm>
            <a:prstGeom prst="rect">
              <a:avLst/>
            </a:prstGeom>
          </p:spPr>
        </p:pic>
        <p:sp>
          <p:nvSpPr>
            <p:cNvPr id="17" name="椭圆 16">
              <a:extLst>
                <a:ext uri="{FF2B5EF4-FFF2-40B4-BE49-F238E27FC236}">
                  <a16:creationId xmlns:a16="http://schemas.microsoft.com/office/drawing/2014/main" id="{964C0D65-469A-7F02-A25D-D334FF7C2EB5}"/>
                </a:ext>
              </a:extLst>
            </p:cNvPr>
            <p:cNvSpPr/>
            <p:nvPr/>
          </p:nvSpPr>
          <p:spPr>
            <a:xfrm>
              <a:off x="5144372" y="2038204"/>
              <a:ext cx="1005144" cy="1484762"/>
            </a:xfrm>
            <a:prstGeom prst="ellipse">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a:extLst>
                <a:ext uri="{FF2B5EF4-FFF2-40B4-BE49-F238E27FC236}">
                  <a16:creationId xmlns:a16="http://schemas.microsoft.com/office/drawing/2014/main" id="{21E0FDAF-66F9-6DAB-3454-CBF91013CA93}"/>
                </a:ext>
              </a:extLst>
            </p:cNvPr>
            <p:cNvSpPr/>
            <p:nvPr/>
          </p:nvSpPr>
          <p:spPr>
            <a:xfrm>
              <a:off x="1521672" y="1877952"/>
              <a:ext cx="942322" cy="1645014"/>
            </a:xfrm>
            <a:prstGeom prst="ellipse">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矩形 19">
            <a:extLst>
              <a:ext uri="{FF2B5EF4-FFF2-40B4-BE49-F238E27FC236}">
                <a16:creationId xmlns:a16="http://schemas.microsoft.com/office/drawing/2014/main" id="{8205653B-A7D9-D8D9-4742-FFA2A7AD6730}"/>
              </a:ext>
            </a:extLst>
          </p:cNvPr>
          <p:cNvSpPr>
            <a:spLocks/>
          </p:cNvSpPr>
          <p:nvPr/>
        </p:nvSpPr>
        <p:spPr>
          <a:xfrm>
            <a:off x="478333" y="3159471"/>
            <a:ext cx="10188403" cy="3008445"/>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1" name="图片 20">
            <a:extLst>
              <a:ext uri="{FF2B5EF4-FFF2-40B4-BE49-F238E27FC236}">
                <a16:creationId xmlns:a16="http://schemas.microsoft.com/office/drawing/2014/main" id="{983FB6F0-DCC2-A2CF-6695-FC04501305A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37832" y="3201797"/>
            <a:ext cx="3475021" cy="2694666"/>
          </a:xfrm>
          <a:prstGeom prst="rect">
            <a:avLst/>
          </a:prstGeom>
        </p:spPr>
      </p:pic>
      <p:pic>
        <p:nvPicPr>
          <p:cNvPr id="22" name="图片 21">
            <a:extLst>
              <a:ext uri="{FF2B5EF4-FFF2-40B4-BE49-F238E27FC236}">
                <a16:creationId xmlns:a16="http://schemas.microsoft.com/office/drawing/2014/main" id="{FFF3CBE1-CFBF-E7B2-14B3-4091E2741727}"/>
              </a:ext>
            </a:extLst>
          </p:cNvPr>
          <p:cNvPicPr>
            <a:picLocks noChangeAspect="1"/>
          </p:cNvPicPr>
          <p:nvPr/>
        </p:nvPicPr>
        <p:blipFill rotWithShape="1">
          <a:blip r:embed="rId5"/>
          <a:srcRect r="70614"/>
          <a:stretch/>
        </p:blipFill>
        <p:spPr>
          <a:xfrm>
            <a:off x="2510878" y="3196828"/>
            <a:ext cx="3230397" cy="2516161"/>
          </a:xfrm>
          <a:prstGeom prst="rect">
            <a:avLst/>
          </a:prstGeom>
        </p:spPr>
      </p:pic>
      <p:sp>
        <p:nvSpPr>
          <p:cNvPr id="25" name="文本框 24">
            <a:extLst>
              <a:ext uri="{FF2B5EF4-FFF2-40B4-BE49-F238E27FC236}">
                <a16:creationId xmlns:a16="http://schemas.microsoft.com/office/drawing/2014/main" id="{C28D8832-FB20-971A-9CC0-33F49A0E9FCD}"/>
              </a:ext>
            </a:extLst>
          </p:cNvPr>
          <p:cNvSpPr txBox="1"/>
          <p:nvPr/>
        </p:nvSpPr>
        <p:spPr>
          <a:xfrm>
            <a:off x="478333" y="3244334"/>
            <a:ext cx="1107996" cy="369332"/>
          </a:xfrm>
          <a:prstGeom prst="rect">
            <a:avLst/>
          </a:prstGeom>
          <a:noFill/>
        </p:spPr>
        <p:txBody>
          <a:bodyPr wrap="none" rtlCol="0">
            <a:spAutoFit/>
          </a:bodyPr>
          <a:lstStyle/>
          <a:p>
            <a:r>
              <a:rPr lang="zh-CN" altLang="en-US" dirty="0"/>
              <a:t>器件原理</a:t>
            </a:r>
          </a:p>
        </p:txBody>
      </p:sp>
      <p:sp>
        <p:nvSpPr>
          <p:cNvPr id="26" name="文本框 25">
            <a:extLst>
              <a:ext uri="{FF2B5EF4-FFF2-40B4-BE49-F238E27FC236}">
                <a16:creationId xmlns:a16="http://schemas.microsoft.com/office/drawing/2014/main" id="{24897D91-545E-638A-871D-2FBE06403545}"/>
              </a:ext>
            </a:extLst>
          </p:cNvPr>
          <p:cNvSpPr txBox="1"/>
          <p:nvPr/>
        </p:nvSpPr>
        <p:spPr>
          <a:xfrm>
            <a:off x="478333" y="841376"/>
            <a:ext cx="1107996" cy="369332"/>
          </a:xfrm>
          <a:prstGeom prst="rect">
            <a:avLst/>
          </a:prstGeom>
          <a:noFill/>
        </p:spPr>
        <p:txBody>
          <a:bodyPr wrap="none" rtlCol="0">
            <a:spAutoFit/>
          </a:bodyPr>
          <a:lstStyle/>
          <a:p>
            <a:r>
              <a:rPr lang="zh-CN" altLang="en-US" dirty="0"/>
              <a:t>器件结构</a:t>
            </a:r>
          </a:p>
        </p:txBody>
      </p:sp>
    </p:spTree>
    <p:extLst>
      <p:ext uri="{BB962C8B-B14F-4D97-AF65-F5344CB8AC3E}">
        <p14:creationId xmlns:p14="http://schemas.microsoft.com/office/powerpoint/2010/main" val="1164727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56EA1AB4-7B4B-B4BD-0192-5862F6BE2724}"/>
              </a:ext>
            </a:extLst>
          </p:cNvPr>
          <p:cNvSpPr>
            <a:spLocks/>
          </p:cNvSpPr>
          <p:nvPr/>
        </p:nvSpPr>
        <p:spPr>
          <a:xfrm>
            <a:off x="478333" y="3159471"/>
            <a:ext cx="10188403" cy="3008445"/>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505077"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偏振分束旋转器</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C9ECC930-AF70-B3F9-3A92-2AE7A8E1EA5C}"/>
              </a:ext>
            </a:extLst>
          </p:cNvPr>
          <p:cNvSpPr/>
          <p:nvPr/>
        </p:nvSpPr>
        <p:spPr>
          <a:xfrm>
            <a:off x="1456494" y="933894"/>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9B8D918-0F4C-6088-3958-A65DD2A50D48}"/>
              </a:ext>
            </a:extLst>
          </p:cNvPr>
          <p:cNvSpPr/>
          <p:nvPr/>
        </p:nvSpPr>
        <p:spPr>
          <a:xfrm>
            <a:off x="5796819" y="750889"/>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F078A1C7-34A5-2CC9-D3E5-5B7BF75DA2E5}"/>
              </a:ext>
            </a:extLst>
          </p:cNvPr>
          <p:cNvPicPr>
            <a:picLocks noChangeAspect="1"/>
          </p:cNvPicPr>
          <p:nvPr/>
        </p:nvPicPr>
        <p:blipFill>
          <a:blip r:embed="rId3"/>
          <a:stretch>
            <a:fillRect/>
          </a:stretch>
        </p:blipFill>
        <p:spPr>
          <a:xfrm>
            <a:off x="2125293" y="1198656"/>
            <a:ext cx="7493770" cy="1866699"/>
          </a:xfrm>
          <a:prstGeom prst="rect">
            <a:avLst/>
          </a:prstGeom>
        </p:spPr>
      </p:pic>
      <p:sp>
        <p:nvSpPr>
          <p:cNvPr id="9" name="椭圆 8">
            <a:extLst>
              <a:ext uri="{FF2B5EF4-FFF2-40B4-BE49-F238E27FC236}">
                <a16:creationId xmlns:a16="http://schemas.microsoft.com/office/drawing/2014/main" id="{F09063F4-7AE3-A2C3-1030-48935D128240}"/>
              </a:ext>
            </a:extLst>
          </p:cNvPr>
          <p:cNvSpPr/>
          <p:nvPr/>
        </p:nvSpPr>
        <p:spPr>
          <a:xfrm>
            <a:off x="8126767" y="1396668"/>
            <a:ext cx="1005144" cy="1484762"/>
          </a:xfrm>
          <a:prstGeom prst="ellipse">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椭圆 10">
            <a:extLst>
              <a:ext uri="{FF2B5EF4-FFF2-40B4-BE49-F238E27FC236}">
                <a16:creationId xmlns:a16="http://schemas.microsoft.com/office/drawing/2014/main" id="{0A12EA9E-471E-50BA-7ED5-B826D3CFB7EA}"/>
              </a:ext>
            </a:extLst>
          </p:cNvPr>
          <p:cNvSpPr/>
          <p:nvPr/>
        </p:nvSpPr>
        <p:spPr>
          <a:xfrm>
            <a:off x="3833973" y="1236416"/>
            <a:ext cx="460690" cy="1645014"/>
          </a:xfrm>
          <a:prstGeom prst="ellipse">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0C9A935F-3DB8-5B4F-B326-B26DC43011A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56494" y="4199328"/>
            <a:ext cx="8831368" cy="1847588"/>
          </a:xfrm>
          <a:prstGeom prst="rect">
            <a:avLst/>
          </a:prstGeom>
        </p:spPr>
      </p:pic>
      <p:sp>
        <p:nvSpPr>
          <p:cNvPr id="13" name="文本框 12">
            <a:extLst>
              <a:ext uri="{FF2B5EF4-FFF2-40B4-BE49-F238E27FC236}">
                <a16:creationId xmlns:a16="http://schemas.microsoft.com/office/drawing/2014/main" id="{61B28288-BC6B-8CDB-ED6E-DB85EAEEA90D}"/>
              </a:ext>
            </a:extLst>
          </p:cNvPr>
          <p:cNvSpPr txBox="1"/>
          <p:nvPr/>
        </p:nvSpPr>
        <p:spPr>
          <a:xfrm>
            <a:off x="1756855" y="3613666"/>
            <a:ext cx="8530912" cy="400110"/>
          </a:xfrm>
          <a:prstGeom prst="rect">
            <a:avLst/>
          </a:prstGeom>
          <a:noFill/>
        </p:spPr>
        <p:txBody>
          <a:bodyPr wrap="square">
            <a:spAutoFit/>
          </a:bodyPr>
          <a:lstStyle/>
          <a:p>
            <a:pPr>
              <a:spcBef>
                <a:spcPts val="1000"/>
              </a:spcBef>
            </a:pP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基于电介质槽的模式解复用器</a:t>
            </a:r>
          </a:p>
        </p:txBody>
      </p:sp>
      <p:sp>
        <p:nvSpPr>
          <p:cNvPr id="14" name="文本框 13">
            <a:extLst>
              <a:ext uri="{FF2B5EF4-FFF2-40B4-BE49-F238E27FC236}">
                <a16:creationId xmlns:a16="http://schemas.microsoft.com/office/drawing/2014/main" id="{2131B575-843A-FE7F-68D3-561FE4153907}"/>
              </a:ext>
            </a:extLst>
          </p:cNvPr>
          <p:cNvSpPr txBox="1"/>
          <p:nvPr/>
        </p:nvSpPr>
        <p:spPr>
          <a:xfrm>
            <a:off x="478333" y="3244334"/>
            <a:ext cx="1107996" cy="369332"/>
          </a:xfrm>
          <a:prstGeom prst="rect">
            <a:avLst/>
          </a:prstGeom>
          <a:noFill/>
        </p:spPr>
        <p:txBody>
          <a:bodyPr wrap="none" rtlCol="0">
            <a:spAutoFit/>
          </a:bodyPr>
          <a:lstStyle/>
          <a:p>
            <a:r>
              <a:rPr lang="zh-CN" altLang="en-US" dirty="0"/>
              <a:t>器件原理</a:t>
            </a:r>
          </a:p>
        </p:txBody>
      </p:sp>
      <p:sp>
        <p:nvSpPr>
          <p:cNvPr id="15" name="文本框 14">
            <a:extLst>
              <a:ext uri="{FF2B5EF4-FFF2-40B4-BE49-F238E27FC236}">
                <a16:creationId xmlns:a16="http://schemas.microsoft.com/office/drawing/2014/main" id="{C05A148C-AD9A-C1E1-D835-329267B77656}"/>
              </a:ext>
            </a:extLst>
          </p:cNvPr>
          <p:cNvSpPr txBox="1"/>
          <p:nvPr/>
        </p:nvSpPr>
        <p:spPr>
          <a:xfrm>
            <a:off x="478333" y="841376"/>
            <a:ext cx="1107996" cy="369332"/>
          </a:xfrm>
          <a:prstGeom prst="rect">
            <a:avLst/>
          </a:prstGeom>
          <a:noFill/>
        </p:spPr>
        <p:txBody>
          <a:bodyPr wrap="none" rtlCol="0">
            <a:spAutoFit/>
          </a:bodyPr>
          <a:lstStyle/>
          <a:p>
            <a:r>
              <a:rPr lang="zh-CN" altLang="en-US" dirty="0"/>
              <a:t>器件结构</a:t>
            </a:r>
          </a:p>
        </p:txBody>
      </p:sp>
    </p:spTree>
    <p:extLst>
      <p:ext uri="{BB962C8B-B14F-4D97-AF65-F5344CB8AC3E}">
        <p14:creationId xmlns:p14="http://schemas.microsoft.com/office/powerpoint/2010/main" val="3969552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370606"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偏振分束旋转器</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9B8D918-0F4C-6088-3958-A65DD2A50D48}"/>
              </a:ext>
            </a:extLst>
          </p:cNvPr>
          <p:cNvSpPr/>
          <p:nvPr/>
        </p:nvSpPr>
        <p:spPr>
          <a:xfrm>
            <a:off x="5796819" y="750889"/>
            <a:ext cx="268942" cy="3552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46F8B1FF-F1A3-11FA-4FE2-715B8B4622BF}"/>
              </a:ext>
            </a:extLst>
          </p:cNvPr>
          <p:cNvGrpSpPr/>
          <p:nvPr/>
        </p:nvGrpSpPr>
        <p:grpSpPr>
          <a:xfrm>
            <a:off x="2349115" y="933894"/>
            <a:ext cx="7493770" cy="1866699"/>
            <a:chOff x="825115" y="1840192"/>
            <a:chExt cx="7493770" cy="1866699"/>
          </a:xfrm>
        </p:grpSpPr>
        <p:pic>
          <p:nvPicPr>
            <p:cNvPr id="8" name="图片 7">
              <a:extLst>
                <a:ext uri="{FF2B5EF4-FFF2-40B4-BE49-F238E27FC236}">
                  <a16:creationId xmlns:a16="http://schemas.microsoft.com/office/drawing/2014/main" id="{E9F9281B-5344-3684-FC4D-D258758DB471}"/>
                </a:ext>
              </a:extLst>
            </p:cNvPr>
            <p:cNvPicPr>
              <a:picLocks noChangeAspect="1"/>
            </p:cNvPicPr>
            <p:nvPr/>
          </p:nvPicPr>
          <p:blipFill>
            <a:blip r:embed="rId3"/>
            <a:stretch>
              <a:fillRect/>
            </a:stretch>
          </p:blipFill>
          <p:spPr>
            <a:xfrm>
              <a:off x="825115" y="1840192"/>
              <a:ext cx="7493770" cy="1866699"/>
            </a:xfrm>
            <a:prstGeom prst="rect">
              <a:avLst/>
            </a:prstGeom>
          </p:spPr>
        </p:pic>
        <p:sp>
          <p:nvSpPr>
            <p:cNvPr id="10" name="椭圆 9">
              <a:extLst>
                <a:ext uri="{FF2B5EF4-FFF2-40B4-BE49-F238E27FC236}">
                  <a16:creationId xmlns:a16="http://schemas.microsoft.com/office/drawing/2014/main" id="{18001501-A79E-0092-6042-8B8501D897F5}"/>
                </a:ext>
              </a:extLst>
            </p:cNvPr>
            <p:cNvSpPr/>
            <p:nvPr/>
          </p:nvSpPr>
          <p:spPr>
            <a:xfrm>
              <a:off x="6826589" y="2038204"/>
              <a:ext cx="1005144" cy="1484762"/>
            </a:xfrm>
            <a:prstGeom prst="ellipse">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DFFF6A57-6445-FD64-AFEC-0F4BE729FF42}"/>
                </a:ext>
              </a:extLst>
            </p:cNvPr>
            <p:cNvSpPr/>
            <p:nvPr/>
          </p:nvSpPr>
          <p:spPr>
            <a:xfrm>
              <a:off x="2533795" y="1877952"/>
              <a:ext cx="460690" cy="1645014"/>
            </a:xfrm>
            <a:prstGeom prst="ellipse">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 name="组合 16">
            <a:extLst>
              <a:ext uri="{FF2B5EF4-FFF2-40B4-BE49-F238E27FC236}">
                <a16:creationId xmlns:a16="http://schemas.microsoft.com/office/drawing/2014/main" id="{53DE91C9-0CA9-918A-B71F-A0CB516E6ABA}"/>
              </a:ext>
            </a:extLst>
          </p:cNvPr>
          <p:cNvGrpSpPr/>
          <p:nvPr/>
        </p:nvGrpSpPr>
        <p:grpSpPr>
          <a:xfrm>
            <a:off x="478333" y="3098666"/>
            <a:ext cx="11438259" cy="3008445"/>
            <a:chOff x="-1040747" y="3741362"/>
            <a:chExt cx="11370711" cy="3008445"/>
          </a:xfrm>
        </p:grpSpPr>
        <p:sp>
          <p:nvSpPr>
            <p:cNvPr id="7" name="矩形 6">
              <a:extLst>
                <a:ext uri="{FF2B5EF4-FFF2-40B4-BE49-F238E27FC236}">
                  <a16:creationId xmlns:a16="http://schemas.microsoft.com/office/drawing/2014/main" id="{19A5D19E-C94D-82AA-C4A5-848038DB14A4}"/>
                </a:ext>
              </a:extLst>
            </p:cNvPr>
            <p:cNvSpPr>
              <a:spLocks/>
            </p:cNvSpPr>
            <p:nvPr/>
          </p:nvSpPr>
          <p:spPr>
            <a:xfrm>
              <a:off x="-1040747" y="3741362"/>
              <a:ext cx="11370711" cy="3008445"/>
            </a:xfrm>
            <a:prstGeom prst="rect">
              <a:avLst/>
            </a:prstGeom>
            <a:solidFill>
              <a:srgbClr val="CCEFF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 name="图片 14">
              <a:extLst>
                <a:ext uri="{FF2B5EF4-FFF2-40B4-BE49-F238E27FC236}">
                  <a16:creationId xmlns:a16="http://schemas.microsoft.com/office/drawing/2014/main" id="{FB522F8A-B8FC-AA9C-DCF7-3E9F5E6A8D4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14756" y="3870293"/>
              <a:ext cx="7911961" cy="2812150"/>
            </a:xfrm>
            <a:prstGeom prst="rect">
              <a:avLst/>
            </a:prstGeom>
          </p:spPr>
        </p:pic>
      </p:grpSp>
      <p:sp>
        <p:nvSpPr>
          <p:cNvPr id="18" name="文本框 17">
            <a:extLst>
              <a:ext uri="{FF2B5EF4-FFF2-40B4-BE49-F238E27FC236}">
                <a16:creationId xmlns:a16="http://schemas.microsoft.com/office/drawing/2014/main" id="{B07F32F8-17E1-F5D8-19FF-E1F3343BD3DF}"/>
              </a:ext>
            </a:extLst>
          </p:cNvPr>
          <p:cNvSpPr txBox="1"/>
          <p:nvPr/>
        </p:nvSpPr>
        <p:spPr>
          <a:xfrm>
            <a:off x="10051980" y="4941888"/>
            <a:ext cx="1864613" cy="923330"/>
          </a:xfrm>
          <a:prstGeom prst="rect">
            <a:avLst/>
          </a:prstGeom>
          <a:noFill/>
        </p:spPr>
        <p:txBody>
          <a:bodyPr wrap="none" rtlCol="0">
            <a:spAutoFit/>
          </a:bodyPr>
          <a:lstStyle/>
          <a:p>
            <a:pPr marL="285750" indent="-285750">
              <a:buFont typeface="Arial" panose="020B0604020202020204" pitchFamily="34" charset="0"/>
              <a:buChar char="•"/>
            </a:pPr>
            <a:r>
              <a:rPr lang="zh-CN" altLang="en-US" dirty="0"/>
              <a:t>损耗 </a:t>
            </a:r>
            <a:r>
              <a:rPr lang="en-US" altLang="zh-CN" dirty="0"/>
              <a:t>&lt; 0.5 dB</a:t>
            </a:r>
          </a:p>
          <a:p>
            <a:pPr marL="285750" indent="-285750">
              <a:buFont typeface="Arial" panose="020B0604020202020204" pitchFamily="34" charset="0"/>
              <a:buChar char="•"/>
            </a:pPr>
            <a:r>
              <a:rPr lang="zh-CN" altLang="en-US" dirty="0"/>
              <a:t>串扰 </a:t>
            </a:r>
            <a:r>
              <a:rPr lang="en-US" altLang="zh-CN" dirty="0"/>
              <a:t>&gt; 14 dB</a:t>
            </a:r>
          </a:p>
          <a:p>
            <a:pPr marL="285750" indent="-285750">
              <a:buFont typeface="Arial" panose="020B0604020202020204" pitchFamily="34" charset="0"/>
              <a:buChar char="•"/>
            </a:pPr>
            <a:r>
              <a:rPr lang="zh-CN" altLang="en-US" dirty="0"/>
              <a:t>带宽 </a:t>
            </a:r>
            <a:r>
              <a:rPr lang="en-US" altLang="zh-CN" dirty="0"/>
              <a:t>&gt; 80 nm</a:t>
            </a:r>
            <a:endParaRPr lang="zh-CN" altLang="en-US" dirty="0"/>
          </a:p>
        </p:txBody>
      </p:sp>
      <p:sp>
        <p:nvSpPr>
          <p:cNvPr id="20" name="文本框 19">
            <a:extLst>
              <a:ext uri="{FF2B5EF4-FFF2-40B4-BE49-F238E27FC236}">
                <a16:creationId xmlns:a16="http://schemas.microsoft.com/office/drawing/2014/main" id="{EBD89C10-50CE-C124-E2E6-A167A34EDF15}"/>
              </a:ext>
            </a:extLst>
          </p:cNvPr>
          <p:cNvSpPr txBox="1"/>
          <p:nvPr/>
        </p:nvSpPr>
        <p:spPr>
          <a:xfrm>
            <a:off x="478333" y="3244334"/>
            <a:ext cx="1107996" cy="369332"/>
          </a:xfrm>
          <a:prstGeom prst="rect">
            <a:avLst/>
          </a:prstGeom>
          <a:noFill/>
        </p:spPr>
        <p:txBody>
          <a:bodyPr wrap="none" rtlCol="0">
            <a:spAutoFit/>
          </a:bodyPr>
          <a:lstStyle/>
          <a:p>
            <a:r>
              <a:rPr lang="zh-CN" altLang="en-US" dirty="0"/>
              <a:t>仿真结果</a:t>
            </a:r>
          </a:p>
        </p:txBody>
      </p:sp>
      <p:sp>
        <p:nvSpPr>
          <p:cNvPr id="21" name="文本框 20">
            <a:extLst>
              <a:ext uri="{FF2B5EF4-FFF2-40B4-BE49-F238E27FC236}">
                <a16:creationId xmlns:a16="http://schemas.microsoft.com/office/drawing/2014/main" id="{C4FC0669-5C14-9E8A-3B5E-E5B017BE7B3F}"/>
              </a:ext>
            </a:extLst>
          </p:cNvPr>
          <p:cNvSpPr txBox="1"/>
          <p:nvPr/>
        </p:nvSpPr>
        <p:spPr>
          <a:xfrm>
            <a:off x="478333" y="841376"/>
            <a:ext cx="1107996" cy="369332"/>
          </a:xfrm>
          <a:prstGeom prst="rect">
            <a:avLst/>
          </a:prstGeom>
          <a:noFill/>
        </p:spPr>
        <p:txBody>
          <a:bodyPr wrap="none" rtlCol="0">
            <a:spAutoFit/>
          </a:bodyPr>
          <a:lstStyle/>
          <a:p>
            <a:r>
              <a:rPr lang="zh-CN" altLang="en-US" dirty="0"/>
              <a:t>器件结构</a:t>
            </a:r>
          </a:p>
        </p:txBody>
      </p:sp>
    </p:spTree>
    <p:extLst>
      <p:ext uri="{BB962C8B-B14F-4D97-AF65-F5344CB8AC3E}">
        <p14:creationId xmlns:p14="http://schemas.microsoft.com/office/powerpoint/2010/main" val="3544333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527218"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a:t>
            </a:r>
            <a:r>
              <a:rPr lang="zh-CN" altLang="en-US" sz="2800" dirty="0">
                <a:solidFill>
                  <a:srgbClr val="003153"/>
                </a:solidFill>
                <a:sym typeface="微软雅黑" panose="020B0503020204020204" pitchFamily="34" charset="-122"/>
              </a:rPr>
              <a:t>结果总结</a:t>
            </a:r>
            <a:endPar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grpSp>
        <p:nvGrpSpPr>
          <p:cNvPr id="25" name="组合 24">
            <a:extLst>
              <a:ext uri="{FF2B5EF4-FFF2-40B4-BE49-F238E27FC236}">
                <a16:creationId xmlns:a16="http://schemas.microsoft.com/office/drawing/2014/main" id="{836C9E31-2138-84DB-FFD5-FB12F7342671}"/>
              </a:ext>
            </a:extLst>
          </p:cNvPr>
          <p:cNvGrpSpPr/>
          <p:nvPr/>
        </p:nvGrpSpPr>
        <p:grpSpPr>
          <a:xfrm>
            <a:off x="520788" y="1162768"/>
            <a:ext cx="11000898" cy="4157380"/>
            <a:chOff x="503543" y="1949281"/>
            <a:chExt cx="8330046" cy="3148031"/>
          </a:xfrm>
        </p:grpSpPr>
        <p:sp>
          <p:nvSpPr>
            <p:cNvPr id="5" name="矩形 4">
              <a:extLst>
                <a:ext uri="{FF2B5EF4-FFF2-40B4-BE49-F238E27FC236}">
                  <a16:creationId xmlns:a16="http://schemas.microsoft.com/office/drawing/2014/main" id="{7E9DAD53-DC00-2599-6CC3-5DDF9194F600}"/>
                </a:ext>
              </a:extLst>
            </p:cNvPr>
            <p:cNvSpPr/>
            <p:nvPr/>
          </p:nvSpPr>
          <p:spPr>
            <a:xfrm>
              <a:off x="503543" y="1949282"/>
              <a:ext cx="2637504" cy="3148030"/>
            </a:xfrm>
            <a:prstGeom prst="rect">
              <a:avLst/>
            </a:prstGeom>
            <a:noFill/>
            <a:ln>
              <a:solidFill>
                <a:schemeClr val="accent6"/>
              </a:solidFill>
              <a:prstDash val="dashDot"/>
              <a:extLst>
                <a:ext uri="{C807C97D-BFC1-408E-A445-0C87EB9F89A2}">
                  <ask:lineSketchStyleProps xmlns:ask="http://schemas.microsoft.com/office/drawing/2018/sketchyshapes" sd="3981349394">
                    <a:custGeom>
                      <a:avLst/>
                      <a:gdLst>
                        <a:gd name="connsiteX0" fmla="*/ 0 w 4080628"/>
                        <a:gd name="connsiteY0" fmla="*/ 0 h 4725762"/>
                        <a:gd name="connsiteX1" fmla="*/ 542141 w 4080628"/>
                        <a:gd name="connsiteY1" fmla="*/ 0 h 4725762"/>
                        <a:gd name="connsiteX2" fmla="*/ 1206700 w 4080628"/>
                        <a:gd name="connsiteY2" fmla="*/ 0 h 4725762"/>
                        <a:gd name="connsiteX3" fmla="*/ 1667228 w 4080628"/>
                        <a:gd name="connsiteY3" fmla="*/ 0 h 4725762"/>
                        <a:gd name="connsiteX4" fmla="*/ 2168562 w 4080628"/>
                        <a:gd name="connsiteY4" fmla="*/ 0 h 4725762"/>
                        <a:gd name="connsiteX5" fmla="*/ 2751509 w 4080628"/>
                        <a:gd name="connsiteY5" fmla="*/ 0 h 4725762"/>
                        <a:gd name="connsiteX6" fmla="*/ 3212037 w 4080628"/>
                        <a:gd name="connsiteY6" fmla="*/ 0 h 4725762"/>
                        <a:gd name="connsiteX7" fmla="*/ 4080628 w 4080628"/>
                        <a:gd name="connsiteY7" fmla="*/ 0 h 4725762"/>
                        <a:gd name="connsiteX8" fmla="*/ 4080628 w 4080628"/>
                        <a:gd name="connsiteY8" fmla="*/ 448947 h 4725762"/>
                        <a:gd name="connsiteX9" fmla="*/ 4080628 w 4080628"/>
                        <a:gd name="connsiteY9" fmla="*/ 992410 h 4725762"/>
                        <a:gd name="connsiteX10" fmla="*/ 4080628 w 4080628"/>
                        <a:gd name="connsiteY10" fmla="*/ 1488615 h 4725762"/>
                        <a:gd name="connsiteX11" fmla="*/ 4080628 w 4080628"/>
                        <a:gd name="connsiteY11" fmla="*/ 2079335 h 4725762"/>
                        <a:gd name="connsiteX12" fmla="*/ 4080628 w 4080628"/>
                        <a:gd name="connsiteY12" fmla="*/ 2764571 h 4725762"/>
                        <a:gd name="connsiteX13" fmla="*/ 4080628 w 4080628"/>
                        <a:gd name="connsiteY13" fmla="*/ 3260776 h 4725762"/>
                        <a:gd name="connsiteX14" fmla="*/ 4080628 w 4080628"/>
                        <a:gd name="connsiteY14" fmla="*/ 3756981 h 4725762"/>
                        <a:gd name="connsiteX15" fmla="*/ 4080628 w 4080628"/>
                        <a:gd name="connsiteY15" fmla="*/ 4725762 h 4725762"/>
                        <a:gd name="connsiteX16" fmla="*/ 3579294 w 4080628"/>
                        <a:gd name="connsiteY16" fmla="*/ 4725762 h 4725762"/>
                        <a:gd name="connsiteX17" fmla="*/ 3118766 w 4080628"/>
                        <a:gd name="connsiteY17" fmla="*/ 4725762 h 4725762"/>
                        <a:gd name="connsiteX18" fmla="*/ 2658238 w 4080628"/>
                        <a:gd name="connsiteY18" fmla="*/ 4725762 h 4725762"/>
                        <a:gd name="connsiteX19" fmla="*/ 2156903 w 4080628"/>
                        <a:gd name="connsiteY19" fmla="*/ 4725762 h 4725762"/>
                        <a:gd name="connsiteX20" fmla="*/ 1696375 w 4080628"/>
                        <a:gd name="connsiteY20" fmla="*/ 4725762 h 4725762"/>
                        <a:gd name="connsiteX21" fmla="*/ 1113428 w 4080628"/>
                        <a:gd name="connsiteY21" fmla="*/ 4725762 h 4725762"/>
                        <a:gd name="connsiteX22" fmla="*/ 571288 w 4080628"/>
                        <a:gd name="connsiteY22" fmla="*/ 4725762 h 4725762"/>
                        <a:gd name="connsiteX23" fmla="*/ 0 w 4080628"/>
                        <a:gd name="connsiteY23" fmla="*/ 4725762 h 4725762"/>
                        <a:gd name="connsiteX24" fmla="*/ 0 w 4080628"/>
                        <a:gd name="connsiteY24" fmla="*/ 4135042 h 4725762"/>
                        <a:gd name="connsiteX25" fmla="*/ 0 w 4080628"/>
                        <a:gd name="connsiteY25" fmla="*/ 3497064 h 4725762"/>
                        <a:gd name="connsiteX26" fmla="*/ 0 w 4080628"/>
                        <a:gd name="connsiteY26" fmla="*/ 2811828 h 4725762"/>
                        <a:gd name="connsiteX27" fmla="*/ 0 w 4080628"/>
                        <a:gd name="connsiteY27" fmla="*/ 2221108 h 4725762"/>
                        <a:gd name="connsiteX28" fmla="*/ 0 w 4080628"/>
                        <a:gd name="connsiteY28" fmla="*/ 1630388 h 4725762"/>
                        <a:gd name="connsiteX29" fmla="*/ 0 w 4080628"/>
                        <a:gd name="connsiteY29" fmla="*/ 1086925 h 4725762"/>
                        <a:gd name="connsiteX30" fmla="*/ 0 w 4080628"/>
                        <a:gd name="connsiteY30" fmla="*/ 543463 h 4725762"/>
                        <a:gd name="connsiteX31" fmla="*/ 0 w 4080628"/>
                        <a:gd name="connsiteY31" fmla="*/ 0 h 472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80628" h="4725762" extrusionOk="0">
                          <a:moveTo>
                            <a:pt x="0" y="0"/>
                          </a:moveTo>
                          <a:cubicBezTo>
                            <a:pt x="165724" y="-33025"/>
                            <a:pt x="392879" y="29259"/>
                            <a:pt x="542141" y="0"/>
                          </a:cubicBezTo>
                          <a:cubicBezTo>
                            <a:pt x="691403" y="-29259"/>
                            <a:pt x="995056" y="43596"/>
                            <a:pt x="1206700" y="0"/>
                          </a:cubicBezTo>
                          <a:cubicBezTo>
                            <a:pt x="1418344" y="-43596"/>
                            <a:pt x="1467801" y="41148"/>
                            <a:pt x="1667228" y="0"/>
                          </a:cubicBezTo>
                          <a:cubicBezTo>
                            <a:pt x="1866655" y="-41148"/>
                            <a:pt x="1970615" y="14947"/>
                            <a:pt x="2168562" y="0"/>
                          </a:cubicBezTo>
                          <a:cubicBezTo>
                            <a:pt x="2366509" y="-14947"/>
                            <a:pt x="2499546" y="24594"/>
                            <a:pt x="2751509" y="0"/>
                          </a:cubicBezTo>
                          <a:cubicBezTo>
                            <a:pt x="3003472" y="-24594"/>
                            <a:pt x="3009820" y="7"/>
                            <a:pt x="3212037" y="0"/>
                          </a:cubicBezTo>
                          <a:cubicBezTo>
                            <a:pt x="3414254" y="-7"/>
                            <a:pt x="3754064" y="91122"/>
                            <a:pt x="4080628" y="0"/>
                          </a:cubicBezTo>
                          <a:cubicBezTo>
                            <a:pt x="4092721" y="149100"/>
                            <a:pt x="4027332" y="228767"/>
                            <a:pt x="4080628" y="448947"/>
                          </a:cubicBezTo>
                          <a:cubicBezTo>
                            <a:pt x="4133924" y="669127"/>
                            <a:pt x="4040705" y="763868"/>
                            <a:pt x="4080628" y="992410"/>
                          </a:cubicBezTo>
                          <a:cubicBezTo>
                            <a:pt x="4120551" y="1220952"/>
                            <a:pt x="4055943" y="1275909"/>
                            <a:pt x="4080628" y="1488615"/>
                          </a:cubicBezTo>
                          <a:cubicBezTo>
                            <a:pt x="4105313" y="1701321"/>
                            <a:pt x="4056326" y="1908981"/>
                            <a:pt x="4080628" y="2079335"/>
                          </a:cubicBezTo>
                          <a:cubicBezTo>
                            <a:pt x="4104930" y="2249689"/>
                            <a:pt x="4050281" y="2435255"/>
                            <a:pt x="4080628" y="2764571"/>
                          </a:cubicBezTo>
                          <a:cubicBezTo>
                            <a:pt x="4110975" y="3093887"/>
                            <a:pt x="4063257" y="3106940"/>
                            <a:pt x="4080628" y="3260776"/>
                          </a:cubicBezTo>
                          <a:cubicBezTo>
                            <a:pt x="4097999" y="3414613"/>
                            <a:pt x="4049178" y="3641099"/>
                            <a:pt x="4080628" y="3756981"/>
                          </a:cubicBezTo>
                          <a:cubicBezTo>
                            <a:pt x="4112078" y="3872863"/>
                            <a:pt x="4070126" y="4269897"/>
                            <a:pt x="4080628" y="4725762"/>
                          </a:cubicBezTo>
                          <a:cubicBezTo>
                            <a:pt x="3950105" y="4744785"/>
                            <a:pt x="3729596" y="4698488"/>
                            <a:pt x="3579294" y="4725762"/>
                          </a:cubicBezTo>
                          <a:cubicBezTo>
                            <a:pt x="3428992" y="4753036"/>
                            <a:pt x="3330507" y="4705812"/>
                            <a:pt x="3118766" y="4725762"/>
                          </a:cubicBezTo>
                          <a:cubicBezTo>
                            <a:pt x="2907025" y="4745712"/>
                            <a:pt x="2821159" y="4686827"/>
                            <a:pt x="2658238" y="4725762"/>
                          </a:cubicBezTo>
                          <a:cubicBezTo>
                            <a:pt x="2495317" y="4764697"/>
                            <a:pt x="2334436" y="4715414"/>
                            <a:pt x="2156903" y="4725762"/>
                          </a:cubicBezTo>
                          <a:cubicBezTo>
                            <a:pt x="1979371" y="4736110"/>
                            <a:pt x="1809444" y="4703354"/>
                            <a:pt x="1696375" y="4725762"/>
                          </a:cubicBezTo>
                          <a:cubicBezTo>
                            <a:pt x="1583306" y="4748170"/>
                            <a:pt x="1232681" y="4694116"/>
                            <a:pt x="1113428" y="4725762"/>
                          </a:cubicBezTo>
                          <a:cubicBezTo>
                            <a:pt x="994175" y="4757408"/>
                            <a:pt x="708093" y="4716740"/>
                            <a:pt x="571288" y="4725762"/>
                          </a:cubicBezTo>
                          <a:cubicBezTo>
                            <a:pt x="434483" y="4734784"/>
                            <a:pt x="135386" y="4692931"/>
                            <a:pt x="0" y="4725762"/>
                          </a:cubicBezTo>
                          <a:cubicBezTo>
                            <a:pt x="-44947" y="4525391"/>
                            <a:pt x="50221" y="4385334"/>
                            <a:pt x="0" y="4135042"/>
                          </a:cubicBezTo>
                          <a:cubicBezTo>
                            <a:pt x="-50221" y="3884750"/>
                            <a:pt x="70825" y="3643531"/>
                            <a:pt x="0" y="3497064"/>
                          </a:cubicBezTo>
                          <a:cubicBezTo>
                            <a:pt x="-70825" y="3350597"/>
                            <a:pt x="38937" y="2988199"/>
                            <a:pt x="0" y="2811828"/>
                          </a:cubicBezTo>
                          <a:cubicBezTo>
                            <a:pt x="-38937" y="2635457"/>
                            <a:pt x="50298" y="2475998"/>
                            <a:pt x="0" y="2221108"/>
                          </a:cubicBezTo>
                          <a:cubicBezTo>
                            <a:pt x="-50298" y="1966218"/>
                            <a:pt x="39667" y="1893530"/>
                            <a:pt x="0" y="1630388"/>
                          </a:cubicBezTo>
                          <a:cubicBezTo>
                            <a:pt x="-39667" y="1367246"/>
                            <a:pt x="13044" y="1325772"/>
                            <a:pt x="0" y="1086925"/>
                          </a:cubicBezTo>
                          <a:cubicBezTo>
                            <a:pt x="-13044" y="848078"/>
                            <a:pt x="52876" y="738025"/>
                            <a:pt x="0" y="543463"/>
                          </a:cubicBezTo>
                          <a:cubicBezTo>
                            <a:pt x="-52876" y="348901"/>
                            <a:pt x="11955" y="2314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42B150B-0B4D-99AA-FBC7-6460D41A3191}"/>
                </a:ext>
              </a:extLst>
            </p:cNvPr>
            <p:cNvSpPr/>
            <p:nvPr/>
          </p:nvSpPr>
          <p:spPr>
            <a:xfrm>
              <a:off x="3352247" y="1949281"/>
              <a:ext cx="2637504" cy="3148029"/>
            </a:xfrm>
            <a:prstGeom prst="rect">
              <a:avLst/>
            </a:prstGeom>
            <a:noFill/>
            <a:ln>
              <a:solidFill>
                <a:schemeClr val="accent6"/>
              </a:solidFill>
              <a:prstDash val="dashDot"/>
              <a:extLst>
                <a:ext uri="{C807C97D-BFC1-408E-A445-0C87EB9F89A2}">
                  <ask:lineSketchStyleProps xmlns:ask="http://schemas.microsoft.com/office/drawing/2018/sketchyshapes" sd="3981349394">
                    <a:custGeom>
                      <a:avLst/>
                      <a:gdLst>
                        <a:gd name="connsiteX0" fmla="*/ 0 w 4080628"/>
                        <a:gd name="connsiteY0" fmla="*/ 0 h 4725762"/>
                        <a:gd name="connsiteX1" fmla="*/ 542141 w 4080628"/>
                        <a:gd name="connsiteY1" fmla="*/ 0 h 4725762"/>
                        <a:gd name="connsiteX2" fmla="*/ 1206700 w 4080628"/>
                        <a:gd name="connsiteY2" fmla="*/ 0 h 4725762"/>
                        <a:gd name="connsiteX3" fmla="*/ 1667228 w 4080628"/>
                        <a:gd name="connsiteY3" fmla="*/ 0 h 4725762"/>
                        <a:gd name="connsiteX4" fmla="*/ 2168562 w 4080628"/>
                        <a:gd name="connsiteY4" fmla="*/ 0 h 4725762"/>
                        <a:gd name="connsiteX5" fmla="*/ 2751509 w 4080628"/>
                        <a:gd name="connsiteY5" fmla="*/ 0 h 4725762"/>
                        <a:gd name="connsiteX6" fmla="*/ 3212037 w 4080628"/>
                        <a:gd name="connsiteY6" fmla="*/ 0 h 4725762"/>
                        <a:gd name="connsiteX7" fmla="*/ 4080628 w 4080628"/>
                        <a:gd name="connsiteY7" fmla="*/ 0 h 4725762"/>
                        <a:gd name="connsiteX8" fmla="*/ 4080628 w 4080628"/>
                        <a:gd name="connsiteY8" fmla="*/ 448947 h 4725762"/>
                        <a:gd name="connsiteX9" fmla="*/ 4080628 w 4080628"/>
                        <a:gd name="connsiteY9" fmla="*/ 992410 h 4725762"/>
                        <a:gd name="connsiteX10" fmla="*/ 4080628 w 4080628"/>
                        <a:gd name="connsiteY10" fmla="*/ 1488615 h 4725762"/>
                        <a:gd name="connsiteX11" fmla="*/ 4080628 w 4080628"/>
                        <a:gd name="connsiteY11" fmla="*/ 2079335 h 4725762"/>
                        <a:gd name="connsiteX12" fmla="*/ 4080628 w 4080628"/>
                        <a:gd name="connsiteY12" fmla="*/ 2764571 h 4725762"/>
                        <a:gd name="connsiteX13" fmla="*/ 4080628 w 4080628"/>
                        <a:gd name="connsiteY13" fmla="*/ 3260776 h 4725762"/>
                        <a:gd name="connsiteX14" fmla="*/ 4080628 w 4080628"/>
                        <a:gd name="connsiteY14" fmla="*/ 3756981 h 4725762"/>
                        <a:gd name="connsiteX15" fmla="*/ 4080628 w 4080628"/>
                        <a:gd name="connsiteY15" fmla="*/ 4725762 h 4725762"/>
                        <a:gd name="connsiteX16" fmla="*/ 3579294 w 4080628"/>
                        <a:gd name="connsiteY16" fmla="*/ 4725762 h 4725762"/>
                        <a:gd name="connsiteX17" fmla="*/ 3118766 w 4080628"/>
                        <a:gd name="connsiteY17" fmla="*/ 4725762 h 4725762"/>
                        <a:gd name="connsiteX18" fmla="*/ 2658238 w 4080628"/>
                        <a:gd name="connsiteY18" fmla="*/ 4725762 h 4725762"/>
                        <a:gd name="connsiteX19" fmla="*/ 2156903 w 4080628"/>
                        <a:gd name="connsiteY19" fmla="*/ 4725762 h 4725762"/>
                        <a:gd name="connsiteX20" fmla="*/ 1696375 w 4080628"/>
                        <a:gd name="connsiteY20" fmla="*/ 4725762 h 4725762"/>
                        <a:gd name="connsiteX21" fmla="*/ 1113428 w 4080628"/>
                        <a:gd name="connsiteY21" fmla="*/ 4725762 h 4725762"/>
                        <a:gd name="connsiteX22" fmla="*/ 571288 w 4080628"/>
                        <a:gd name="connsiteY22" fmla="*/ 4725762 h 4725762"/>
                        <a:gd name="connsiteX23" fmla="*/ 0 w 4080628"/>
                        <a:gd name="connsiteY23" fmla="*/ 4725762 h 4725762"/>
                        <a:gd name="connsiteX24" fmla="*/ 0 w 4080628"/>
                        <a:gd name="connsiteY24" fmla="*/ 4135042 h 4725762"/>
                        <a:gd name="connsiteX25" fmla="*/ 0 w 4080628"/>
                        <a:gd name="connsiteY25" fmla="*/ 3497064 h 4725762"/>
                        <a:gd name="connsiteX26" fmla="*/ 0 w 4080628"/>
                        <a:gd name="connsiteY26" fmla="*/ 2811828 h 4725762"/>
                        <a:gd name="connsiteX27" fmla="*/ 0 w 4080628"/>
                        <a:gd name="connsiteY27" fmla="*/ 2221108 h 4725762"/>
                        <a:gd name="connsiteX28" fmla="*/ 0 w 4080628"/>
                        <a:gd name="connsiteY28" fmla="*/ 1630388 h 4725762"/>
                        <a:gd name="connsiteX29" fmla="*/ 0 w 4080628"/>
                        <a:gd name="connsiteY29" fmla="*/ 1086925 h 4725762"/>
                        <a:gd name="connsiteX30" fmla="*/ 0 w 4080628"/>
                        <a:gd name="connsiteY30" fmla="*/ 543463 h 4725762"/>
                        <a:gd name="connsiteX31" fmla="*/ 0 w 4080628"/>
                        <a:gd name="connsiteY31" fmla="*/ 0 h 472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80628" h="4725762" extrusionOk="0">
                          <a:moveTo>
                            <a:pt x="0" y="0"/>
                          </a:moveTo>
                          <a:cubicBezTo>
                            <a:pt x="165724" y="-33025"/>
                            <a:pt x="392879" y="29259"/>
                            <a:pt x="542141" y="0"/>
                          </a:cubicBezTo>
                          <a:cubicBezTo>
                            <a:pt x="691403" y="-29259"/>
                            <a:pt x="995056" y="43596"/>
                            <a:pt x="1206700" y="0"/>
                          </a:cubicBezTo>
                          <a:cubicBezTo>
                            <a:pt x="1418344" y="-43596"/>
                            <a:pt x="1467801" y="41148"/>
                            <a:pt x="1667228" y="0"/>
                          </a:cubicBezTo>
                          <a:cubicBezTo>
                            <a:pt x="1866655" y="-41148"/>
                            <a:pt x="1970615" y="14947"/>
                            <a:pt x="2168562" y="0"/>
                          </a:cubicBezTo>
                          <a:cubicBezTo>
                            <a:pt x="2366509" y="-14947"/>
                            <a:pt x="2499546" y="24594"/>
                            <a:pt x="2751509" y="0"/>
                          </a:cubicBezTo>
                          <a:cubicBezTo>
                            <a:pt x="3003472" y="-24594"/>
                            <a:pt x="3009820" y="7"/>
                            <a:pt x="3212037" y="0"/>
                          </a:cubicBezTo>
                          <a:cubicBezTo>
                            <a:pt x="3414254" y="-7"/>
                            <a:pt x="3754064" y="91122"/>
                            <a:pt x="4080628" y="0"/>
                          </a:cubicBezTo>
                          <a:cubicBezTo>
                            <a:pt x="4092721" y="149100"/>
                            <a:pt x="4027332" y="228767"/>
                            <a:pt x="4080628" y="448947"/>
                          </a:cubicBezTo>
                          <a:cubicBezTo>
                            <a:pt x="4133924" y="669127"/>
                            <a:pt x="4040705" y="763868"/>
                            <a:pt x="4080628" y="992410"/>
                          </a:cubicBezTo>
                          <a:cubicBezTo>
                            <a:pt x="4120551" y="1220952"/>
                            <a:pt x="4055943" y="1275909"/>
                            <a:pt x="4080628" y="1488615"/>
                          </a:cubicBezTo>
                          <a:cubicBezTo>
                            <a:pt x="4105313" y="1701321"/>
                            <a:pt x="4056326" y="1908981"/>
                            <a:pt x="4080628" y="2079335"/>
                          </a:cubicBezTo>
                          <a:cubicBezTo>
                            <a:pt x="4104930" y="2249689"/>
                            <a:pt x="4050281" y="2435255"/>
                            <a:pt x="4080628" y="2764571"/>
                          </a:cubicBezTo>
                          <a:cubicBezTo>
                            <a:pt x="4110975" y="3093887"/>
                            <a:pt x="4063257" y="3106940"/>
                            <a:pt x="4080628" y="3260776"/>
                          </a:cubicBezTo>
                          <a:cubicBezTo>
                            <a:pt x="4097999" y="3414613"/>
                            <a:pt x="4049178" y="3641099"/>
                            <a:pt x="4080628" y="3756981"/>
                          </a:cubicBezTo>
                          <a:cubicBezTo>
                            <a:pt x="4112078" y="3872863"/>
                            <a:pt x="4070126" y="4269897"/>
                            <a:pt x="4080628" y="4725762"/>
                          </a:cubicBezTo>
                          <a:cubicBezTo>
                            <a:pt x="3950105" y="4744785"/>
                            <a:pt x="3729596" y="4698488"/>
                            <a:pt x="3579294" y="4725762"/>
                          </a:cubicBezTo>
                          <a:cubicBezTo>
                            <a:pt x="3428992" y="4753036"/>
                            <a:pt x="3330507" y="4705812"/>
                            <a:pt x="3118766" y="4725762"/>
                          </a:cubicBezTo>
                          <a:cubicBezTo>
                            <a:pt x="2907025" y="4745712"/>
                            <a:pt x="2821159" y="4686827"/>
                            <a:pt x="2658238" y="4725762"/>
                          </a:cubicBezTo>
                          <a:cubicBezTo>
                            <a:pt x="2495317" y="4764697"/>
                            <a:pt x="2334436" y="4715414"/>
                            <a:pt x="2156903" y="4725762"/>
                          </a:cubicBezTo>
                          <a:cubicBezTo>
                            <a:pt x="1979371" y="4736110"/>
                            <a:pt x="1809444" y="4703354"/>
                            <a:pt x="1696375" y="4725762"/>
                          </a:cubicBezTo>
                          <a:cubicBezTo>
                            <a:pt x="1583306" y="4748170"/>
                            <a:pt x="1232681" y="4694116"/>
                            <a:pt x="1113428" y="4725762"/>
                          </a:cubicBezTo>
                          <a:cubicBezTo>
                            <a:pt x="994175" y="4757408"/>
                            <a:pt x="708093" y="4716740"/>
                            <a:pt x="571288" y="4725762"/>
                          </a:cubicBezTo>
                          <a:cubicBezTo>
                            <a:pt x="434483" y="4734784"/>
                            <a:pt x="135386" y="4692931"/>
                            <a:pt x="0" y="4725762"/>
                          </a:cubicBezTo>
                          <a:cubicBezTo>
                            <a:pt x="-44947" y="4525391"/>
                            <a:pt x="50221" y="4385334"/>
                            <a:pt x="0" y="4135042"/>
                          </a:cubicBezTo>
                          <a:cubicBezTo>
                            <a:pt x="-50221" y="3884750"/>
                            <a:pt x="70825" y="3643531"/>
                            <a:pt x="0" y="3497064"/>
                          </a:cubicBezTo>
                          <a:cubicBezTo>
                            <a:pt x="-70825" y="3350597"/>
                            <a:pt x="38937" y="2988199"/>
                            <a:pt x="0" y="2811828"/>
                          </a:cubicBezTo>
                          <a:cubicBezTo>
                            <a:pt x="-38937" y="2635457"/>
                            <a:pt x="50298" y="2475998"/>
                            <a:pt x="0" y="2221108"/>
                          </a:cubicBezTo>
                          <a:cubicBezTo>
                            <a:pt x="-50298" y="1966218"/>
                            <a:pt x="39667" y="1893530"/>
                            <a:pt x="0" y="1630388"/>
                          </a:cubicBezTo>
                          <a:cubicBezTo>
                            <a:pt x="-39667" y="1367246"/>
                            <a:pt x="13044" y="1325772"/>
                            <a:pt x="0" y="1086925"/>
                          </a:cubicBezTo>
                          <a:cubicBezTo>
                            <a:pt x="-13044" y="848078"/>
                            <a:pt x="52876" y="738025"/>
                            <a:pt x="0" y="543463"/>
                          </a:cubicBezTo>
                          <a:cubicBezTo>
                            <a:pt x="-52876" y="348901"/>
                            <a:pt x="11955" y="2314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7683DE2-AE49-667C-FE9C-E2DCAB89E7B6}"/>
                </a:ext>
              </a:extLst>
            </p:cNvPr>
            <p:cNvSpPr/>
            <p:nvPr/>
          </p:nvSpPr>
          <p:spPr>
            <a:xfrm>
              <a:off x="6200954" y="1949281"/>
              <a:ext cx="2632635" cy="3148029"/>
            </a:xfrm>
            <a:prstGeom prst="rect">
              <a:avLst/>
            </a:prstGeom>
            <a:noFill/>
            <a:ln>
              <a:solidFill>
                <a:schemeClr val="accent6"/>
              </a:solidFill>
              <a:prstDash val="dashDot"/>
              <a:extLst>
                <a:ext uri="{C807C97D-BFC1-408E-A445-0C87EB9F89A2}">
                  <ask:lineSketchStyleProps xmlns:ask="http://schemas.microsoft.com/office/drawing/2018/sketchyshapes" sd="3981349394">
                    <a:custGeom>
                      <a:avLst/>
                      <a:gdLst>
                        <a:gd name="connsiteX0" fmla="*/ 0 w 4080628"/>
                        <a:gd name="connsiteY0" fmla="*/ 0 h 4725762"/>
                        <a:gd name="connsiteX1" fmla="*/ 542141 w 4080628"/>
                        <a:gd name="connsiteY1" fmla="*/ 0 h 4725762"/>
                        <a:gd name="connsiteX2" fmla="*/ 1206700 w 4080628"/>
                        <a:gd name="connsiteY2" fmla="*/ 0 h 4725762"/>
                        <a:gd name="connsiteX3" fmla="*/ 1667228 w 4080628"/>
                        <a:gd name="connsiteY3" fmla="*/ 0 h 4725762"/>
                        <a:gd name="connsiteX4" fmla="*/ 2168562 w 4080628"/>
                        <a:gd name="connsiteY4" fmla="*/ 0 h 4725762"/>
                        <a:gd name="connsiteX5" fmla="*/ 2751509 w 4080628"/>
                        <a:gd name="connsiteY5" fmla="*/ 0 h 4725762"/>
                        <a:gd name="connsiteX6" fmla="*/ 3212037 w 4080628"/>
                        <a:gd name="connsiteY6" fmla="*/ 0 h 4725762"/>
                        <a:gd name="connsiteX7" fmla="*/ 4080628 w 4080628"/>
                        <a:gd name="connsiteY7" fmla="*/ 0 h 4725762"/>
                        <a:gd name="connsiteX8" fmla="*/ 4080628 w 4080628"/>
                        <a:gd name="connsiteY8" fmla="*/ 448947 h 4725762"/>
                        <a:gd name="connsiteX9" fmla="*/ 4080628 w 4080628"/>
                        <a:gd name="connsiteY9" fmla="*/ 992410 h 4725762"/>
                        <a:gd name="connsiteX10" fmla="*/ 4080628 w 4080628"/>
                        <a:gd name="connsiteY10" fmla="*/ 1488615 h 4725762"/>
                        <a:gd name="connsiteX11" fmla="*/ 4080628 w 4080628"/>
                        <a:gd name="connsiteY11" fmla="*/ 2079335 h 4725762"/>
                        <a:gd name="connsiteX12" fmla="*/ 4080628 w 4080628"/>
                        <a:gd name="connsiteY12" fmla="*/ 2764571 h 4725762"/>
                        <a:gd name="connsiteX13" fmla="*/ 4080628 w 4080628"/>
                        <a:gd name="connsiteY13" fmla="*/ 3260776 h 4725762"/>
                        <a:gd name="connsiteX14" fmla="*/ 4080628 w 4080628"/>
                        <a:gd name="connsiteY14" fmla="*/ 3756981 h 4725762"/>
                        <a:gd name="connsiteX15" fmla="*/ 4080628 w 4080628"/>
                        <a:gd name="connsiteY15" fmla="*/ 4725762 h 4725762"/>
                        <a:gd name="connsiteX16" fmla="*/ 3579294 w 4080628"/>
                        <a:gd name="connsiteY16" fmla="*/ 4725762 h 4725762"/>
                        <a:gd name="connsiteX17" fmla="*/ 3118766 w 4080628"/>
                        <a:gd name="connsiteY17" fmla="*/ 4725762 h 4725762"/>
                        <a:gd name="connsiteX18" fmla="*/ 2658238 w 4080628"/>
                        <a:gd name="connsiteY18" fmla="*/ 4725762 h 4725762"/>
                        <a:gd name="connsiteX19" fmla="*/ 2156903 w 4080628"/>
                        <a:gd name="connsiteY19" fmla="*/ 4725762 h 4725762"/>
                        <a:gd name="connsiteX20" fmla="*/ 1696375 w 4080628"/>
                        <a:gd name="connsiteY20" fmla="*/ 4725762 h 4725762"/>
                        <a:gd name="connsiteX21" fmla="*/ 1113428 w 4080628"/>
                        <a:gd name="connsiteY21" fmla="*/ 4725762 h 4725762"/>
                        <a:gd name="connsiteX22" fmla="*/ 571288 w 4080628"/>
                        <a:gd name="connsiteY22" fmla="*/ 4725762 h 4725762"/>
                        <a:gd name="connsiteX23" fmla="*/ 0 w 4080628"/>
                        <a:gd name="connsiteY23" fmla="*/ 4725762 h 4725762"/>
                        <a:gd name="connsiteX24" fmla="*/ 0 w 4080628"/>
                        <a:gd name="connsiteY24" fmla="*/ 4135042 h 4725762"/>
                        <a:gd name="connsiteX25" fmla="*/ 0 w 4080628"/>
                        <a:gd name="connsiteY25" fmla="*/ 3497064 h 4725762"/>
                        <a:gd name="connsiteX26" fmla="*/ 0 w 4080628"/>
                        <a:gd name="connsiteY26" fmla="*/ 2811828 h 4725762"/>
                        <a:gd name="connsiteX27" fmla="*/ 0 w 4080628"/>
                        <a:gd name="connsiteY27" fmla="*/ 2221108 h 4725762"/>
                        <a:gd name="connsiteX28" fmla="*/ 0 w 4080628"/>
                        <a:gd name="connsiteY28" fmla="*/ 1630388 h 4725762"/>
                        <a:gd name="connsiteX29" fmla="*/ 0 w 4080628"/>
                        <a:gd name="connsiteY29" fmla="*/ 1086925 h 4725762"/>
                        <a:gd name="connsiteX30" fmla="*/ 0 w 4080628"/>
                        <a:gd name="connsiteY30" fmla="*/ 543463 h 4725762"/>
                        <a:gd name="connsiteX31" fmla="*/ 0 w 4080628"/>
                        <a:gd name="connsiteY31" fmla="*/ 0 h 472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80628" h="4725762" extrusionOk="0">
                          <a:moveTo>
                            <a:pt x="0" y="0"/>
                          </a:moveTo>
                          <a:cubicBezTo>
                            <a:pt x="165724" y="-33025"/>
                            <a:pt x="392879" y="29259"/>
                            <a:pt x="542141" y="0"/>
                          </a:cubicBezTo>
                          <a:cubicBezTo>
                            <a:pt x="691403" y="-29259"/>
                            <a:pt x="995056" y="43596"/>
                            <a:pt x="1206700" y="0"/>
                          </a:cubicBezTo>
                          <a:cubicBezTo>
                            <a:pt x="1418344" y="-43596"/>
                            <a:pt x="1467801" y="41148"/>
                            <a:pt x="1667228" y="0"/>
                          </a:cubicBezTo>
                          <a:cubicBezTo>
                            <a:pt x="1866655" y="-41148"/>
                            <a:pt x="1970615" y="14947"/>
                            <a:pt x="2168562" y="0"/>
                          </a:cubicBezTo>
                          <a:cubicBezTo>
                            <a:pt x="2366509" y="-14947"/>
                            <a:pt x="2499546" y="24594"/>
                            <a:pt x="2751509" y="0"/>
                          </a:cubicBezTo>
                          <a:cubicBezTo>
                            <a:pt x="3003472" y="-24594"/>
                            <a:pt x="3009820" y="7"/>
                            <a:pt x="3212037" y="0"/>
                          </a:cubicBezTo>
                          <a:cubicBezTo>
                            <a:pt x="3414254" y="-7"/>
                            <a:pt x="3754064" y="91122"/>
                            <a:pt x="4080628" y="0"/>
                          </a:cubicBezTo>
                          <a:cubicBezTo>
                            <a:pt x="4092721" y="149100"/>
                            <a:pt x="4027332" y="228767"/>
                            <a:pt x="4080628" y="448947"/>
                          </a:cubicBezTo>
                          <a:cubicBezTo>
                            <a:pt x="4133924" y="669127"/>
                            <a:pt x="4040705" y="763868"/>
                            <a:pt x="4080628" y="992410"/>
                          </a:cubicBezTo>
                          <a:cubicBezTo>
                            <a:pt x="4120551" y="1220952"/>
                            <a:pt x="4055943" y="1275909"/>
                            <a:pt x="4080628" y="1488615"/>
                          </a:cubicBezTo>
                          <a:cubicBezTo>
                            <a:pt x="4105313" y="1701321"/>
                            <a:pt x="4056326" y="1908981"/>
                            <a:pt x="4080628" y="2079335"/>
                          </a:cubicBezTo>
                          <a:cubicBezTo>
                            <a:pt x="4104930" y="2249689"/>
                            <a:pt x="4050281" y="2435255"/>
                            <a:pt x="4080628" y="2764571"/>
                          </a:cubicBezTo>
                          <a:cubicBezTo>
                            <a:pt x="4110975" y="3093887"/>
                            <a:pt x="4063257" y="3106940"/>
                            <a:pt x="4080628" y="3260776"/>
                          </a:cubicBezTo>
                          <a:cubicBezTo>
                            <a:pt x="4097999" y="3414613"/>
                            <a:pt x="4049178" y="3641099"/>
                            <a:pt x="4080628" y="3756981"/>
                          </a:cubicBezTo>
                          <a:cubicBezTo>
                            <a:pt x="4112078" y="3872863"/>
                            <a:pt x="4070126" y="4269897"/>
                            <a:pt x="4080628" y="4725762"/>
                          </a:cubicBezTo>
                          <a:cubicBezTo>
                            <a:pt x="3950105" y="4744785"/>
                            <a:pt x="3729596" y="4698488"/>
                            <a:pt x="3579294" y="4725762"/>
                          </a:cubicBezTo>
                          <a:cubicBezTo>
                            <a:pt x="3428992" y="4753036"/>
                            <a:pt x="3330507" y="4705812"/>
                            <a:pt x="3118766" y="4725762"/>
                          </a:cubicBezTo>
                          <a:cubicBezTo>
                            <a:pt x="2907025" y="4745712"/>
                            <a:pt x="2821159" y="4686827"/>
                            <a:pt x="2658238" y="4725762"/>
                          </a:cubicBezTo>
                          <a:cubicBezTo>
                            <a:pt x="2495317" y="4764697"/>
                            <a:pt x="2334436" y="4715414"/>
                            <a:pt x="2156903" y="4725762"/>
                          </a:cubicBezTo>
                          <a:cubicBezTo>
                            <a:pt x="1979371" y="4736110"/>
                            <a:pt x="1809444" y="4703354"/>
                            <a:pt x="1696375" y="4725762"/>
                          </a:cubicBezTo>
                          <a:cubicBezTo>
                            <a:pt x="1583306" y="4748170"/>
                            <a:pt x="1232681" y="4694116"/>
                            <a:pt x="1113428" y="4725762"/>
                          </a:cubicBezTo>
                          <a:cubicBezTo>
                            <a:pt x="994175" y="4757408"/>
                            <a:pt x="708093" y="4716740"/>
                            <a:pt x="571288" y="4725762"/>
                          </a:cubicBezTo>
                          <a:cubicBezTo>
                            <a:pt x="434483" y="4734784"/>
                            <a:pt x="135386" y="4692931"/>
                            <a:pt x="0" y="4725762"/>
                          </a:cubicBezTo>
                          <a:cubicBezTo>
                            <a:pt x="-44947" y="4525391"/>
                            <a:pt x="50221" y="4385334"/>
                            <a:pt x="0" y="4135042"/>
                          </a:cubicBezTo>
                          <a:cubicBezTo>
                            <a:pt x="-50221" y="3884750"/>
                            <a:pt x="70825" y="3643531"/>
                            <a:pt x="0" y="3497064"/>
                          </a:cubicBezTo>
                          <a:cubicBezTo>
                            <a:pt x="-70825" y="3350597"/>
                            <a:pt x="38937" y="2988199"/>
                            <a:pt x="0" y="2811828"/>
                          </a:cubicBezTo>
                          <a:cubicBezTo>
                            <a:pt x="-38937" y="2635457"/>
                            <a:pt x="50298" y="2475998"/>
                            <a:pt x="0" y="2221108"/>
                          </a:cubicBezTo>
                          <a:cubicBezTo>
                            <a:pt x="-50298" y="1966218"/>
                            <a:pt x="39667" y="1893530"/>
                            <a:pt x="0" y="1630388"/>
                          </a:cubicBezTo>
                          <a:cubicBezTo>
                            <a:pt x="-39667" y="1367246"/>
                            <a:pt x="13044" y="1325772"/>
                            <a:pt x="0" y="1086925"/>
                          </a:cubicBezTo>
                          <a:cubicBezTo>
                            <a:pt x="-13044" y="848078"/>
                            <a:pt x="52876" y="738025"/>
                            <a:pt x="0" y="543463"/>
                          </a:cubicBezTo>
                          <a:cubicBezTo>
                            <a:pt x="-52876" y="348901"/>
                            <a:pt x="11955" y="2314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90CB1FD-E666-0002-6482-AA820E293CC3}"/>
                </a:ext>
              </a:extLst>
            </p:cNvPr>
            <p:cNvSpPr txBox="1"/>
            <p:nvPr/>
          </p:nvSpPr>
          <p:spPr>
            <a:xfrm>
              <a:off x="503544" y="1995922"/>
              <a:ext cx="2645458"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起偏器</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DF25855-79F7-108E-0187-B93EFBC93A92}"/>
                </a:ext>
              </a:extLst>
            </p:cNvPr>
            <p:cNvSpPr txBox="1"/>
            <p:nvPr/>
          </p:nvSpPr>
          <p:spPr>
            <a:xfrm>
              <a:off x="3357093" y="1995922"/>
              <a:ext cx="2632658"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偏振分束器</a:t>
              </a:r>
              <a:endParaRPr lang="en-US" altLang="zh-CN"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5F22BCC-CF31-C650-C4C6-729AFBB05523}"/>
                </a:ext>
              </a:extLst>
            </p:cNvPr>
            <p:cNvSpPr txBox="1"/>
            <p:nvPr/>
          </p:nvSpPr>
          <p:spPr>
            <a:xfrm>
              <a:off x="6197842" y="1995922"/>
              <a:ext cx="2630998"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偏振分束旋转器</a:t>
              </a:r>
              <a:endParaRPr lang="en-US" altLang="zh-CN" sz="2000" dirty="0">
                <a:latin typeface="微软雅黑" panose="020B0503020204020204" pitchFamily="34" charset="-122"/>
                <a:ea typeface="微软雅黑" panose="020B0503020204020204" pitchFamily="34" charset="-122"/>
              </a:endParaRPr>
            </a:p>
          </p:txBody>
        </p:sp>
        <p:pic>
          <p:nvPicPr>
            <p:cNvPr id="11" name="图片 10" descr="图形用户界面&#10;&#10;描述已自动生成">
              <a:extLst>
                <a:ext uri="{FF2B5EF4-FFF2-40B4-BE49-F238E27FC236}">
                  <a16:creationId xmlns:a16="http://schemas.microsoft.com/office/drawing/2014/main" id="{A0D9DF54-C3F9-7918-EF3A-A44C4D7D8CCC}"/>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08412" y="2574211"/>
              <a:ext cx="2546180" cy="1607546"/>
            </a:xfrm>
            <a:prstGeom prst="rect">
              <a:avLst/>
            </a:prstGeom>
          </p:spPr>
        </p:pic>
        <p:pic>
          <p:nvPicPr>
            <p:cNvPr id="12" name="图片 11" descr="图形用户界面&#10;&#10;描述已自动生成">
              <a:extLst>
                <a:ext uri="{FF2B5EF4-FFF2-40B4-BE49-F238E27FC236}">
                  <a16:creationId xmlns:a16="http://schemas.microsoft.com/office/drawing/2014/main" id="{D5882366-67D5-2ADF-99C1-C72C97FD9F32}"/>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3405659" y="2574211"/>
              <a:ext cx="2546180" cy="1607546"/>
            </a:xfrm>
            <a:prstGeom prst="rect">
              <a:avLst/>
            </a:prstGeom>
          </p:spPr>
        </p:pic>
        <p:pic>
          <p:nvPicPr>
            <p:cNvPr id="13" name="图片 12" descr="图形用户界面&#10;&#10;描述已自动生成">
              <a:extLst>
                <a:ext uri="{FF2B5EF4-FFF2-40B4-BE49-F238E27FC236}">
                  <a16:creationId xmlns:a16="http://schemas.microsoft.com/office/drawing/2014/main" id="{8E45DD77-B908-9630-CCAE-4916D0F42047}"/>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6287406" y="2574211"/>
              <a:ext cx="2546180" cy="1607546"/>
            </a:xfrm>
            <a:prstGeom prst="rect">
              <a:avLst/>
            </a:prstGeom>
          </p:spPr>
        </p:pic>
        <p:cxnSp>
          <p:nvCxnSpPr>
            <p:cNvPr id="14" name="直接连接符 13">
              <a:extLst>
                <a:ext uri="{FF2B5EF4-FFF2-40B4-BE49-F238E27FC236}">
                  <a16:creationId xmlns:a16="http://schemas.microsoft.com/office/drawing/2014/main" id="{37AF4ECC-9BD6-5D23-CCA4-5591EE52F337}"/>
                </a:ext>
              </a:extLst>
            </p:cNvPr>
            <p:cNvCxnSpPr>
              <a:cxnSpLocks/>
            </p:cNvCxnSpPr>
            <p:nvPr/>
          </p:nvCxnSpPr>
          <p:spPr>
            <a:xfrm>
              <a:off x="503545" y="4537047"/>
              <a:ext cx="2599027"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CCEBB07-3121-61B8-A45F-2B38DE2FF209}"/>
                </a:ext>
              </a:extLst>
            </p:cNvPr>
            <p:cNvCxnSpPr>
              <a:cxnSpLocks/>
            </p:cNvCxnSpPr>
            <p:nvPr/>
          </p:nvCxnSpPr>
          <p:spPr>
            <a:xfrm>
              <a:off x="3357095" y="4537047"/>
              <a:ext cx="2599027"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4FC3646-C9EF-24FA-B1D7-821DDF22AFE7}"/>
                </a:ext>
              </a:extLst>
            </p:cNvPr>
            <p:cNvCxnSpPr>
              <a:cxnSpLocks/>
            </p:cNvCxnSpPr>
            <p:nvPr/>
          </p:nvCxnSpPr>
          <p:spPr>
            <a:xfrm>
              <a:off x="6234561" y="4537047"/>
              <a:ext cx="2599027"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89B32616-C9B2-C909-2FC0-B93649975FD2}"/>
                </a:ext>
              </a:extLst>
            </p:cNvPr>
            <p:cNvSpPr/>
            <p:nvPr/>
          </p:nvSpPr>
          <p:spPr>
            <a:xfrm>
              <a:off x="576161" y="4577707"/>
              <a:ext cx="2592675" cy="396190"/>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Loss &lt; 1.2 dB    </a:t>
              </a:r>
              <a:r>
                <a:rPr lang="en-US" altLang="zh-CN" sz="1400" dirty="0">
                  <a:solidFill>
                    <a:srgbClr val="C9151E"/>
                  </a:solidFill>
                  <a:latin typeface="微软雅黑" panose="020B0503020204020204" pitchFamily="34" charset="-122"/>
                  <a:ea typeface="微软雅黑" panose="020B0503020204020204" pitchFamily="34" charset="-122"/>
                  <a:sym typeface="微软雅黑" panose="020B0503020204020204" pitchFamily="34" charset="-122"/>
                </a:rPr>
                <a:t>Crosstalk &lt; − 30 dB    Length: 18 μm</a:t>
              </a:r>
            </a:p>
          </p:txBody>
        </p:sp>
        <p:sp>
          <p:nvSpPr>
            <p:cNvPr id="23" name="矩形 22">
              <a:extLst>
                <a:ext uri="{FF2B5EF4-FFF2-40B4-BE49-F238E27FC236}">
                  <a16:creationId xmlns:a16="http://schemas.microsoft.com/office/drawing/2014/main" id="{ED8C13D3-D491-4ED2-8536-6A7CBF71E16A}"/>
                </a:ext>
              </a:extLst>
            </p:cNvPr>
            <p:cNvSpPr/>
            <p:nvPr/>
          </p:nvSpPr>
          <p:spPr>
            <a:xfrm>
              <a:off x="3357095" y="4577707"/>
              <a:ext cx="2594744" cy="396190"/>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Loss &lt; 0.6 dB </a:t>
              </a:r>
              <a:r>
                <a:rPr lang="en-US" altLang="zh-CN" sz="1400" dirty="0">
                  <a:solidFill>
                    <a:srgbClr val="C9151E"/>
                  </a:solidFill>
                  <a:latin typeface="微软雅黑" panose="020B0503020204020204" pitchFamily="34" charset="-122"/>
                  <a:ea typeface="微软雅黑" panose="020B0503020204020204" pitchFamily="34" charset="-122"/>
                  <a:sym typeface="微软雅黑" panose="020B0503020204020204" pitchFamily="34" charset="-122"/>
                </a:rPr>
                <a:t>Crosstalk &lt; − 30 dB    </a:t>
              </a:r>
            </a:p>
            <a:p>
              <a:r>
                <a:rPr lang="en-US" altLang="zh-CN" sz="1400" dirty="0">
                  <a:solidFill>
                    <a:srgbClr val="C9151E"/>
                  </a:solidFill>
                  <a:latin typeface="微软雅黑" panose="020B0503020204020204" pitchFamily="34" charset="-122"/>
                  <a:ea typeface="微软雅黑" panose="020B0503020204020204" pitchFamily="34" charset="-122"/>
                  <a:sym typeface="微软雅黑" panose="020B0503020204020204" pitchFamily="34" charset="-122"/>
                </a:rPr>
                <a:t>Length: 16 μm</a:t>
              </a:r>
            </a:p>
          </p:txBody>
        </p:sp>
        <p:sp>
          <p:nvSpPr>
            <p:cNvPr id="24" name="矩形 23">
              <a:extLst>
                <a:ext uri="{FF2B5EF4-FFF2-40B4-BE49-F238E27FC236}">
                  <a16:creationId xmlns:a16="http://schemas.microsoft.com/office/drawing/2014/main" id="{7C74070F-1012-1E1C-603C-DB8936A26E6C}"/>
                </a:ext>
              </a:extLst>
            </p:cNvPr>
            <p:cNvSpPr/>
            <p:nvPr/>
          </p:nvSpPr>
          <p:spPr>
            <a:xfrm>
              <a:off x="6205797" y="4577707"/>
              <a:ext cx="2581586" cy="396190"/>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Loss &lt;</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0.7</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dB    Crosstalk &lt; − 12 dB   </a:t>
              </a:r>
            </a:p>
            <a:p>
              <a:r>
                <a:rPr lang="en-US" altLang="zh-CN" sz="1400" dirty="0">
                  <a:solidFill>
                    <a:srgbClr val="C9151E"/>
                  </a:solidFill>
                  <a:latin typeface="微软雅黑" panose="020B0503020204020204" pitchFamily="34" charset="-122"/>
                  <a:ea typeface="微软雅黑" panose="020B0503020204020204" pitchFamily="34" charset="-122"/>
                  <a:sym typeface="微软雅黑" panose="020B0503020204020204" pitchFamily="34" charset="-122"/>
                </a:rPr>
                <a:t>Length: 13 μm</a:t>
              </a:r>
            </a:p>
          </p:txBody>
        </p:sp>
        <p:cxnSp>
          <p:nvCxnSpPr>
            <p:cNvPr id="28" name="直接连接符 27">
              <a:extLst>
                <a:ext uri="{FF2B5EF4-FFF2-40B4-BE49-F238E27FC236}">
                  <a16:creationId xmlns:a16="http://schemas.microsoft.com/office/drawing/2014/main" id="{780295F2-E1B0-0109-F5A6-A935AF8D8DDF}"/>
                </a:ext>
              </a:extLst>
            </p:cNvPr>
            <p:cNvCxnSpPr>
              <a:cxnSpLocks/>
            </p:cNvCxnSpPr>
            <p:nvPr/>
          </p:nvCxnSpPr>
          <p:spPr>
            <a:xfrm>
              <a:off x="503545" y="2407117"/>
              <a:ext cx="2599027"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76A7961-B941-4B1D-EE93-B583D795EA62}"/>
                </a:ext>
              </a:extLst>
            </p:cNvPr>
            <p:cNvCxnSpPr>
              <a:cxnSpLocks/>
            </p:cNvCxnSpPr>
            <p:nvPr/>
          </p:nvCxnSpPr>
          <p:spPr>
            <a:xfrm>
              <a:off x="3357095" y="2407117"/>
              <a:ext cx="2599027"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F71D6D56-E096-F073-C82C-C9B290EB037B}"/>
                </a:ext>
              </a:extLst>
            </p:cNvPr>
            <p:cNvCxnSpPr>
              <a:cxnSpLocks/>
            </p:cNvCxnSpPr>
            <p:nvPr/>
          </p:nvCxnSpPr>
          <p:spPr>
            <a:xfrm>
              <a:off x="6234561" y="2407117"/>
              <a:ext cx="2599027"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6CBEAFF1-B829-3E12-5C45-6F60C74094E1}"/>
              </a:ext>
            </a:extLst>
          </p:cNvPr>
          <p:cNvSpPr txBox="1"/>
          <p:nvPr/>
        </p:nvSpPr>
        <p:spPr>
          <a:xfrm>
            <a:off x="376193" y="5448943"/>
            <a:ext cx="11139221" cy="49962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rPr>
              <a:t>通过电介质微扰的方式，在片上实现了</a:t>
            </a:r>
            <a:r>
              <a:rPr lang="zh-CN" altLang="en-US" sz="2000" dirty="0">
                <a:solidFill>
                  <a:srgbClr val="C00000"/>
                </a:solidFill>
                <a:latin typeface="微软雅黑" panose="020B0503020204020204" pitchFamily="34" charset="-122"/>
                <a:ea typeface="微软雅黑" panose="020B0503020204020204" pitchFamily="34" charset="-122"/>
              </a:rPr>
              <a:t>超紧凑、高性能</a:t>
            </a:r>
            <a:r>
              <a:rPr lang="zh-CN" altLang="en-US" sz="2000" dirty="0">
                <a:solidFill>
                  <a:srgbClr val="003153"/>
                </a:solidFill>
                <a:latin typeface="微软雅黑" panose="020B0503020204020204" pitchFamily="34" charset="-122"/>
                <a:ea typeface="微软雅黑" panose="020B0503020204020204" pitchFamily="34" charset="-122"/>
              </a:rPr>
              <a:t>的</a:t>
            </a:r>
            <a:r>
              <a:rPr lang="zh-CN" altLang="en-US" sz="2000" dirty="0">
                <a:solidFill>
                  <a:srgbClr val="C00000"/>
                </a:solidFill>
                <a:latin typeface="微软雅黑" panose="020B0503020204020204" pitchFamily="34" charset="-122"/>
                <a:ea typeface="微软雅黑" panose="020B0503020204020204" pitchFamily="34" charset="-122"/>
              </a:rPr>
              <a:t>起偏器、偏振分束器、偏振分束旋转器</a:t>
            </a:r>
            <a:endParaRPr lang="zh-CN" altLang="en-US" sz="2000" dirty="0">
              <a:solidFill>
                <a:srgbClr val="00315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9947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431359"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加工和测试</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D1282F7C-4819-E561-F813-CE26E33484BF}"/>
              </a:ext>
            </a:extLst>
          </p:cNvPr>
          <p:cNvSpPr/>
          <p:nvPr/>
        </p:nvSpPr>
        <p:spPr>
          <a:xfrm>
            <a:off x="547212" y="1133019"/>
            <a:ext cx="3320019" cy="4948062"/>
          </a:xfrm>
          <a:prstGeom prst="rect">
            <a:avLst/>
          </a:prstGeom>
          <a:noFill/>
          <a:ln>
            <a:solidFill>
              <a:schemeClr val="accent6"/>
            </a:solidFill>
            <a:prstDash val="dashDot"/>
            <a:extLst>
              <a:ext uri="{C807C97D-BFC1-408E-A445-0C87EB9F89A2}">
                <ask:lineSketchStyleProps xmlns:ask="http://schemas.microsoft.com/office/drawing/2018/sketchyshapes" sd="3981349394">
                  <a:custGeom>
                    <a:avLst/>
                    <a:gdLst>
                      <a:gd name="connsiteX0" fmla="*/ 0 w 4080628"/>
                      <a:gd name="connsiteY0" fmla="*/ 0 h 4725762"/>
                      <a:gd name="connsiteX1" fmla="*/ 542141 w 4080628"/>
                      <a:gd name="connsiteY1" fmla="*/ 0 h 4725762"/>
                      <a:gd name="connsiteX2" fmla="*/ 1206700 w 4080628"/>
                      <a:gd name="connsiteY2" fmla="*/ 0 h 4725762"/>
                      <a:gd name="connsiteX3" fmla="*/ 1667228 w 4080628"/>
                      <a:gd name="connsiteY3" fmla="*/ 0 h 4725762"/>
                      <a:gd name="connsiteX4" fmla="*/ 2168562 w 4080628"/>
                      <a:gd name="connsiteY4" fmla="*/ 0 h 4725762"/>
                      <a:gd name="connsiteX5" fmla="*/ 2751509 w 4080628"/>
                      <a:gd name="connsiteY5" fmla="*/ 0 h 4725762"/>
                      <a:gd name="connsiteX6" fmla="*/ 3212037 w 4080628"/>
                      <a:gd name="connsiteY6" fmla="*/ 0 h 4725762"/>
                      <a:gd name="connsiteX7" fmla="*/ 4080628 w 4080628"/>
                      <a:gd name="connsiteY7" fmla="*/ 0 h 4725762"/>
                      <a:gd name="connsiteX8" fmla="*/ 4080628 w 4080628"/>
                      <a:gd name="connsiteY8" fmla="*/ 448947 h 4725762"/>
                      <a:gd name="connsiteX9" fmla="*/ 4080628 w 4080628"/>
                      <a:gd name="connsiteY9" fmla="*/ 992410 h 4725762"/>
                      <a:gd name="connsiteX10" fmla="*/ 4080628 w 4080628"/>
                      <a:gd name="connsiteY10" fmla="*/ 1488615 h 4725762"/>
                      <a:gd name="connsiteX11" fmla="*/ 4080628 w 4080628"/>
                      <a:gd name="connsiteY11" fmla="*/ 2079335 h 4725762"/>
                      <a:gd name="connsiteX12" fmla="*/ 4080628 w 4080628"/>
                      <a:gd name="connsiteY12" fmla="*/ 2764571 h 4725762"/>
                      <a:gd name="connsiteX13" fmla="*/ 4080628 w 4080628"/>
                      <a:gd name="connsiteY13" fmla="*/ 3260776 h 4725762"/>
                      <a:gd name="connsiteX14" fmla="*/ 4080628 w 4080628"/>
                      <a:gd name="connsiteY14" fmla="*/ 3756981 h 4725762"/>
                      <a:gd name="connsiteX15" fmla="*/ 4080628 w 4080628"/>
                      <a:gd name="connsiteY15" fmla="*/ 4725762 h 4725762"/>
                      <a:gd name="connsiteX16" fmla="*/ 3579294 w 4080628"/>
                      <a:gd name="connsiteY16" fmla="*/ 4725762 h 4725762"/>
                      <a:gd name="connsiteX17" fmla="*/ 3118766 w 4080628"/>
                      <a:gd name="connsiteY17" fmla="*/ 4725762 h 4725762"/>
                      <a:gd name="connsiteX18" fmla="*/ 2658238 w 4080628"/>
                      <a:gd name="connsiteY18" fmla="*/ 4725762 h 4725762"/>
                      <a:gd name="connsiteX19" fmla="*/ 2156903 w 4080628"/>
                      <a:gd name="connsiteY19" fmla="*/ 4725762 h 4725762"/>
                      <a:gd name="connsiteX20" fmla="*/ 1696375 w 4080628"/>
                      <a:gd name="connsiteY20" fmla="*/ 4725762 h 4725762"/>
                      <a:gd name="connsiteX21" fmla="*/ 1113428 w 4080628"/>
                      <a:gd name="connsiteY21" fmla="*/ 4725762 h 4725762"/>
                      <a:gd name="connsiteX22" fmla="*/ 571288 w 4080628"/>
                      <a:gd name="connsiteY22" fmla="*/ 4725762 h 4725762"/>
                      <a:gd name="connsiteX23" fmla="*/ 0 w 4080628"/>
                      <a:gd name="connsiteY23" fmla="*/ 4725762 h 4725762"/>
                      <a:gd name="connsiteX24" fmla="*/ 0 w 4080628"/>
                      <a:gd name="connsiteY24" fmla="*/ 4135042 h 4725762"/>
                      <a:gd name="connsiteX25" fmla="*/ 0 w 4080628"/>
                      <a:gd name="connsiteY25" fmla="*/ 3497064 h 4725762"/>
                      <a:gd name="connsiteX26" fmla="*/ 0 w 4080628"/>
                      <a:gd name="connsiteY26" fmla="*/ 2811828 h 4725762"/>
                      <a:gd name="connsiteX27" fmla="*/ 0 w 4080628"/>
                      <a:gd name="connsiteY27" fmla="*/ 2221108 h 4725762"/>
                      <a:gd name="connsiteX28" fmla="*/ 0 w 4080628"/>
                      <a:gd name="connsiteY28" fmla="*/ 1630388 h 4725762"/>
                      <a:gd name="connsiteX29" fmla="*/ 0 w 4080628"/>
                      <a:gd name="connsiteY29" fmla="*/ 1086925 h 4725762"/>
                      <a:gd name="connsiteX30" fmla="*/ 0 w 4080628"/>
                      <a:gd name="connsiteY30" fmla="*/ 543463 h 4725762"/>
                      <a:gd name="connsiteX31" fmla="*/ 0 w 4080628"/>
                      <a:gd name="connsiteY31" fmla="*/ 0 h 472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80628" h="4725762" extrusionOk="0">
                        <a:moveTo>
                          <a:pt x="0" y="0"/>
                        </a:moveTo>
                        <a:cubicBezTo>
                          <a:pt x="165724" y="-33025"/>
                          <a:pt x="392879" y="29259"/>
                          <a:pt x="542141" y="0"/>
                        </a:cubicBezTo>
                        <a:cubicBezTo>
                          <a:pt x="691403" y="-29259"/>
                          <a:pt x="995056" y="43596"/>
                          <a:pt x="1206700" y="0"/>
                        </a:cubicBezTo>
                        <a:cubicBezTo>
                          <a:pt x="1418344" y="-43596"/>
                          <a:pt x="1467801" y="41148"/>
                          <a:pt x="1667228" y="0"/>
                        </a:cubicBezTo>
                        <a:cubicBezTo>
                          <a:pt x="1866655" y="-41148"/>
                          <a:pt x="1970615" y="14947"/>
                          <a:pt x="2168562" y="0"/>
                        </a:cubicBezTo>
                        <a:cubicBezTo>
                          <a:pt x="2366509" y="-14947"/>
                          <a:pt x="2499546" y="24594"/>
                          <a:pt x="2751509" y="0"/>
                        </a:cubicBezTo>
                        <a:cubicBezTo>
                          <a:pt x="3003472" y="-24594"/>
                          <a:pt x="3009820" y="7"/>
                          <a:pt x="3212037" y="0"/>
                        </a:cubicBezTo>
                        <a:cubicBezTo>
                          <a:pt x="3414254" y="-7"/>
                          <a:pt x="3754064" y="91122"/>
                          <a:pt x="4080628" y="0"/>
                        </a:cubicBezTo>
                        <a:cubicBezTo>
                          <a:pt x="4092721" y="149100"/>
                          <a:pt x="4027332" y="228767"/>
                          <a:pt x="4080628" y="448947"/>
                        </a:cubicBezTo>
                        <a:cubicBezTo>
                          <a:pt x="4133924" y="669127"/>
                          <a:pt x="4040705" y="763868"/>
                          <a:pt x="4080628" y="992410"/>
                        </a:cubicBezTo>
                        <a:cubicBezTo>
                          <a:pt x="4120551" y="1220952"/>
                          <a:pt x="4055943" y="1275909"/>
                          <a:pt x="4080628" y="1488615"/>
                        </a:cubicBezTo>
                        <a:cubicBezTo>
                          <a:pt x="4105313" y="1701321"/>
                          <a:pt x="4056326" y="1908981"/>
                          <a:pt x="4080628" y="2079335"/>
                        </a:cubicBezTo>
                        <a:cubicBezTo>
                          <a:pt x="4104930" y="2249689"/>
                          <a:pt x="4050281" y="2435255"/>
                          <a:pt x="4080628" y="2764571"/>
                        </a:cubicBezTo>
                        <a:cubicBezTo>
                          <a:pt x="4110975" y="3093887"/>
                          <a:pt x="4063257" y="3106940"/>
                          <a:pt x="4080628" y="3260776"/>
                        </a:cubicBezTo>
                        <a:cubicBezTo>
                          <a:pt x="4097999" y="3414613"/>
                          <a:pt x="4049178" y="3641099"/>
                          <a:pt x="4080628" y="3756981"/>
                        </a:cubicBezTo>
                        <a:cubicBezTo>
                          <a:pt x="4112078" y="3872863"/>
                          <a:pt x="4070126" y="4269897"/>
                          <a:pt x="4080628" y="4725762"/>
                        </a:cubicBezTo>
                        <a:cubicBezTo>
                          <a:pt x="3950105" y="4744785"/>
                          <a:pt x="3729596" y="4698488"/>
                          <a:pt x="3579294" y="4725762"/>
                        </a:cubicBezTo>
                        <a:cubicBezTo>
                          <a:pt x="3428992" y="4753036"/>
                          <a:pt x="3330507" y="4705812"/>
                          <a:pt x="3118766" y="4725762"/>
                        </a:cubicBezTo>
                        <a:cubicBezTo>
                          <a:pt x="2907025" y="4745712"/>
                          <a:pt x="2821159" y="4686827"/>
                          <a:pt x="2658238" y="4725762"/>
                        </a:cubicBezTo>
                        <a:cubicBezTo>
                          <a:pt x="2495317" y="4764697"/>
                          <a:pt x="2334436" y="4715414"/>
                          <a:pt x="2156903" y="4725762"/>
                        </a:cubicBezTo>
                        <a:cubicBezTo>
                          <a:pt x="1979371" y="4736110"/>
                          <a:pt x="1809444" y="4703354"/>
                          <a:pt x="1696375" y="4725762"/>
                        </a:cubicBezTo>
                        <a:cubicBezTo>
                          <a:pt x="1583306" y="4748170"/>
                          <a:pt x="1232681" y="4694116"/>
                          <a:pt x="1113428" y="4725762"/>
                        </a:cubicBezTo>
                        <a:cubicBezTo>
                          <a:pt x="994175" y="4757408"/>
                          <a:pt x="708093" y="4716740"/>
                          <a:pt x="571288" y="4725762"/>
                        </a:cubicBezTo>
                        <a:cubicBezTo>
                          <a:pt x="434483" y="4734784"/>
                          <a:pt x="135386" y="4692931"/>
                          <a:pt x="0" y="4725762"/>
                        </a:cubicBezTo>
                        <a:cubicBezTo>
                          <a:pt x="-44947" y="4525391"/>
                          <a:pt x="50221" y="4385334"/>
                          <a:pt x="0" y="4135042"/>
                        </a:cubicBezTo>
                        <a:cubicBezTo>
                          <a:pt x="-50221" y="3884750"/>
                          <a:pt x="70825" y="3643531"/>
                          <a:pt x="0" y="3497064"/>
                        </a:cubicBezTo>
                        <a:cubicBezTo>
                          <a:pt x="-70825" y="3350597"/>
                          <a:pt x="38937" y="2988199"/>
                          <a:pt x="0" y="2811828"/>
                        </a:cubicBezTo>
                        <a:cubicBezTo>
                          <a:pt x="-38937" y="2635457"/>
                          <a:pt x="50298" y="2475998"/>
                          <a:pt x="0" y="2221108"/>
                        </a:cubicBezTo>
                        <a:cubicBezTo>
                          <a:pt x="-50298" y="1966218"/>
                          <a:pt x="39667" y="1893530"/>
                          <a:pt x="0" y="1630388"/>
                        </a:cubicBezTo>
                        <a:cubicBezTo>
                          <a:pt x="-39667" y="1367246"/>
                          <a:pt x="13044" y="1325772"/>
                          <a:pt x="0" y="1086925"/>
                        </a:cubicBezTo>
                        <a:cubicBezTo>
                          <a:pt x="-13044" y="848078"/>
                          <a:pt x="52876" y="738025"/>
                          <a:pt x="0" y="543463"/>
                        </a:cubicBezTo>
                        <a:cubicBezTo>
                          <a:pt x="-52876" y="348901"/>
                          <a:pt x="11955" y="2314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6DF28DA8-55E7-E4BD-B7F8-8BCBADB39FCB}"/>
              </a:ext>
            </a:extLst>
          </p:cNvPr>
          <p:cNvSpPr/>
          <p:nvPr/>
        </p:nvSpPr>
        <p:spPr>
          <a:xfrm>
            <a:off x="4089229" y="1133019"/>
            <a:ext cx="3279415" cy="4948062"/>
          </a:xfrm>
          <a:prstGeom prst="rect">
            <a:avLst/>
          </a:prstGeom>
          <a:noFill/>
          <a:ln>
            <a:solidFill>
              <a:schemeClr val="accent6"/>
            </a:solidFill>
            <a:prstDash val="dashDot"/>
            <a:extLst>
              <a:ext uri="{C807C97D-BFC1-408E-A445-0C87EB9F89A2}">
                <ask:lineSketchStyleProps xmlns:ask="http://schemas.microsoft.com/office/drawing/2018/sketchyshapes" sd="3981349394">
                  <a:custGeom>
                    <a:avLst/>
                    <a:gdLst>
                      <a:gd name="connsiteX0" fmla="*/ 0 w 4080628"/>
                      <a:gd name="connsiteY0" fmla="*/ 0 h 4725762"/>
                      <a:gd name="connsiteX1" fmla="*/ 542141 w 4080628"/>
                      <a:gd name="connsiteY1" fmla="*/ 0 h 4725762"/>
                      <a:gd name="connsiteX2" fmla="*/ 1206700 w 4080628"/>
                      <a:gd name="connsiteY2" fmla="*/ 0 h 4725762"/>
                      <a:gd name="connsiteX3" fmla="*/ 1667228 w 4080628"/>
                      <a:gd name="connsiteY3" fmla="*/ 0 h 4725762"/>
                      <a:gd name="connsiteX4" fmla="*/ 2168562 w 4080628"/>
                      <a:gd name="connsiteY4" fmla="*/ 0 h 4725762"/>
                      <a:gd name="connsiteX5" fmla="*/ 2751509 w 4080628"/>
                      <a:gd name="connsiteY5" fmla="*/ 0 h 4725762"/>
                      <a:gd name="connsiteX6" fmla="*/ 3212037 w 4080628"/>
                      <a:gd name="connsiteY6" fmla="*/ 0 h 4725762"/>
                      <a:gd name="connsiteX7" fmla="*/ 4080628 w 4080628"/>
                      <a:gd name="connsiteY7" fmla="*/ 0 h 4725762"/>
                      <a:gd name="connsiteX8" fmla="*/ 4080628 w 4080628"/>
                      <a:gd name="connsiteY8" fmla="*/ 448947 h 4725762"/>
                      <a:gd name="connsiteX9" fmla="*/ 4080628 w 4080628"/>
                      <a:gd name="connsiteY9" fmla="*/ 992410 h 4725762"/>
                      <a:gd name="connsiteX10" fmla="*/ 4080628 w 4080628"/>
                      <a:gd name="connsiteY10" fmla="*/ 1488615 h 4725762"/>
                      <a:gd name="connsiteX11" fmla="*/ 4080628 w 4080628"/>
                      <a:gd name="connsiteY11" fmla="*/ 2079335 h 4725762"/>
                      <a:gd name="connsiteX12" fmla="*/ 4080628 w 4080628"/>
                      <a:gd name="connsiteY12" fmla="*/ 2764571 h 4725762"/>
                      <a:gd name="connsiteX13" fmla="*/ 4080628 w 4080628"/>
                      <a:gd name="connsiteY13" fmla="*/ 3260776 h 4725762"/>
                      <a:gd name="connsiteX14" fmla="*/ 4080628 w 4080628"/>
                      <a:gd name="connsiteY14" fmla="*/ 3756981 h 4725762"/>
                      <a:gd name="connsiteX15" fmla="*/ 4080628 w 4080628"/>
                      <a:gd name="connsiteY15" fmla="*/ 4725762 h 4725762"/>
                      <a:gd name="connsiteX16" fmla="*/ 3579294 w 4080628"/>
                      <a:gd name="connsiteY16" fmla="*/ 4725762 h 4725762"/>
                      <a:gd name="connsiteX17" fmla="*/ 3118766 w 4080628"/>
                      <a:gd name="connsiteY17" fmla="*/ 4725762 h 4725762"/>
                      <a:gd name="connsiteX18" fmla="*/ 2658238 w 4080628"/>
                      <a:gd name="connsiteY18" fmla="*/ 4725762 h 4725762"/>
                      <a:gd name="connsiteX19" fmla="*/ 2156903 w 4080628"/>
                      <a:gd name="connsiteY19" fmla="*/ 4725762 h 4725762"/>
                      <a:gd name="connsiteX20" fmla="*/ 1696375 w 4080628"/>
                      <a:gd name="connsiteY20" fmla="*/ 4725762 h 4725762"/>
                      <a:gd name="connsiteX21" fmla="*/ 1113428 w 4080628"/>
                      <a:gd name="connsiteY21" fmla="*/ 4725762 h 4725762"/>
                      <a:gd name="connsiteX22" fmla="*/ 571288 w 4080628"/>
                      <a:gd name="connsiteY22" fmla="*/ 4725762 h 4725762"/>
                      <a:gd name="connsiteX23" fmla="*/ 0 w 4080628"/>
                      <a:gd name="connsiteY23" fmla="*/ 4725762 h 4725762"/>
                      <a:gd name="connsiteX24" fmla="*/ 0 w 4080628"/>
                      <a:gd name="connsiteY24" fmla="*/ 4135042 h 4725762"/>
                      <a:gd name="connsiteX25" fmla="*/ 0 w 4080628"/>
                      <a:gd name="connsiteY25" fmla="*/ 3497064 h 4725762"/>
                      <a:gd name="connsiteX26" fmla="*/ 0 w 4080628"/>
                      <a:gd name="connsiteY26" fmla="*/ 2811828 h 4725762"/>
                      <a:gd name="connsiteX27" fmla="*/ 0 w 4080628"/>
                      <a:gd name="connsiteY27" fmla="*/ 2221108 h 4725762"/>
                      <a:gd name="connsiteX28" fmla="*/ 0 w 4080628"/>
                      <a:gd name="connsiteY28" fmla="*/ 1630388 h 4725762"/>
                      <a:gd name="connsiteX29" fmla="*/ 0 w 4080628"/>
                      <a:gd name="connsiteY29" fmla="*/ 1086925 h 4725762"/>
                      <a:gd name="connsiteX30" fmla="*/ 0 w 4080628"/>
                      <a:gd name="connsiteY30" fmla="*/ 543463 h 4725762"/>
                      <a:gd name="connsiteX31" fmla="*/ 0 w 4080628"/>
                      <a:gd name="connsiteY31" fmla="*/ 0 h 472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80628" h="4725762" extrusionOk="0">
                        <a:moveTo>
                          <a:pt x="0" y="0"/>
                        </a:moveTo>
                        <a:cubicBezTo>
                          <a:pt x="165724" y="-33025"/>
                          <a:pt x="392879" y="29259"/>
                          <a:pt x="542141" y="0"/>
                        </a:cubicBezTo>
                        <a:cubicBezTo>
                          <a:pt x="691403" y="-29259"/>
                          <a:pt x="995056" y="43596"/>
                          <a:pt x="1206700" y="0"/>
                        </a:cubicBezTo>
                        <a:cubicBezTo>
                          <a:pt x="1418344" y="-43596"/>
                          <a:pt x="1467801" y="41148"/>
                          <a:pt x="1667228" y="0"/>
                        </a:cubicBezTo>
                        <a:cubicBezTo>
                          <a:pt x="1866655" y="-41148"/>
                          <a:pt x="1970615" y="14947"/>
                          <a:pt x="2168562" y="0"/>
                        </a:cubicBezTo>
                        <a:cubicBezTo>
                          <a:pt x="2366509" y="-14947"/>
                          <a:pt x="2499546" y="24594"/>
                          <a:pt x="2751509" y="0"/>
                        </a:cubicBezTo>
                        <a:cubicBezTo>
                          <a:pt x="3003472" y="-24594"/>
                          <a:pt x="3009820" y="7"/>
                          <a:pt x="3212037" y="0"/>
                        </a:cubicBezTo>
                        <a:cubicBezTo>
                          <a:pt x="3414254" y="-7"/>
                          <a:pt x="3754064" y="91122"/>
                          <a:pt x="4080628" y="0"/>
                        </a:cubicBezTo>
                        <a:cubicBezTo>
                          <a:pt x="4092721" y="149100"/>
                          <a:pt x="4027332" y="228767"/>
                          <a:pt x="4080628" y="448947"/>
                        </a:cubicBezTo>
                        <a:cubicBezTo>
                          <a:pt x="4133924" y="669127"/>
                          <a:pt x="4040705" y="763868"/>
                          <a:pt x="4080628" y="992410"/>
                        </a:cubicBezTo>
                        <a:cubicBezTo>
                          <a:pt x="4120551" y="1220952"/>
                          <a:pt x="4055943" y="1275909"/>
                          <a:pt x="4080628" y="1488615"/>
                        </a:cubicBezTo>
                        <a:cubicBezTo>
                          <a:pt x="4105313" y="1701321"/>
                          <a:pt x="4056326" y="1908981"/>
                          <a:pt x="4080628" y="2079335"/>
                        </a:cubicBezTo>
                        <a:cubicBezTo>
                          <a:pt x="4104930" y="2249689"/>
                          <a:pt x="4050281" y="2435255"/>
                          <a:pt x="4080628" y="2764571"/>
                        </a:cubicBezTo>
                        <a:cubicBezTo>
                          <a:pt x="4110975" y="3093887"/>
                          <a:pt x="4063257" y="3106940"/>
                          <a:pt x="4080628" y="3260776"/>
                        </a:cubicBezTo>
                        <a:cubicBezTo>
                          <a:pt x="4097999" y="3414613"/>
                          <a:pt x="4049178" y="3641099"/>
                          <a:pt x="4080628" y="3756981"/>
                        </a:cubicBezTo>
                        <a:cubicBezTo>
                          <a:pt x="4112078" y="3872863"/>
                          <a:pt x="4070126" y="4269897"/>
                          <a:pt x="4080628" y="4725762"/>
                        </a:cubicBezTo>
                        <a:cubicBezTo>
                          <a:pt x="3950105" y="4744785"/>
                          <a:pt x="3729596" y="4698488"/>
                          <a:pt x="3579294" y="4725762"/>
                        </a:cubicBezTo>
                        <a:cubicBezTo>
                          <a:pt x="3428992" y="4753036"/>
                          <a:pt x="3330507" y="4705812"/>
                          <a:pt x="3118766" y="4725762"/>
                        </a:cubicBezTo>
                        <a:cubicBezTo>
                          <a:pt x="2907025" y="4745712"/>
                          <a:pt x="2821159" y="4686827"/>
                          <a:pt x="2658238" y="4725762"/>
                        </a:cubicBezTo>
                        <a:cubicBezTo>
                          <a:pt x="2495317" y="4764697"/>
                          <a:pt x="2334436" y="4715414"/>
                          <a:pt x="2156903" y="4725762"/>
                        </a:cubicBezTo>
                        <a:cubicBezTo>
                          <a:pt x="1979371" y="4736110"/>
                          <a:pt x="1809444" y="4703354"/>
                          <a:pt x="1696375" y="4725762"/>
                        </a:cubicBezTo>
                        <a:cubicBezTo>
                          <a:pt x="1583306" y="4748170"/>
                          <a:pt x="1232681" y="4694116"/>
                          <a:pt x="1113428" y="4725762"/>
                        </a:cubicBezTo>
                        <a:cubicBezTo>
                          <a:pt x="994175" y="4757408"/>
                          <a:pt x="708093" y="4716740"/>
                          <a:pt x="571288" y="4725762"/>
                        </a:cubicBezTo>
                        <a:cubicBezTo>
                          <a:pt x="434483" y="4734784"/>
                          <a:pt x="135386" y="4692931"/>
                          <a:pt x="0" y="4725762"/>
                        </a:cubicBezTo>
                        <a:cubicBezTo>
                          <a:pt x="-44947" y="4525391"/>
                          <a:pt x="50221" y="4385334"/>
                          <a:pt x="0" y="4135042"/>
                        </a:cubicBezTo>
                        <a:cubicBezTo>
                          <a:pt x="-50221" y="3884750"/>
                          <a:pt x="70825" y="3643531"/>
                          <a:pt x="0" y="3497064"/>
                        </a:cubicBezTo>
                        <a:cubicBezTo>
                          <a:pt x="-70825" y="3350597"/>
                          <a:pt x="38937" y="2988199"/>
                          <a:pt x="0" y="2811828"/>
                        </a:cubicBezTo>
                        <a:cubicBezTo>
                          <a:pt x="-38937" y="2635457"/>
                          <a:pt x="50298" y="2475998"/>
                          <a:pt x="0" y="2221108"/>
                        </a:cubicBezTo>
                        <a:cubicBezTo>
                          <a:pt x="-50298" y="1966218"/>
                          <a:pt x="39667" y="1893530"/>
                          <a:pt x="0" y="1630388"/>
                        </a:cubicBezTo>
                        <a:cubicBezTo>
                          <a:pt x="-39667" y="1367246"/>
                          <a:pt x="13044" y="1325772"/>
                          <a:pt x="0" y="1086925"/>
                        </a:cubicBezTo>
                        <a:cubicBezTo>
                          <a:pt x="-13044" y="848078"/>
                          <a:pt x="52876" y="738025"/>
                          <a:pt x="0" y="543463"/>
                        </a:cubicBezTo>
                        <a:cubicBezTo>
                          <a:pt x="-52876" y="348901"/>
                          <a:pt x="11955" y="2314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EC3774EC-B7EC-5417-934F-FCAFD17AF793}"/>
              </a:ext>
            </a:extLst>
          </p:cNvPr>
          <p:cNvSpPr/>
          <p:nvPr/>
        </p:nvSpPr>
        <p:spPr>
          <a:xfrm>
            <a:off x="7631247" y="1133019"/>
            <a:ext cx="3279415" cy="4948062"/>
          </a:xfrm>
          <a:prstGeom prst="rect">
            <a:avLst/>
          </a:prstGeom>
          <a:noFill/>
          <a:ln>
            <a:solidFill>
              <a:schemeClr val="accent6"/>
            </a:solidFill>
            <a:prstDash val="dashDot"/>
            <a:extLst>
              <a:ext uri="{C807C97D-BFC1-408E-A445-0C87EB9F89A2}">
                <ask:lineSketchStyleProps xmlns:ask="http://schemas.microsoft.com/office/drawing/2018/sketchyshapes" sd="3981349394">
                  <a:custGeom>
                    <a:avLst/>
                    <a:gdLst>
                      <a:gd name="connsiteX0" fmla="*/ 0 w 4080628"/>
                      <a:gd name="connsiteY0" fmla="*/ 0 h 4725762"/>
                      <a:gd name="connsiteX1" fmla="*/ 542141 w 4080628"/>
                      <a:gd name="connsiteY1" fmla="*/ 0 h 4725762"/>
                      <a:gd name="connsiteX2" fmla="*/ 1206700 w 4080628"/>
                      <a:gd name="connsiteY2" fmla="*/ 0 h 4725762"/>
                      <a:gd name="connsiteX3" fmla="*/ 1667228 w 4080628"/>
                      <a:gd name="connsiteY3" fmla="*/ 0 h 4725762"/>
                      <a:gd name="connsiteX4" fmla="*/ 2168562 w 4080628"/>
                      <a:gd name="connsiteY4" fmla="*/ 0 h 4725762"/>
                      <a:gd name="connsiteX5" fmla="*/ 2751509 w 4080628"/>
                      <a:gd name="connsiteY5" fmla="*/ 0 h 4725762"/>
                      <a:gd name="connsiteX6" fmla="*/ 3212037 w 4080628"/>
                      <a:gd name="connsiteY6" fmla="*/ 0 h 4725762"/>
                      <a:gd name="connsiteX7" fmla="*/ 4080628 w 4080628"/>
                      <a:gd name="connsiteY7" fmla="*/ 0 h 4725762"/>
                      <a:gd name="connsiteX8" fmla="*/ 4080628 w 4080628"/>
                      <a:gd name="connsiteY8" fmla="*/ 448947 h 4725762"/>
                      <a:gd name="connsiteX9" fmla="*/ 4080628 w 4080628"/>
                      <a:gd name="connsiteY9" fmla="*/ 992410 h 4725762"/>
                      <a:gd name="connsiteX10" fmla="*/ 4080628 w 4080628"/>
                      <a:gd name="connsiteY10" fmla="*/ 1488615 h 4725762"/>
                      <a:gd name="connsiteX11" fmla="*/ 4080628 w 4080628"/>
                      <a:gd name="connsiteY11" fmla="*/ 2079335 h 4725762"/>
                      <a:gd name="connsiteX12" fmla="*/ 4080628 w 4080628"/>
                      <a:gd name="connsiteY12" fmla="*/ 2764571 h 4725762"/>
                      <a:gd name="connsiteX13" fmla="*/ 4080628 w 4080628"/>
                      <a:gd name="connsiteY13" fmla="*/ 3260776 h 4725762"/>
                      <a:gd name="connsiteX14" fmla="*/ 4080628 w 4080628"/>
                      <a:gd name="connsiteY14" fmla="*/ 3756981 h 4725762"/>
                      <a:gd name="connsiteX15" fmla="*/ 4080628 w 4080628"/>
                      <a:gd name="connsiteY15" fmla="*/ 4725762 h 4725762"/>
                      <a:gd name="connsiteX16" fmla="*/ 3579294 w 4080628"/>
                      <a:gd name="connsiteY16" fmla="*/ 4725762 h 4725762"/>
                      <a:gd name="connsiteX17" fmla="*/ 3118766 w 4080628"/>
                      <a:gd name="connsiteY17" fmla="*/ 4725762 h 4725762"/>
                      <a:gd name="connsiteX18" fmla="*/ 2658238 w 4080628"/>
                      <a:gd name="connsiteY18" fmla="*/ 4725762 h 4725762"/>
                      <a:gd name="connsiteX19" fmla="*/ 2156903 w 4080628"/>
                      <a:gd name="connsiteY19" fmla="*/ 4725762 h 4725762"/>
                      <a:gd name="connsiteX20" fmla="*/ 1696375 w 4080628"/>
                      <a:gd name="connsiteY20" fmla="*/ 4725762 h 4725762"/>
                      <a:gd name="connsiteX21" fmla="*/ 1113428 w 4080628"/>
                      <a:gd name="connsiteY21" fmla="*/ 4725762 h 4725762"/>
                      <a:gd name="connsiteX22" fmla="*/ 571288 w 4080628"/>
                      <a:gd name="connsiteY22" fmla="*/ 4725762 h 4725762"/>
                      <a:gd name="connsiteX23" fmla="*/ 0 w 4080628"/>
                      <a:gd name="connsiteY23" fmla="*/ 4725762 h 4725762"/>
                      <a:gd name="connsiteX24" fmla="*/ 0 w 4080628"/>
                      <a:gd name="connsiteY24" fmla="*/ 4135042 h 4725762"/>
                      <a:gd name="connsiteX25" fmla="*/ 0 w 4080628"/>
                      <a:gd name="connsiteY25" fmla="*/ 3497064 h 4725762"/>
                      <a:gd name="connsiteX26" fmla="*/ 0 w 4080628"/>
                      <a:gd name="connsiteY26" fmla="*/ 2811828 h 4725762"/>
                      <a:gd name="connsiteX27" fmla="*/ 0 w 4080628"/>
                      <a:gd name="connsiteY27" fmla="*/ 2221108 h 4725762"/>
                      <a:gd name="connsiteX28" fmla="*/ 0 w 4080628"/>
                      <a:gd name="connsiteY28" fmla="*/ 1630388 h 4725762"/>
                      <a:gd name="connsiteX29" fmla="*/ 0 w 4080628"/>
                      <a:gd name="connsiteY29" fmla="*/ 1086925 h 4725762"/>
                      <a:gd name="connsiteX30" fmla="*/ 0 w 4080628"/>
                      <a:gd name="connsiteY30" fmla="*/ 543463 h 4725762"/>
                      <a:gd name="connsiteX31" fmla="*/ 0 w 4080628"/>
                      <a:gd name="connsiteY31" fmla="*/ 0 h 472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80628" h="4725762" extrusionOk="0">
                        <a:moveTo>
                          <a:pt x="0" y="0"/>
                        </a:moveTo>
                        <a:cubicBezTo>
                          <a:pt x="165724" y="-33025"/>
                          <a:pt x="392879" y="29259"/>
                          <a:pt x="542141" y="0"/>
                        </a:cubicBezTo>
                        <a:cubicBezTo>
                          <a:pt x="691403" y="-29259"/>
                          <a:pt x="995056" y="43596"/>
                          <a:pt x="1206700" y="0"/>
                        </a:cubicBezTo>
                        <a:cubicBezTo>
                          <a:pt x="1418344" y="-43596"/>
                          <a:pt x="1467801" y="41148"/>
                          <a:pt x="1667228" y="0"/>
                        </a:cubicBezTo>
                        <a:cubicBezTo>
                          <a:pt x="1866655" y="-41148"/>
                          <a:pt x="1970615" y="14947"/>
                          <a:pt x="2168562" y="0"/>
                        </a:cubicBezTo>
                        <a:cubicBezTo>
                          <a:pt x="2366509" y="-14947"/>
                          <a:pt x="2499546" y="24594"/>
                          <a:pt x="2751509" y="0"/>
                        </a:cubicBezTo>
                        <a:cubicBezTo>
                          <a:pt x="3003472" y="-24594"/>
                          <a:pt x="3009820" y="7"/>
                          <a:pt x="3212037" y="0"/>
                        </a:cubicBezTo>
                        <a:cubicBezTo>
                          <a:pt x="3414254" y="-7"/>
                          <a:pt x="3754064" y="91122"/>
                          <a:pt x="4080628" y="0"/>
                        </a:cubicBezTo>
                        <a:cubicBezTo>
                          <a:pt x="4092721" y="149100"/>
                          <a:pt x="4027332" y="228767"/>
                          <a:pt x="4080628" y="448947"/>
                        </a:cubicBezTo>
                        <a:cubicBezTo>
                          <a:pt x="4133924" y="669127"/>
                          <a:pt x="4040705" y="763868"/>
                          <a:pt x="4080628" y="992410"/>
                        </a:cubicBezTo>
                        <a:cubicBezTo>
                          <a:pt x="4120551" y="1220952"/>
                          <a:pt x="4055943" y="1275909"/>
                          <a:pt x="4080628" y="1488615"/>
                        </a:cubicBezTo>
                        <a:cubicBezTo>
                          <a:pt x="4105313" y="1701321"/>
                          <a:pt x="4056326" y="1908981"/>
                          <a:pt x="4080628" y="2079335"/>
                        </a:cubicBezTo>
                        <a:cubicBezTo>
                          <a:pt x="4104930" y="2249689"/>
                          <a:pt x="4050281" y="2435255"/>
                          <a:pt x="4080628" y="2764571"/>
                        </a:cubicBezTo>
                        <a:cubicBezTo>
                          <a:pt x="4110975" y="3093887"/>
                          <a:pt x="4063257" y="3106940"/>
                          <a:pt x="4080628" y="3260776"/>
                        </a:cubicBezTo>
                        <a:cubicBezTo>
                          <a:pt x="4097999" y="3414613"/>
                          <a:pt x="4049178" y="3641099"/>
                          <a:pt x="4080628" y="3756981"/>
                        </a:cubicBezTo>
                        <a:cubicBezTo>
                          <a:pt x="4112078" y="3872863"/>
                          <a:pt x="4070126" y="4269897"/>
                          <a:pt x="4080628" y="4725762"/>
                        </a:cubicBezTo>
                        <a:cubicBezTo>
                          <a:pt x="3950105" y="4744785"/>
                          <a:pt x="3729596" y="4698488"/>
                          <a:pt x="3579294" y="4725762"/>
                        </a:cubicBezTo>
                        <a:cubicBezTo>
                          <a:pt x="3428992" y="4753036"/>
                          <a:pt x="3330507" y="4705812"/>
                          <a:pt x="3118766" y="4725762"/>
                        </a:cubicBezTo>
                        <a:cubicBezTo>
                          <a:pt x="2907025" y="4745712"/>
                          <a:pt x="2821159" y="4686827"/>
                          <a:pt x="2658238" y="4725762"/>
                        </a:cubicBezTo>
                        <a:cubicBezTo>
                          <a:pt x="2495317" y="4764697"/>
                          <a:pt x="2334436" y="4715414"/>
                          <a:pt x="2156903" y="4725762"/>
                        </a:cubicBezTo>
                        <a:cubicBezTo>
                          <a:pt x="1979371" y="4736110"/>
                          <a:pt x="1809444" y="4703354"/>
                          <a:pt x="1696375" y="4725762"/>
                        </a:cubicBezTo>
                        <a:cubicBezTo>
                          <a:pt x="1583306" y="4748170"/>
                          <a:pt x="1232681" y="4694116"/>
                          <a:pt x="1113428" y="4725762"/>
                        </a:cubicBezTo>
                        <a:cubicBezTo>
                          <a:pt x="994175" y="4757408"/>
                          <a:pt x="708093" y="4716740"/>
                          <a:pt x="571288" y="4725762"/>
                        </a:cubicBezTo>
                        <a:cubicBezTo>
                          <a:pt x="434483" y="4734784"/>
                          <a:pt x="135386" y="4692931"/>
                          <a:pt x="0" y="4725762"/>
                        </a:cubicBezTo>
                        <a:cubicBezTo>
                          <a:pt x="-44947" y="4525391"/>
                          <a:pt x="50221" y="4385334"/>
                          <a:pt x="0" y="4135042"/>
                        </a:cubicBezTo>
                        <a:cubicBezTo>
                          <a:pt x="-50221" y="3884750"/>
                          <a:pt x="70825" y="3643531"/>
                          <a:pt x="0" y="3497064"/>
                        </a:cubicBezTo>
                        <a:cubicBezTo>
                          <a:pt x="-70825" y="3350597"/>
                          <a:pt x="38937" y="2988199"/>
                          <a:pt x="0" y="2811828"/>
                        </a:cubicBezTo>
                        <a:cubicBezTo>
                          <a:pt x="-38937" y="2635457"/>
                          <a:pt x="50298" y="2475998"/>
                          <a:pt x="0" y="2221108"/>
                        </a:cubicBezTo>
                        <a:cubicBezTo>
                          <a:pt x="-50298" y="1966218"/>
                          <a:pt x="39667" y="1893530"/>
                          <a:pt x="0" y="1630388"/>
                        </a:cubicBezTo>
                        <a:cubicBezTo>
                          <a:pt x="-39667" y="1367246"/>
                          <a:pt x="13044" y="1325772"/>
                          <a:pt x="0" y="1086925"/>
                        </a:cubicBezTo>
                        <a:cubicBezTo>
                          <a:pt x="-13044" y="848078"/>
                          <a:pt x="52876" y="738025"/>
                          <a:pt x="0" y="543463"/>
                        </a:cubicBezTo>
                        <a:cubicBezTo>
                          <a:pt x="-52876" y="348901"/>
                          <a:pt x="11955" y="2314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8859FB38-DC0D-69EB-5FFD-40DA8CD97654}"/>
              </a:ext>
            </a:extLst>
          </p:cNvPr>
          <p:cNvSpPr txBox="1"/>
          <p:nvPr/>
        </p:nvSpPr>
        <p:spPr>
          <a:xfrm>
            <a:off x="553268" y="1202990"/>
            <a:ext cx="3273360" cy="48189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起偏器</a:t>
            </a:r>
            <a:endParaRPr lang="en-US" altLang="zh-CN"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992A6E0D-D895-3062-DEC5-1376EEDF2CAB}"/>
              </a:ext>
            </a:extLst>
          </p:cNvPr>
          <p:cNvSpPr txBox="1"/>
          <p:nvPr/>
        </p:nvSpPr>
        <p:spPr>
          <a:xfrm>
            <a:off x="4095255" y="1202990"/>
            <a:ext cx="3226250" cy="48189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偏振分束器</a:t>
            </a:r>
            <a:endParaRPr lang="en-US" altLang="zh-CN" sz="2000" dirty="0">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C9DC76B0-3CE8-3B87-D0AA-1AF9E92F4254}"/>
              </a:ext>
            </a:extLst>
          </p:cNvPr>
          <p:cNvSpPr txBox="1"/>
          <p:nvPr/>
        </p:nvSpPr>
        <p:spPr>
          <a:xfrm>
            <a:off x="7627381" y="1202990"/>
            <a:ext cx="3279415" cy="481898"/>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偏振分束旋转器</a:t>
            </a:r>
            <a:endParaRPr lang="en-US" altLang="zh-CN" sz="2000" dirty="0">
              <a:latin typeface="微软雅黑" panose="020B0503020204020204" pitchFamily="34" charset="-122"/>
              <a:ea typeface="微软雅黑" panose="020B0503020204020204" pitchFamily="34" charset="-122"/>
            </a:endParaRPr>
          </a:p>
        </p:txBody>
      </p:sp>
      <p:pic>
        <p:nvPicPr>
          <p:cNvPr id="26" name="图片 25" descr="图形用户界面&#10;&#10;描述已自动生成">
            <a:extLst>
              <a:ext uri="{FF2B5EF4-FFF2-40B4-BE49-F238E27FC236}">
                <a16:creationId xmlns:a16="http://schemas.microsoft.com/office/drawing/2014/main" id="{6FBFD813-2543-7C79-9951-FFAD72B2BA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9652" y="1799407"/>
            <a:ext cx="2290205" cy="3310593"/>
          </a:xfrm>
          <a:prstGeom prst="rect">
            <a:avLst/>
          </a:prstGeom>
        </p:spPr>
      </p:pic>
      <p:pic>
        <p:nvPicPr>
          <p:cNvPr id="27" name="图片 26" descr="图形用户界面&#10;&#10;低可信度描述已自动生成">
            <a:extLst>
              <a:ext uri="{FF2B5EF4-FFF2-40B4-BE49-F238E27FC236}">
                <a16:creationId xmlns:a16="http://schemas.microsoft.com/office/drawing/2014/main" id="{FF5C3DB0-DEB6-EB46-9AE5-E4434279F0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3358" y="1754858"/>
            <a:ext cx="2072550" cy="3336102"/>
          </a:xfrm>
          <a:prstGeom prst="rect">
            <a:avLst/>
          </a:prstGeom>
        </p:spPr>
      </p:pic>
      <p:pic>
        <p:nvPicPr>
          <p:cNvPr id="28" name="图片 27" descr="图形用户界面&#10;&#10;描述已自动生成">
            <a:extLst>
              <a:ext uri="{FF2B5EF4-FFF2-40B4-BE49-F238E27FC236}">
                <a16:creationId xmlns:a16="http://schemas.microsoft.com/office/drawing/2014/main" id="{0DF29290-E44A-60A6-79D9-7A6F4A6DE3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3176" y="1754858"/>
            <a:ext cx="2335556" cy="3336102"/>
          </a:xfrm>
          <a:prstGeom prst="rect">
            <a:avLst/>
          </a:prstGeom>
        </p:spPr>
      </p:pic>
      <p:sp>
        <p:nvSpPr>
          <p:cNvPr id="29" name="矩形 28">
            <a:extLst>
              <a:ext uri="{FF2B5EF4-FFF2-40B4-BE49-F238E27FC236}">
                <a16:creationId xmlns:a16="http://schemas.microsoft.com/office/drawing/2014/main" id="{140C83AB-B562-5916-F5B7-E0D0D99794AA}"/>
              </a:ext>
            </a:extLst>
          </p:cNvPr>
          <p:cNvSpPr/>
          <p:nvPr/>
        </p:nvSpPr>
        <p:spPr>
          <a:xfrm>
            <a:off x="637502" y="5248016"/>
            <a:ext cx="3320537" cy="523220"/>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Loss </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1dB    </a:t>
            </a:r>
          </a:p>
          <a:p>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Crosstalk &lt; − 35 dB    </a:t>
            </a:r>
            <a:r>
              <a:rPr lang="en-US" altLang="zh-CN" sz="1400" dirty="0">
                <a:solidFill>
                  <a:srgbClr val="C9151E"/>
                </a:solidFill>
                <a:latin typeface="微软雅黑" panose="020B0503020204020204" pitchFamily="34" charset="-122"/>
                <a:ea typeface="微软雅黑" panose="020B0503020204020204" pitchFamily="34" charset="-122"/>
                <a:sym typeface="微软雅黑" panose="020B0503020204020204" pitchFamily="34" charset="-122"/>
              </a:rPr>
              <a:t>Length: 18 μm</a:t>
            </a:r>
          </a:p>
        </p:txBody>
      </p:sp>
      <p:sp>
        <p:nvSpPr>
          <p:cNvPr id="30" name="矩形 29">
            <a:extLst>
              <a:ext uri="{FF2B5EF4-FFF2-40B4-BE49-F238E27FC236}">
                <a16:creationId xmlns:a16="http://schemas.microsoft.com/office/drawing/2014/main" id="{BE5003C5-19B9-9B7A-3438-6A89EC54E858}"/>
              </a:ext>
            </a:extLst>
          </p:cNvPr>
          <p:cNvSpPr/>
          <p:nvPr/>
        </p:nvSpPr>
        <p:spPr>
          <a:xfrm>
            <a:off x="4095255" y="5248016"/>
            <a:ext cx="3532126" cy="738664"/>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Loss </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2 dB    </a:t>
            </a:r>
          </a:p>
          <a:p>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Crosstalk &lt; − 30 dB    </a:t>
            </a:r>
          </a:p>
          <a:p>
            <a:r>
              <a:rPr lang="en-US" altLang="zh-CN" sz="1400" dirty="0">
                <a:solidFill>
                  <a:srgbClr val="C9151E"/>
                </a:solidFill>
                <a:latin typeface="微软雅黑" panose="020B0503020204020204" pitchFamily="34" charset="-122"/>
                <a:ea typeface="微软雅黑" panose="020B0503020204020204" pitchFamily="34" charset="-122"/>
                <a:sym typeface="微软雅黑" panose="020B0503020204020204" pitchFamily="34" charset="-122"/>
              </a:rPr>
              <a:t>Length: 16 μm</a:t>
            </a:r>
          </a:p>
        </p:txBody>
      </p:sp>
      <p:sp>
        <p:nvSpPr>
          <p:cNvPr id="31" name="矩形 30">
            <a:extLst>
              <a:ext uri="{FF2B5EF4-FFF2-40B4-BE49-F238E27FC236}">
                <a16:creationId xmlns:a16="http://schemas.microsoft.com/office/drawing/2014/main" id="{98210FB5-3150-4212-DAC6-1FF63262B595}"/>
              </a:ext>
            </a:extLst>
          </p:cNvPr>
          <p:cNvSpPr/>
          <p:nvPr/>
        </p:nvSpPr>
        <p:spPr>
          <a:xfrm>
            <a:off x="7637271" y="5248016"/>
            <a:ext cx="3495389" cy="523220"/>
          </a:xfrm>
          <a:prstGeom prst="rect">
            <a:avLst/>
          </a:prstGeom>
        </p:spPr>
        <p:txBody>
          <a:bodyPr wrap="square">
            <a:spAutoFit/>
          </a:bodyPr>
          <a:lstStyle/>
          <a:p>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Loss </a:t>
            </a:r>
            <a:r>
              <a:rPr lang="zh-CN" altLang="en-US" sz="14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1.3 dB    Crosstalk &lt; − 12 dB   </a:t>
            </a:r>
          </a:p>
          <a:p>
            <a:r>
              <a:rPr lang="en-US" altLang="zh-CN" sz="1400" dirty="0">
                <a:solidFill>
                  <a:srgbClr val="C9151E"/>
                </a:solidFill>
                <a:latin typeface="微软雅黑" panose="020B0503020204020204" pitchFamily="34" charset="-122"/>
                <a:ea typeface="微软雅黑" panose="020B0503020204020204" pitchFamily="34" charset="-122"/>
                <a:sym typeface="微软雅黑" panose="020B0503020204020204" pitchFamily="34" charset="-122"/>
              </a:rPr>
              <a:t>Length: 13 μm</a:t>
            </a:r>
          </a:p>
        </p:txBody>
      </p:sp>
      <p:cxnSp>
        <p:nvCxnSpPr>
          <p:cNvPr id="32" name="直接连接符 31">
            <a:extLst>
              <a:ext uri="{FF2B5EF4-FFF2-40B4-BE49-F238E27FC236}">
                <a16:creationId xmlns:a16="http://schemas.microsoft.com/office/drawing/2014/main" id="{62E1A2D9-7DAA-EFBF-4C36-31473B398C0D}"/>
              </a:ext>
            </a:extLst>
          </p:cNvPr>
          <p:cNvCxnSpPr>
            <a:cxnSpLocks/>
          </p:cNvCxnSpPr>
          <p:nvPr/>
        </p:nvCxnSpPr>
        <p:spPr>
          <a:xfrm>
            <a:off x="547212" y="1670320"/>
            <a:ext cx="3231574"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F7A6B6D-5DE0-DE80-89B7-F87B2E4ACD3C}"/>
              </a:ext>
            </a:extLst>
          </p:cNvPr>
          <p:cNvCxnSpPr>
            <a:cxnSpLocks/>
          </p:cNvCxnSpPr>
          <p:nvPr/>
        </p:nvCxnSpPr>
        <p:spPr>
          <a:xfrm>
            <a:off x="4119660" y="1670320"/>
            <a:ext cx="3231574"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44C061-78A3-C556-E719-C443DE049CE9}"/>
              </a:ext>
            </a:extLst>
          </p:cNvPr>
          <p:cNvCxnSpPr>
            <a:cxnSpLocks/>
          </p:cNvCxnSpPr>
          <p:nvPr/>
        </p:nvCxnSpPr>
        <p:spPr>
          <a:xfrm>
            <a:off x="7655167" y="1670320"/>
            <a:ext cx="3231574"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7223A01-E1E0-301E-5B48-CBEA81A02504}"/>
              </a:ext>
            </a:extLst>
          </p:cNvPr>
          <p:cNvCxnSpPr>
            <a:cxnSpLocks/>
          </p:cNvCxnSpPr>
          <p:nvPr/>
        </p:nvCxnSpPr>
        <p:spPr>
          <a:xfrm>
            <a:off x="547212" y="5222335"/>
            <a:ext cx="3279416"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F59D9BC-1398-3124-A4C1-D72798239F9B}"/>
              </a:ext>
            </a:extLst>
          </p:cNvPr>
          <p:cNvCxnSpPr>
            <a:cxnSpLocks/>
          </p:cNvCxnSpPr>
          <p:nvPr/>
        </p:nvCxnSpPr>
        <p:spPr>
          <a:xfrm>
            <a:off x="4119660" y="5222335"/>
            <a:ext cx="3231574"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BCE4B2D3-86BF-9A3C-CACD-956242DED75B}"/>
              </a:ext>
            </a:extLst>
          </p:cNvPr>
          <p:cNvCxnSpPr>
            <a:cxnSpLocks/>
          </p:cNvCxnSpPr>
          <p:nvPr/>
        </p:nvCxnSpPr>
        <p:spPr>
          <a:xfrm>
            <a:off x="7655167" y="5222335"/>
            <a:ext cx="3231574" cy="0"/>
          </a:xfrm>
          <a:prstGeom prst="line">
            <a:avLst/>
          </a:prstGeom>
          <a:ln w="12700">
            <a:solidFill>
              <a:srgbClr val="004098"/>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21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dirty="0"/>
              <a:t>目录</a:t>
            </a:r>
          </a:p>
        </p:txBody>
      </p:sp>
      <p:sp>
        <p:nvSpPr>
          <p:cNvPr id="3" name="内容占位符 1">
            <a:extLst>
              <a:ext uri="{FF2B5EF4-FFF2-40B4-BE49-F238E27FC236}">
                <a16:creationId xmlns:a16="http://schemas.microsoft.com/office/drawing/2014/main" id="{1123B204-B68F-5A7C-A5F8-F94424D45368}"/>
              </a:ext>
            </a:extLst>
          </p:cNvPr>
          <p:cNvSpPr txBox="1">
            <a:spLocks/>
          </p:cNvSpPr>
          <p:nvPr/>
        </p:nvSpPr>
        <p:spPr>
          <a:xfrm>
            <a:off x="2824186" y="1101529"/>
            <a:ext cx="6656364" cy="477768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 背景简介</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超构材料光场调控机理</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超构材料偏振调控</a:t>
            </a: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超构材料模式调控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超构材料波长调控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总结与展望</a:t>
            </a:r>
          </a:p>
        </p:txBody>
      </p:sp>
    </p:spTree>
    <p:extLst>
      <p:ext uri="{BB962C8B-B14F-4D97-AF65-F5344CB8AC3E}">
        <p14:creationId xmlns:p14="http://schemas.microsoft.com/office/powerpoint/2010/main" val="523159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69574"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片上模分复用系统的应用</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A7A23D77-23A6-584D-99D3-E5F640DFC1DD}"/>
              </a:ext>
            </a:extLst>
          </p:cNvPr>
          <p:cNvGrpSpPr/>
          <p:nvPr/>
        </p:nvGrpSpPr>
        <p:grpSpPr>
          <a:xfrm>
            <a:off x="646304" y="888525"/>
            <a:ext cx="10899392" cy="5302302"/>
            <a:chOff x="327785" y="1945116"/>
            <a:chExt cx="8734798" cy="4249277"/>
          </a:xfrm>
        </p:grpSpPr>
        <p:sp>
          <p:nvSpPr>
            <p:cNvPr id="9" name="文本框 8">
              <a:extLst>
                <a:ext uri="{FF2B5EF4-FFF2-40B4-BE49-F238E27FC236}">
                  <a16:creationId xmlns:a16="http://schemas.microsoft.com/office/drawing/2014/main" id="{4E047934-E2E3-E744-7070-B2A6F56F8A7B}"/>
                </a:ext>
              </a:extLst>
            </p:cNvPr>
            <p:cNvSpPr txBox="1"/>
            <p:nvPr/>
          </p:nvSpPr>
          <p:spPr>
            <a:xfrm flipH="1">
              <a:off x="4547554" y="1945116"/>
              <a:ext cx="4515029" cy="125662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7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携带不同信号光，可以用不同的模式在一根波导中同时传播，从而增加了在单波长下的通道数，进而有效增加通信容量。</a:t>
              </a:r>
            </a:p>
          </p:txBody>
        </p:sp>
        <p:grpSp>
          <p:nvGrpSpPr>
            <p:cNvPr id="12" name="组合 11">
              <a:extLst>
                <a:ext uri="{FF2B5EF4-FFF2-40B4-BE49-F238E27FC236}">
                  <a16:creationId xmlns:a16="http://schemas.microsoft.com/office/drawing/2014/main" id="{C4A9F6A6-F8CF-4FF4-E833-C05017B6D032}"/>
                </a:ext>
              </a:extLst>
            </p:cNvPr>
            <p:cNvGrpSpPr/>
            <p:nvPr/>
          </p:nvGrpSpPr>
          <p:grpSpPr>
            <a:xfrm>
              <a:off x="327785" y="2102082"/>
              <a:ext cx="3755700" cy="1368357"/>
              <a:chOff x="327785" y="1525155"/>
              <a:chExt cx="4784762" cy="1840118"/>
            </a:xfrm>
          </p:grpSpPr>
          <p:pic>
            <p:nvPicPr>
              <p:cNvPr id="13" name="图片 12">
                <a:extLst>
                  <a:ext uri="{FF2B5EF4-FFF2-40B4-BE49-F238E27FC236}">
                    <a16:creationId xmlns:a16="http://schemas.microsoft.com/office/drawing/2014/main" id="{EA55C222-C4F1-BD3A-A3A8-D14C3F156F36}"/>
                  </a:ext>
                </a:extLst>
              </p:cNvPr>
              <p:cNvPicPr>
                <a:picLocks noChangeAspect="1"/>
              </p:cNvPicPr>
              <p:nvPr/>
            </p:nvPicPr>
            <p:blipFill>
              <a:blip r:embed="rId3"/>
              <a:stretch>
                <a:fillRect/>
              </a:stretch>
            </p:blipFill>
            <p:spPr>
              <a:xfrm>
                <a:off x="327785" y="1525155"/>
                <a:ext cx="4784762" cy="1840118"/>
              </a:xfrm>
              <a:prstGeom prst="rect">
                <a:avLst/>
              </a:prstGeom>
              <a:ln w="3175">
                <a:noFill/>
              </a:ln>
            </p:spPr>
          </p:pic>
          <p:sp>
            <p:nvSpPr>
              <p:cNvPr id="14" name="文本框 13">
                <a:extLst>
                  <a:ext uri="{FF2B5EF4-FFF2-40B4-BE49-F238E27FC236}">
                    <a16:creationId xmlns:a16="http://schemas.microsoft.com/office/drawing/2014/main" id="{C83AFB34-423F-D4F1-5DFB-168896B60273}"/>
                  </a:ext>
                </a:extLst>
              </p:cNvPr>
              <p:cNvSpPr txBox="1"/>
              <p:nvPr/>
            </p:nvSpPr>
            <p:spPr>
              <a:xfrm>
                <a:off x="2158687" y="2122048"/>
                <a:ext cx="1122958" cy="630211"/>
              </a:xfrm>
              <a:prstGeom prst="rect">
                <a:avLst/>
              </a:prstGeom>
              <a:solidFill>
                <a:srgbClr val="002060"/>
              </a:solidFill>
            </p:spPr>
            <p:txBody>
              <a:bodyPr wrap="square"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模分复用系统</a:t>
                </a:r>
              </a:p>
            </p:txBody>
          </p:sp>
        </p:grpSp>
        <p:grpSp>
          <p:nvGrpSpPr>
            <p:cNvPr id="15" name="组合 14">
              <a:extLst>
                <a:ext uri="{FF2B5EF4-FFF2-40B4-BE49-F238E27FC236}">
                  <a16:creationId xmlns:a16="http://schemas.microsoft.com/office/drawing/2014/main" id="{B80D8988-21E1-0950-C3EA-C35D872F1854}"/>
                </a:ext>
              </a:extLst>
            </p:cNvPr>
            <p:cNvGrpSpPr/>
            <p:nvPr/>
          </p:nvGrpSpPr>
          <p:grpSpPr>
            <a:xfrm>
              <a:off x="327785" y="4043241"/>
              <a:ext cx="8227748" cy="2151152"/>
              <a:chOff x="444674" y="1142740"/>
              <a:chExt cx="8227748" cy="2151152"/>
            </a:xfrm>
          </p:grpSpPr>
          <p:pic>
            <p:nvPicPr>
              <p:cNvPr id="16" name="图片 15">
                <a:extLst>
                  <a:ext uri="{FF2B5EF4-FFF2-40B4-BE49-F238E27FC236}">
                    <a16:creationId xmlns:a16="http://schemas.microsoft.com/office/drawing/2014/main" id="{419AF8A2-77A2-CE26-8841-BE0C517AC8AD}"/>
                  </a:ext>
                </a:extLst>
              </p:cNvPr>
              <p:cNvPicPr>
                <a:picLocks noChangeAspect="1"/>
              </p:cNvPicPr>
              <p:nvPr/>
            </p:nvPicPr>
            <p:blipFill>
              <a:blip r:embed="rId4"/>
              <a:stretch>
                <a:fillRect/>
              </a:stretch>
            </p:blipFill>
            <p:spPr>
              <a:xfrm>
                <a:off x="444674" y="1142740"/>
                <a:ext cx="3884378" cy="1832192"/>
              </a:xfrm>
              <a:prstGeom prst="rect">
                <a:avLst/>
              </a:prstGeom>
            </p:spPr>
          </p:pic>
          <p:sp>
            <p:nvSpPr>
              <p:cNvPr id="17" name="矩形 16">
                <a:extLst>
                  <a:ext uri="{FF2B5EF4-FFF2-40B4-BE49-F238E27FC236}">
                    <a16:creationId xmlns:a16="http://schemas.microsoft.com/office/drawing/2014/main" id="{87859B44-6D90-E683-FF2B-7E6AC60F6BE2}"/>
                  </a:ext>
                </a:extLst>
              </p:cNvPr>
              <p:cNvSpPr/>
              <p:nvPr/>
            </p:nvSpPr>
            <p:spPr>
              <a:xfrm>
                <a:off x="444674" y="3078448"/>
                <a:ext cx="3025036" cy="215444"/>
              </a:xfrm>
              <a:prstGeom prst="rect">
                <a:avLst/>
              </a:prstGeom>
            </p:spPr>
            <p:txBody>
              <a:bodyPr wrap="square">
                <a:spAutoFit/>
              </a:bodyPr>
              <a:lstStyle/>
              <a:p>
                <a:r>
                  <a:rPr lang="en-US" altLang="zh-CN" sz="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 W. Luo, M. Lipson et al.,  </a:t>
                </a:r>
                <a:r>
                  <a:rPr lang="en-US" altLang="zh-CN" sz="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Nat. </a:t>
                </a:r>
                <a:r>
                  <a:rPr lang="en-US" altLang="zh-CN" sz="800" b="1" dirty="0" err="1">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Commun</a:t>
                </a:r>
                <a:r>
                  <a:rPr lang="en-US" altLang="zh-CN" sz="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 1–7 (2014).</a:t>
                </a:r>
                <a:endParaRPr lang="zh-CN" altLang="en-US" sz="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a:extLst>
                  <a:ext uri="{FF2B5EF4-FFF2-40B4-BE49-F238E27FC236}">
                    <a16:creationId xmlns:a16="http://schemas.microsoft.com/office/drawing/2014/main" id="{582A96E5-59D0-E7F9-B4A9-A738E1003E3E}"/>
                  </a:ext>
                </a:extLst>
              </p:cNvPr>
              <p:cNvGrpSpPr/>
              <p:nvPr/>
            </p:nvGrpSpPr>
            <p:grpSpPr>
              <a:xfrm>
                <a:off x="4664441" y="1142740"/>
                <a:ext cx="4007981" cy="962025"/>
                <a:chOff x="4722660" y="1419811"/>
                <a:chExt cx="4007981" cy="962025"/>
              </a:xfrm>
            </p:grpSpPr>
            <p:pic>
              <p:nvPicPr>
                <p:cNvPr id="29" name="Picture 4">
                  <a:extLst>
                    <a:ext uri="{FF2B5EF4-FFF2-40B4-BE49-F238E27FC236}">
                      <a16:creationId xmlns:a16="http://schemas.microsoft.com/office/drawing/2014/main" id="{83CBC7CD-C83F-D48C-B251-C9842DED9F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6882"/>
                <a:stretch/>
              </p:blipFill>
              <p:spPr bwMode="auto">
                <a:xfrm>
                  <a:off x="4722660" y="1419811"/>
                  <a:ext cx="4007981" cy="9620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 name="图片 29">
                  <a:extLst>
                    <a:ext uri="{FF2B5EF4-FFF2-40B4-BE49-F238E27FC236}">
                      <a16:creationId xmlns:a16="http://schemas.microsoft.com/office/drawing/2014/main" id="{DDDBE2E2-F255-FB78-2E7B-42FFF651C054}"/>
                    </a:ext>
                  </a:extLst>
                </p:cNvPr>
                <p:cNvPicPr>
                  <a:picLocks noChangeAspect="1"/>
                </p:cNvPicPr>
                <p:nvPr/>
              </p:nvPicPr>
              <p:blipFill>
                <a:blip r:embed="rId6"/>
                <a:stretch>
                  <a:fillRect/>
                </a:stretch>
              </p:blipFill>
              <p:spPr>
                <a:xfrm>
                  <a:off x="8406791" y="2219324"/>
                  <a:ext cx="323850" cy="162511"/>
                </a:xfrm>
                <a:prstGeom prst="rect">
                  <a:avLst/>
                </a:prstGeom>
              </p:spPr>
            </p:pic>
          </p:grpSp>
          <p:pic>
            <p:nvPicPr>
              <p:cNvPr id="19" name="Picture 2" descr="image">
                <a:extLst>
                  <a:ext uri="{FF2B5EF4-FFF2-40B4-BE49-F238E27FC236}">
                    <a16:creationId xmlns:a16="http://schemas.microsoft.com/office/drawing/2014/main" id="{591576D7-729A-CC8E-9A20-B145BC6B98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4441" y="2135987"/>
                <a:ext cx="4007981" cy="882665"/>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a:extLst>
                  <a:ext uri="{FF2B5EF4-FFF2-40B4-BE49-F238E27FC236}">
                    <a16:creationId xmlns:a16="http://schemas.microsoft.com/office/drawing/2014/main" id="{2B9BB083-3EFB-7CD2-3F13-084EE5D521B9}"/>
                  </a:ext>
                </a:extLst>
              </p:cNvPr>
              <p:cNvPicPr>
                <a:picLocks noChangeAspect="1"/>
              </p:cNvPicPr>
              <p:nvPr/>
            </p:nvPicPr>
            <p:blipFill>
              <a:blip r:embed="rId8"/>
              <a:stretch>
                <a:fillRect/>
              </a:stretch>
            </p:blipFill>
            <p:spPr>
              <a:xfrm>
                <a:off x="5226843" y="2809875"/>
                <a:ext cx="147638" cy="85725"/>
              </a:xfrm>
              <a:prstGeom prst="rect">
                <a:avLst/>
              </a:prstGeom>
            </p:spPr>
          </p:pic>
          <p:pic>
            <p:nvPicPr>
              <p:cNvPr id="21" name="图片 20">
                <a:extLst>
                  <a:ext uri="{FF2B5EF4-FFF2-40B4-BE49-F238E27FC236}">
                    <a16:creationId xmlns:a16="http://schemas.microsoft.com/office/drawing/2014/main" id="{B2BD15BA-AC1B-C9D1-684C-9A810EC7B6C8}"/>
                  </a:ext>
                </a:extLst>
              </p:cNvPr>
              <p:cNvPicPr>
                <a:picLocks noChangeAspect="1"/>
              </p:cNvPicPr>
              <p:nvPr/>
            </p:nvPicPr>
            <p:blipFill>
              <a:blip r:embed="rId8"/>
              <a:stretch>
                <a:fillRect/>
              </a:stretch>
            </p:blipFill>
            <p:spPr>
              <a:xfrm flipV="1">
                <a:off x="5226844" y="2423095"/>
                <a:ext cx="130176" cy="65447"/>
              </a:xfrm>
              <a:prstGeom prst="rect">
                <a:avLst/>
              </a:prstGeom>
            </p:spPr>
          </p:pic>
          <p:pic>
            <p:nvPicPr>
              <p:cNvPr id="22" name="图片 21">
                <a:extLst>
                  <a:ext uri="{FF2B5EF4-FFF2-40B4-BE49-F238E27FC236}">
                    <a16:creationId xmlns:a16="http://schemas.microsoft.com/office/drawing/2014/main" id="{39F88AA1-4E45-0D52-8262-6B9455993A01}"/>
                  </a:ext>
                </a:extLst>
              </p:cNvPr>
              <p:cNvPicPr>
                <a:picLocks noChangeAspect="1"/>
              </p:cNvPicPr>
              <p:nvPr/>
            </p:nvPicPr>
            <p:blipFill>
              <a:blip r:embed="rId8"/>
              <a:stretch>
                <a:fillRect/>
              </a:stretch>
            </p:blipFill>
            <p:spPr>
              <a:xfrm flipV="1">
                <a:off x="6198394" y="2423092"/>
                <a:ext cx="152400" cy="65449"/>
              </a:xfrm>
              <a:prstGeom prst="rect">
                <a:avLst/>
              </a:prstGeom>
            </p:spPr>
          </p:pic>
          <p:pic>
            <p:nvPicPr>
              <p:cNvPr id="23" name="图片 22">
                <a:extLst>
                  <a:ext uri="{FF2B5EF4-FFF2-40B4-BE49-F238E27FC236}">
                    <a16:creationId xmlns:a16="http://schemas.microsoft.com/office/drawing/2014/main" id="{9517FC89-9EF4-92FE-BFDE-A0BAE5FAFCCF}"/>
                  </a:ext>
                </a:extLst>
              </p:cNvPr>
              <p:cNvPicPr>
                <a:picLocks noChangeAspect="1"/>
              </p:cNvPicPr>
              <p:nvPr/>
            </p:nvPicPr>
            <p:blipFill>
              <a:blip r:embed="rId8"/>
              <a:stretch>
                <a:fillRect/>
              </a:stretch>
            </p:blipFill>
            <p:spPr>
              <a:xfrm flipV="1">
                <a:off x="7141369" y="2423091"/>
                <a:ext cx="152400" cy="65449"/>
              </a:xfrm>
              <a:prstGeom prst="rect">
                <a:avLst/>
              </a:prstGeom>
            </p:spPr>
          </p:pic>
          <p:pic>
            <p:nvPicPr>
              <p:cNvPr id="24" name="图片 23">
                <a:extLst>
                  <a:ext uri="{FF2B5EF4-FFF2-40B4-BE49-F238E27FC236}">
                    <a16:creationId xmlns:a16="http://schemas.microsoft.com/office/drawing/2014/main" id="{3AA3BF0C-44C6-8378-5A76-C7C564009FE6}"/>
                  </a:ext>
                </a:extLst>
              </p:cNvPr>
              <p:cNvPicPr>
                <a:picLocks noChangeAspect="1"/>
              </p:cNvPicPr>
              <p:nvPr/>
            </p:nvPicPr>
            <p:blipFill>
              <a:blip r:embed="rId8"/>
              <a:stretch>
                <a:fillRect/>
              </a:stretch>
            </p:blipFill>
            <p:spPr>
              <a:xfrm flipV="1">
                <a:off x="8084344" y="2425471"/>
                <a:ext cx="152400" cy="65449"/>
              </a:xfrm>
              <a:prstGeom prst="rect">
                <a:avLst/>
              </a:prstGeom>
            </p:spPr>
          </p:pic>
          <p:pic>
            <p:nvPicPr>
              <p:cNvPr id="25" name="图片 24">
                <a:extLst>
                  <a:ext uri="{FF2B5EF4-FFF2-40B4-BE49-F238E27FC236}">
                    <a16:creationId xmlns:a16="http://schemas.microsoft.com/office/drawing/2014/main" id="{21F70E3B-5432-29DA-B6FC-2A7266DC9C22}"/>
                  </a:ext>
                </a:extLst>
              </p:cNvPr>
              <p:cNvPicPr>
                <a:picLocks noChangeAspect="1"/>
              </p:cNvPicPr>
              <p:nvPr/>
            </p:nvPicPr>
            <p:blipFill>
              <a:blip r:embed="rId8"/>
              <a:stretch>
                <a:fillRect/>
              </a:stretch>
            </p:blipFill>
            <p:spPr>
              <a:xfrm flipV="1">
                <a:off x="8084344" y="2831222"/>
                <a:ext cx="152400" cy="65449"/>
              </a:xfrm>
              <a:prstGeom prst="rect">
                <a:avLst/>
              </a:prstGeom>
            </p:spPr>
          </p:pic>
          <p:pic>
            <p:nvPicPr>
              <p:cNvPr id="26" name="图片 25">
                <a:extLst>
                  <a:ext uri="{FF2B5EF4-FFF2-40B4-BE49-F238E27FC236}">
                    <a16:creationId xmlns:a16="http://schemas.microsoft.com/office/drawing/2014/main" id="{E5ED8239-BACB-6277-8B8E-4D4F8E448558}"/>
                  </a:ext>
                </a:extLst>
              </p:cNvPr>
              <p:cNvPicPr>
                <a:picLocks noChangeAspect="1"/>
              </p:cNvPicPr>
              <p:nvPr/>
            </p:nvPicPr>
            <p:blipFill>
              <a:blip r:embed="rId8"/>
              <a:stretch>
                <a:fillRect/>
              </a:stretch>
            </p:blipFill>
            <p:spPr>
              <a:xfrm flipV="1">
                <a:off x="7141369" y="2830151"/>
                <a:ext cx="152400" cy="65449"/>
              </a:xfrm>
              <a:prstGeom prst="rect">
                <a:avLst/>
              </a:prstGeom>
            </p:spPr>
          </p:pic>
          <p:pic>
            <p:nvPicPr>
              <p:cNvPr id="27" name="图片 26">
                <a:extLst>
                  <a:ext uri="{FF2B5EF4-FFF2-40B4-BE49-F238E27FC236}">
                    <a16:creationId xmlns:a16="http://schemas.microsoft.com/office/drawing/2014/main" id="{87C2AA6B-FBB1-910A-2261-B4B910F9A008}"/>
                  </a:ext>
                </a:extLst>
              </p:cNvPr>
              <p:cNvPicPr>
                <a:picLocks noChangeAspect="1"/>
              </p:cNvPicPr>
              <p:nvPr/>
            </p:nvPicPr>
            <p:blipFill>
              <a:blip r:embed="rId8"/>
              <a:stretch>
                <a:fillRect/>
              </a:stretch>
            </p:blipFill>
            <p:spPr>
              <a:xfrm flipV="1">
                <a:off x="6198394" y="2829080"/>
                <a:ext cx="152400" cy="65449"/>
              </a:xfrm>
              <a:prstGeom prst="rect">
                <a:avLst/>
              </a:prstGeom>
            </p:spPr>
          </p:pic>
          <p:sp>
            <p:nvSpPr>
              <p:cNvPr id="28" name="矩形 27">
                <a:extLst>
                  <a:ext uri="{FF2B5EF4-FFF2-40B4-BE49-F238E27FC236}">
                    <a16:creationId xmlns:a16="http://schemas.microsoft.com/office/drawing/2014/main" id="{3FE196E5-9C4E-6337-775D-5E96B6508C32}"/>
                  </a:ext>
                </a:extLst>
              </p:cNvPr>
              <p:cNvSpPr/>
              <p:nvPr/>
            </p:nvSpPr>
            <p:spPr>
              <a:xfrm>
                <a:off x="4664441" y="3078448"/>
                <a:ext cx="3628708" cy="215444"/>
              </a:xfrm>
              <a:prstGeom prst="rect">
                <a:avLst/>
              </a:prstGeom>
            </p:spPr>
            <p:txBody>
              <a:bodyPr wrap="square">
                <a:spAutoFit/>
              </a:bodyPr>
              <a:lstStyle/>
              <a:p>
                <a:r>
                  <a:rPr lang="en-US" altLang="zh-CN" sz="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J. Wang, S. He, and D. Dai, </a:t>
                </a:r>
                <a:r>
                  <a:rPr lang="en-US" altLang="zh-CN" sz="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Laser &amp; Photonics Rev.</a:t>
                </a:r>
                <a:r>
                  <a:rPr lang="en-US" altLang="zh-CN" sz="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8, 18–22 (2014).</a:t>
                </a:r>
                <a:endParaRPr lang="zh-CN" altLang="en-US" sz="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Tree>
    <p:extLst>
      <p:ext uri="{BB962C8B-B14F-4D97-AF65-F5344CB8AC3E}">
        <p14:creationId xmlns:p14="http://schemas.microsoft.com/office/powerpoint/2010/main" val="2814071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dirty="0"/>
              <a:t>目录</a:t>
            </a:r>
          </a:p>
        </p:txBody>
      </p:sp>
      <p:sp>
        <p:nvSpPr>
          <p:cNvPr id="3" name="内容占位符 1">
            <a:extLst>
              <a:ext uri="{FF2B5EF4-FFF2-40B4-BE49-F238E27FC236}">
                <a16:creationId xmlns:a16="http://schemas.microsoft.com/office/drawing/2014/main" id="{1123B204-B68F-5A7C-A5F8-F94424D45368}"/>
              </a:ext>
            </a:extLst>
          </p:cNvPr>
          <p:cNvSpPr txBox="1">
            <a:spLocks/>
          </p:cNvSpPr>
          <p:nvPr/>
        </p:nvSpPr>
        <p:spPr>
          <a:xfrm>
            <a:off x="2824186" y="1101529"/>
            <a:ext cx="6656364" cy="477768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rPr>
              <a:t> 背景简介</a:t>
            </a:r>
            <a:endParaRPr lang="en-US" altLang="zh-CN" b="1" dirty="0">
              <a:solidFill>
                <a:srgbClr val="12357C"/>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超构材料光场调控机理</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超构材料偏振调控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超构材料模式调控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超构材料波长调控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总结与展望</a:t>
            </a:r>
          </a:p>
        </p:txBody>
      </p:sp>
    </p:spTree>
    <p:extLst>
      <p:ext uri="{BB962C8B-B14F-4D97-AF65-F5344CB8AC3E}">
        <p14:creationId xmlns:p14="http://schemas.microsoft.com/office/powerpoint/2010/main" val="1989502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69574"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片上模式 </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解</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复用器</a:t>
            </a:r>
          </a:p>
        </p:txBody>
      </p:sp>
      <p:sp>
        <p:nvSpPr>
          <p:cNvPr id="3" name="矩形 2">
            <a:extLst>
              <a:ext uri="{FF2B5EF4-FFF2-40B4-BE49-F238E27FC236}">
                <a16:creationId xmlns:a16="http://schemas.microsoft.com/office/drawing/2014/main" id="{327A07B2-4E77-7C8C-10DB-233BEE080633}"/>
              </a:ext>
            </a:extLst>
          </p:cNvPr>
          <p:cNvSpPr/>
          <p:nvPr/>
        </p:nvSpPr>
        <p:spPr>
          <a:xfrm>
            <a:off x="809416" y="888502"/>
            <a:ext cx="4503079" cy="2608225"/>
          </a:xfrm>
          <a:prstGeom prst="rect">
            <a:avLst/>
          </a:prstGeom>
          <a:solidFill>
            <a:srgbClr val="CCE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618CAFC8-4486-E772-1F69-4DB6668CF7FC}"/>
              </a:ext>
            </a:extLst>
          </p:cNvPr>
          <p:cNvSpPr/>
          <p:nvPr/>
        </p:nvSpPr>
        <p:spPr>
          <a:xfrm>
            <a:off x="5256047" y="868377"/>
            <a:ext cx="6082132" cy="2628348"/>
          </a:xfrm>
          <a:prstGeom prst="rec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734D0E39-9DE6-8514-D66E-18741FA620CB}"/>
              </a:ext>
            </a:extLst>
          </p:cNvPr>
          <p:cNvPicPr>
            <a:picLocks/>
          </p:cNvPicPr>
          <p:nvPr/>
        </p:nvPicPr>
        <p:blipFill>
          <a:blip r:embed="rId3"/>
          <a:stretch>
            <a:fillRect/>
          </a:stretch>
        </p:blipFill>
        <p:spPr>
          <a:xfrm>
            <a:off x="968079" y="1451515"/>
            <a:ext cx="3690514" cy="1701721"/>
          </a:xfrm>
          <a:prstGeom prst="rect">
            <a:avLst/>
          </a:prstGeom>
        </p:spPr>
      </p:pic>
      <p:sp>
        <p:nvSpPr>
          <p:cNvPr id="10" name="文本框 9">
            <a:extLst>
              <a:ext uri="{FF2B5EF4-FFF2-40B4-BE49-F238E27FC236}">
                <a16:creationId xmlns:a16="http://schemas.microsoft.com/office/drawing/2014/main" id="{CEDCE95E-3B44-F79E-0773-88526C5D8581}"/>
              </a:ext>
            </a:extLst>
          </p:cNvPr>
          <p:cNvSpPr txBox="1">
            <a:spLocks/>
          </p:cNvSpPr>
          <p:nvPr/>
        </p:nvSpPr>
        <p:spPr>
          <a:xfrm>
            <a:off x="968078" y="908626"/>
            <a:ext cx="2035741" cy="446536"/>
          </a:xfrm>
          <a:prstGeom prst="rect">
            <a:avLst/>
          </a:prstGeom>
          <a:noFill/>
        </p:spPr>
        <p:txBody>
          <a:bodyPr wrap="square" rtlCol="0">
            <a:spAutoFit/>
          </a:bodyPr>
          <a:lstStyle/>
          <a:p>
            <a:pPr algn="ctr"/>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器件结构</a:t>
            </a:r>
          </a:p>
        </p:txBody>
      </p:sp>
      <p:sp>
        <p:nvSpPr>
          <p:cNvPr id="11" name="文本框 10">
            <a:extLst>
              <a:ext uri="{FF2B5EF4-FFF2-40B4-BE49-F238E27FC236}">
                <a16:creationId xmlns:a16="http://schemas.microsoft.com/office/drawing/2014/main" id="{95B971CF-7223-D01B-8023-C9C9AF05E6BD}"/>
              </a:ext>
            </a:extLst>
          </p:cNvPr>
          <p:cNvSpPr txBox="1">
            <a:spLocks/>
          </p:cNvSpPr>
          <p:nvPr/>
        </p:nvSpPr>
        <p:spPr>
          <a:xfrm>
            <a:off x="5312493" y="908626"/>
            <a:ext cx="2035741" cy="446536"/>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仿真电场分布</a:t>
            </a:r>
          </a:p>
        </p:txBody>
      </p:sp>
      <p:sp>
        <p:nvSpPr>
          <p:cNvPr id="13" name="文本框 12">
            <a:extLst>
              <a:ext uri="{FF2B5EF4-FFF2-40B4-BE49-F238E27FC236}">
                <a16:creationId xmlns:a16="http://schemas.microsoft.com/office/drawing/2014/main" id="{2AA7FC45-D26F-474A-7112-4C4A27A99ED3}"/>
              </a:ext>
            </a:extLst>
          </p:cNvPr>
          <p:cNvSpPr txBox="1"/>
          <p:nvPr/>
        </p:nvSpPr>
        <p:spPr>
          <a:xfrm>
            <a:off x="1216435" y="3153238"/>
            <a:ext cx="3816333" cy="343489"/>
          </a:xfrm>
          <a:prstGeom prst="rect">
            <a:avLst/>
          </a:prstGeom>
          <a:noFill/>
        </p:spPr>
        <p:txBody>
          <a:bodyPr wrap="square" rtlCol="0">
            <a:spAutoFit/>
          </a:bodyPr>
          <a:lstStyle/>
          <a:p>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利用简单电介质槽，实现模式转化</a:t>
            </a:r>
            <a:endPar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a:extLst>
              <a:ext uri="{FF2B5EF4-FFF2-40B4-BE49-F238E27FC236}">
                <a16:creationId xmlns:a16="http://schemas.microsoft.com/office/drawing/2014/main" id="{57DA55B4-FF02-B984-8571-7C07E36EC693}"/>
              </a:ext>
            </a:extLst>
          </p:cNvPr>
          <p:cNvSpPr txBox="1"/>
          <p:nvPr/>
        </p:nvSpPr>
        <p:spPr>
          <a:xfrm>
            <a:off x="5831929" y="3153238"/>
            <a:ext cx="5162905" cy="343489"/>
          </a:xfrm>
          <a:prstGeom prst="rect">
            <a:avLst/>
          </a:prstGeom>
          <a:noFill/>
        </p:spPr>
        <p:txBody>
          <a:bodyPr wrap="square" rtlCol="0">
            <a:spAutoFit/>
          </a:bodyPr>
          <a:lstStyle/>
          <a:p>
            <a:pPr algn="ct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不同端口输入</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模式耦合到总线波导中不同的模式</a:t>
            </a:r>
            <a:endPar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15">
            <a:extLst>
              <a:ext uri="{FF2B5EF4-FFF2-40B4-BE49-F238E27FC236}">
                <a16:creationId xmlns:a16="http://schemas.microsoft.com/office/drawing/2014/main" id="{51CF7467-2391-B1B4-287D-D281B3417C3B}"/>
              </a:ext>
            </a:extLst>
          </p:cNvPr>
          <p:cNvSpPr txBox="1">
            <a:spLocks/>
          </p:cNvSpPr>
          <p:nvPr/>
        </p:nvSpPr>
        <p:spPr>
          <a:xfrm>
            <a:off x="968078" y="3598541"/>
            <a:ext cx="2035741" cy="446536"/>
          </a:xfrm>
          <a:prstGeom prst="rect">
            <a:avLst/>
          </a:prstGeom>
          <a:noFill/>
        </p:spPr>
        <p:txBody>
          <a:bodyPr wrap="square" rtlCol="0">
            <a:spAutoFit/>
          </a:bodyPr>
          <a:lstStyle/>
          <a:p>
            <a:pPr algn="ctr"/>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p>
        </p:txBody>
      </p:sp>
      <p:pic>
        <p:nvPicPr>
          <p:cNvPr id="18" name="图片 17">
            <a:extLst>
              <a:ext uri="{FF2B5EF4-FFF2-40B4-BE49-F238E27FC236}">
                <a16:creationId xmlns:a16="http://schemas.microsoft.com/office/drawing/2014/main" id="{46FB51EE-1C35-BDD0-C3CC-C6A20D4D9AC0}"/>
              </a:ext>
            </a:extLst>
          </p:cNvPr>
          <p:cNvPicPr>
            <a:picLocks noChangeAspect="1"/>
          </p:cNvPicPr>
          <p:nvPr/>
        </p:nvPicPr>
        <p:blipFill>
          <a:blip r:embed="rId4"/>
          <a:stretch>
            <a:fillRect/>
          </a:stretch>
        </p:blipFill>
        <p:spPr>
          <a:xfrm>
            <a:off x="6233431" y="3960061"/>
            <a:ext cx="463908" cy="491797"/>
          </a:xfrm>
          <a:prstGeom prst="rect">
            <a:avLst/>
          </a:prstGeom>
        </p:spPr>
      </p:pic>
      <p:sp>
        <p:nvSpPr>
          <p:cNvPr id="19" name="矩形 18">
            <a:extLst>
              <a:ext uri="{FF2B5EF4-FFF2-40B4-BE49-F238E27FC236}">
                <a16:creationId xmlns:a16="http://schemas.microsoft.com/office/drawing/2014/main" id="{1F49C019-F05E-1868-5D58-1114E7428BD3}"/>
              </a:ext>
            </a:extLst>
          </p:cNvPr>
          <p:cNvSpPr/>
          <p:nvPr/>
        </p:nvSpPr>
        <p:spPr>
          <a:xfrm>
            <a:off x="977894" y="6134778"/>
            <a:ext cx="4336391" cy="276999"/>
          </a:xfrm>
          <a:prstGeom prst="rect">
            <a:avLst/>
          </a:prstGeom>
        </p:spPr>
        <p:txBody>
          <a:bodyPr wrap="square">
            <a:spAutoFit/>
          </a:bodyPr>
          <a:lstStyle/>
          <a:p>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 X. Guo* et al., </a:t>
            </a:r>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ECOC 2020</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Tu2B-4.</a:t>
            </a:r>
          </a:p>
        </p:txBody>
      </p:sp>
      <p:grpSp>
        <p:nvGrpSpPr>
          <p:cNvPr id="20" name="组合 19">
            <a:extLst>
              <a:ext uri="{FF2B5EF4-FFF2-40B4-BE49-F238E27FC236}">
                <a16:creationId xmlns:a16="http://schemas.microsoft.com/office/drawing/2014/main" id="{FFA43834-32C9-527F-81E4-F7C5690077EE}"/>
              </a:ext>
            </a:extLst>
          </p:cNvPr>
          <p:cNvGrpSpPr/>
          <p:nvPr/>
        </p:nvGrpSpPr>
        <p:grpSpPr>
          <a:xfrm>
            <a:off x="809414" y="4179418"/>
            <a:ext cx="5264383" cy="1754106"/>
            <a:chOff x="-2" y="4609885"/>
            <a:chExt cx="4572001" cy="1571732"/>
          </a:xfrm>
        </p:grpSpPr>
        <p:sp>
          <p:nvSpPr>
            <p:cNvPr id="21" name="文本框 20">
              <a:extLst>
                <a:ext uri="{FF2B5EF4-FFF2-40B4-BE49-F238E27FC236}">
                  <a16:creationId xmlns:a16="http://schemas.microsoft.com/office/drawing/2014/main" id="{6A5EBFDB-BA39-3900-7BEA-3760872D8F77}"/>
                </a:ext>
              </a:extLst>
            </p:cNvPr>
            <p:cNvSpPr txBox="1"/>
            <p:nvPr/>
          </p:nvSpPr>
          <p:spPr>
            <a:xfrm>
              <a:off x="-2" y="4609885"/>
              <a:ext cx="4572001" cy="1554272"/>
            </a:xfrm>
            <a:prstGeom prst="rect">
              <a:avLst/>
            </a:prstGeom>
            <a:noFill/>
          </p:spPr>
          <p:txBody>
            <a:bodyPr wrap="square" rtlCol="0">
              <a:spAutoFit/>
            </a:bodyPr>
            <a:lstStyle/>
            <a:p>
              <a:pPr marL="285750" indent="-285750">
                <a:spcBef>
                  <a:spcPts val="1000"/>
                </a:spcBef>
                <a:buFont typeface="Arial" panose="020B0604020202020204" pitchFamily="34" charset="0"/>
                <a:buChar char="•"/>
              </a:pP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同相位的</a:t>
              </a:r>
              <a:r>
                <a:rPr lang="zh-CN" altLang="en-US" sz="1400" dirty="0">
                  <a:latin typeface="微软雅黑" panose="020B0503020204020204" pitchFamily="34" charset="-122"/>
                  <a:ea typeface="微软雅黑" panose="020B0503020204020204" pitchFamily="34" charset="-122"/>
                </a:rPr>
                <a:t>模场</a:t>
              </a:r>
              <a:r>
                <a:rPr lang="en-US" altLang="zh-CN" sz="1400" dirty="0">
                  <a:solidFill>
                    <a:srgbClr val="003153"/>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模式，反相位的</a:t>
              </a:r>
              <a:r>
                <a:rPr lang="zh-CN" altLang="en-US" sz="1400" dirty="0">
                  <a:latin typeface="微软雅黑" panose="020B0503020204020204" pitchFamily="34" charset="-122"/>
                  <a:ea typeface="微软雅黑" panose="020B0503020204020204" pitchFamily="34" charset="-122"/>
                </a:rPr>
                <a:t>模场</a:t>
              </a:r>
              <a:r>
                <a:rPr lang="en-US" altLang="zh-CN" sz="1400" dirty="0">
                  <a:solidFill>
                    <a:srgbClr val="003153"/>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TE1</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模式</a:t>
              </a:r>
              <a:endPar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spcBef>
                  <a:spcPts val="1000"/>
                </a:spcBef>
                <a:buFont typeface="Arial" panose="020B0604020202020204" pitchFamily="34" charset="0"/>
                <a:buChar char="•"/>
              </a:pP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定向耦合引入</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90°</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的相位延迟，上下波导宽度差引入额外</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90°</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的相位延迟</a:t>
              </a:r>
              <a:endPar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spcBef>
                  <a:spcPts val="100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上面入射光</a:t>
              </a:r>
              <a:r>
                <a:rPr lang="en-US" altLang="zh-CN" sz="1400" dirty="0">
                  <a:latin typeface="微软雅黑" panose="020B0503020204020204" pitchFamily="34" charset="-122"/>
                  <a:ea typeface="微软雅黑" panose="020B0503020204020204" pitchFamily="34" charset="-122"/>
                </a:rPr>
                <a:t>-&gt;</a:t>
              </a:r>
              <a:r>
                <a:rPr lang="zh-CN" altLang="en-US" sz="1400" dirty="0">
                  <a:latin typeface="微软雅黑" panose="020B0503020204020204" pitchFamily="34" charset="-122"/>
                  <a:ea typeface="微软雅黑" panose="020B0503020204020204" pitchFamily="34" charset="-122"/>
                </a:rPr>
                <a:t>同相位的模场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90°+ 90°) -&gt; TE</a:t>
              </a:r>
              <a:r>
                <a:rPr lang="en-US" altLang="zh-CN" sz="1400" baseline="-250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模式</a:t>
              </a:r>
              <a:endParaRPr lang="en-US" altLang="zh-CN" sz="1400" dirty="0">
                <a:latin typeface="微软雅黑" panose="020B0503020204020204" pitchFamily="34" charset="-122"/>
                <a:ea typeface="微软雅黑" panose="020B0503020204020204" pitchFamily="34" charset="-122"/>
              </a:endParaRPr>
            </a:p>
            <a:p>
              <a:pPr marL="285750" indent="-285750">
                <a:spcBef>
                  <a:spcPts val="1000"/>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下面入射光</a:t>
              </a:r>
              <a:r>
                <a:rPr lang="en-US" altLang="zh-CN" sz="1400" dirty="0">
                  <a:latin typeface="微软雅黑" panose="020B0503020204020204" pitchFamily="34" charset="-122"/>
                  <a:ea typeface="微软雅黑" panose="020B0503020204020204" pitchFamily="34" charset="-122"/>
                </a:rPr>
                <a:t>-&gt;</a:t>
              </a:r>
              <a:r>
                <a:rPr lang="zh-CN" altLang="en-US" sz="1400" dirty="0">
                  <a:latin typeface="微软雅黑" panose="020B0503020204020204" pitchFamily="34" charset="-122"/>
                  <a:ea typeface="微软雅黑" panose="020B0503020204020204" pitchFamily="34" charset="-122"/>
                </a:rPr>
                <a:t>反相位的模场</a:t>
              </a:r>
              <a:r>
                <a:rPr lang="en-US" altLang="zh-CN" sz="1400" dirty="0">
                  <a:latin typeface="微软雅黑" panose="020B0503020204020204" pitchFamily="34" charset="-122"/>
                  <a:ea typeface="微软雅黑" panose="020B0503020204020204" pitchFamily="34" charset="-122"/>
                </a:rPr>
                <a:t>(+90°+ 90°) -&gt; TE</a:t>
              </a:r>
              <a:r>
                <a:rPr lang="en-US" altLang="zh-CN" sz="1400" baseline="-250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模式</a:t>
              </a:r>
              <a:endParaRPr lang="en-US" altLang="zh-CN" sz="1400" dirty="0">
                <a:latin typeface="微软雅黑" panose="020B0503020204020204" pitchFamily="34" charset="-122"/>
                <a:ea typeface="微软雅黑" panose="020B0503020204020204" pitchFamily="34" charset="-122"/>
              </a:endParaRPr>
            </a:p>
          </p:txBody>
        </p:sp>
        <p:sp>
          <p:nvSpPr>
            <p:cNvPr id="22" name="椭圆 21">
              <a:extLst>
                <a:ext uri="{FF2B5EF4-FFF2-40B4-BE49-F238E27FC236}">
                  <a16:creationId xmlns:a16="http://schemas.microsoft.com/office/drawing/2014/main" id="{E25E0E75-D2A9-42BD-042A-5B507B70D99A}"/>
                </a:ext>
              </a:extLst>
            </p:cNvPr>
            <p:cNvSpPr/>
            <p:nvPr/>
          </p:nvSpPr>
          <p:spPr>
            <a:xfrm>
              <a:off x="2230932" y="5299801"/>
              <a:ext cx="383833" cy="88181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4F7598F-129E-F7E7-8B60-F808AB393FA1}"/>
                </a:ext>
              </a:extLst>
            </p:cNvPr>
            <p:cNvSpPr/>
            <p:nvPr/>
          </p:nvSpPr>
          <p:spPr>
            <a:xfrm>
              <a:off x="2691216" y="5299801"/>
              <a:ext cx="357282" cy="88181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1A60BF0-75A0-2336-832F-4F3F8265F3C9}"/>
                </a:ext>
              </a:extLst>
            </p:cNvPr>
            <p:cNvSpPr/>
            <p:nvPr/>
          </p:nvSpPr>
          <p:spPr>
            <a:xfrm>
              <a:off x="279416" y="4952134"/>
              <a:ext cx="676486" cy="2431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235CBDB0-F9E0-335E-E100-4B677A702A5A}"/>
                </a:ext>
              </a:extLst>
            </p:cNvPr>
            <p:cNvSpPr/>
            <p:nvPr/>
          </p:nvSpPr>
          <p:spPr>
            <a:xfrm>
              <a:off x="2428412" y="4950618"/>
              <a:ext cx="1087836" cy="24622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B9746530-2659-6E62-BCE5-ED009EE00FB6}"/>
              </a:ext>
            </a:extLst>
          </p:cNvPr>
          <p:cNvGrpSpPr/>
          <p:nvPr/>
        </p:nvGrpSpPr>
        <p:grpSpPr>
          <a:xfrm>
            <a:off x="5630220" y="1403736"/>
            <a:ext cx="5752367" cy="1773593"/>
            <a:chOff x="4293441" y="2235207"/>
            <a:chExt cx="4631972" cy="1473456"/>
          </a:xfrm>
        </p:grpSpPr>
        <p:pic>
          <p:nvPicPr>
            <p:cNvPr id="27" name="图片 26" descr="图形用户界面&#10;&#10;描述已自动生成">
              <a:extLst>
                <a:ext uri="{FF2B5EF4-FFF2-40B4-BE49-F238E27FC236}">
                  <a16:creationId xmlns:a16="http://schemas.microsoft.com/office/drawing/2014/main" id="{E840B70E-5B8F-6792-6295-AAB8C008F206}"/>
                </a:ext>
              </a:extLst>
            </p:cNvPr>
            <p:cNvPicPr>
              <a:picLocks/>
            </p:cNvPicPr>
            <p:nvPr/>
          </p:nvPicPr>
          <p:blipFill rotWithShape="1">
            <a:blip r:embed="rId5" cstate="print">
              <a:extLst>
                <a:ext uri="{28A0092B-C50C-407E-A947-70E740481C1C}">
                  <a14:useLocalDpi xmlns:a14="http://schemas.microsoft.com/office/drawing/2010/main" val="0"/>
                </a:ext>
              </a:extLst>
            </a:blip>
            <a:srcRect l="4760" r="50410" b="57010"/>
            <a:stretch/>
          </p:blipFill>
          <p:spPr bwMode="auto">
            <a:xfrm>
              <a:off x="4293441" y="2235207"/>
              <a:ext cx="2305575" cy="1473456"/>
            </a:xfrm>
            <a:prstGeom prst="rect">
              <a:avLst/>
            </a:prstGeom>
            <a:noFill/>
            <a:ln>
              <a:noFill/>
            </a:ln>
          </p:spPr>
        </p:pic>
        <p:pic>
          <p:nvPicPr>
            <p:cNvPr id="28" name="图片 27" descr="图形用户界面&#10;&#10;描述已自动生成">
              <a:extLst>
                <a:ext uri="{FF2B5EF4-FFF2-40B4-BE49-F238E27FC236}">
                  <a16:creationId xmlns:a16="http://schemas.microsoft.com/office/drawing/2014/main" id="{7F4F5213-3D8B-A2F1-35BF-6CD148747D0B}"/>
                </a:ext>
              </a:extLst>
            </p:cNvPr>
            <p:cNvPicPr>
              <a:picLocks/>
            </p:cNvPicPr>
            <p:nvPr/>
          </p:nvPicPr>
          <p:blipFill rotWithShape="1">
            <a:blip r:embed="rId6" cstate="print">
              <a:extLst>
                <a:ext uri="{28A0092B-C50C-407E-A947-70E740481C1C}">
                  <a14:useLocalDpi xmlns:a14="http://schemas.microsoft.com/office/drawing/2010/main" val="0"/>
                </a:ext>
              </a:extLst>
            </a:blip>
            <a:srcRect l="54718" r="134" b="57010"/>
            <a:stretch/>
          </p:blipFill>
          <p:spPr bwMode="auto">
            <a:xfrm>
              <a:off x="6599016" y="2235207"/>
              <a:ext cx="2326397" cy="1473456"/>
            </a:xfrm>
            <a:prstGeom prst="rect">
              <a:avLst/>
            </a:prstGeom>
            <a:noFill/>
            <a:ln>
              <a:noFill/>
            </a:ln>
          </p:spPr>
        </p:pic>
      </p:grpSp>
      <p:sp>
        <p:nvSpPr>
          <p:cNvPr id="29" name="文本框 28">
            <a:extLst>
              <a:ext uri="{FF2B5EF4-FFF2-40B4-BE49-F238E27FC236}">
                <a16:creationId xmlns:a16="http://schemas.microsoft.com/office/drawing/2014/main" id="{E4CB5E9B-9120-1EE4-AEFA-38D42CB51B97}"/>
              </a:ext>
            </a:extLst>
          </p:cNvPr>
          <p:cNvSpPr txBox="1"/>
          <p:nvPr/>
        </p:nvSpPr>
        <p:spPr>
          <a:xfrm>
            <a:off x="5787287" y="1464925"/>
            <a:ext cx="587321" cy="343489"/>
          </a:xfrm>
          <a:prstGeom prst="rect">
            <a:avLst/>
          </a:prstGeom>
          <a:noFill/>
        </p:spPr>
        <p:txBody>
          <a:bodyPr wrap="none" rtlCol="0">
            <a:spAutoFit/>
          </a:bodyPr>
          <a:lstStyle/>
          <a:p>
            <a:pPr algn="ctr"/>
            <a:r>
              <a:rPr lang="en-US" altLang="zh-CN" sz="1400" dirty="0">
                <a:solidFill>
                  <a:srgbClr val="003153"/>
                </a:solidFill>
                <a:latin typeface="微软雅黑" panose="020B0503020204020204" pitchFamily="34" charset="-122"/>
                <a:ea typeface="微软雅黑" panose="020B0503020204020204" pitchFamily="34" charset="-122"/>
              </a:rPr>
              <a:t>TE0</a:t>
            </a:r>
            <a:endParaRPr lang="zh-CN" altLang="en-US" sz="1400" dirty="0">
              <a:solidFill>
                <a:srgbClr val="003153"/>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0D7ECAC-3A84-BC3F-1761-AE91D40BEC94}"/>
              </a:ext>
            </a:extLst>
          </p:cNvPr>
          <p:cNvSpPr txBox="1"/>
          <p:nvPr/>
        </p:nvSpPr>
        <p:spPr>
          <a:xfrm>
            <a:off x="7547687" y="2290532"/>
            <a:ext cx="587321" cy="343489"/>
          </a:xfrm>
          <a:prstGeom prst="rect">
            <a:avLst/>
          </a:prstGeom>
          <a:noFill/>
        </p:spPr>
        <p:txBody>
          <a:bodyPr wrap="none" rtlCol="0">
            <a:spAutoFit/>
          </a:bodyPr>
          <a:lstStyle/>
          <a:p>
            <a:pPr algn="ctr"/>
            <a:r>
              <a:rPr lang="en-US" altLang="zh-CN" sz="1400" dirty="0">
                <a:solidFill>
                  <a:srgbClr val="003153"/>
                </a:solidFill>
                <a:latin typeface="微软雅黑" panose="020B0503020204020204" pitchFamily="34" charset="-122"/>
                <a:ea typeface="微软雅黑" panose="020B0503020204020204" pitchFamily="34" charset="-122"/>
              </a:rPr>
              <a:t>TE0</a:t>
            </a:r>
            <a:endParaRPr lang="zh-CN" altLang="en-US" sz="1400" dirty="0">
              <a:solidFill>
                <a:srgbClr val="003153"/>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C815CE1F-C12D-009F-8BAA-159423CAF839}"/>
              </a:ext>
            </a:extLst>
          </p:cNvPr>
          <p:cNvSpPr txBox="1"/>
          <p:nvPr/>
        </p:nvSpPr>
        <p:spPr>
          <a:xfrm>
            <a:off x="8705981" y="2333495"/>
            <a:ext cx="587321" cy="343489"/>
          </a:xfrm>
          <a:prstGeom prst="rect">
            <a:avLst/>
          </a:prstGeom>
          <a:noFill/>
        </p:spPr>
        <p:txBody>
          <a:bodyPr wrap="none" rtlCol="0">
            <a:spAutoFit/>
          </a:bodyPr>
          <a:lstStyle/>
          <a:p>
            <a:pPr algn="ctr"/>
            <a:r>
              <a:rPr lang="en-US" altLang="zh-CN" sz="1400" dirty="0">
                <a:solidFill>
                  <a:srgbClr val="003153"/>
                </a:solidFill>
                <a:latin typeface="微软雅黑" panose="020B0503020204020204" pitchFamily="34" charset="-122"/>
                <a:ea typeface="微软雅黑" panose="020B0503020204020204" pitchFamily="34" charset="-122"/>
              </a:rPr>
              <a:t>TE0</a:t>
            </a:r>
            <a:endParaRPr lang="zh-CN" altLang="en-US" sz="1400" dirty="0">
              <a:solidFill>
                <a:srgbClr val="003153"/>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D9CC96C-469A-7557-5AE4-D57583BC4EA4}"/>
              </a:ext>
            </a:extLst>
          </p:cNvPr>
          <p:cNvSpPr txBox="1"/>
          <p:nvPr/>
        </p:nvSpPr>
        <p:spPr>
          <a:xfrm>
            <a:off x="10420678" y="2329564"/>
            <a:ext cx="587321" cy="343489"/>
          </a:xfrm>
          <a:prstGeom prst="rect">
            <a:avLst/>
          </a:prstGeom>
          <a:noFill/>
        </p:spPr>
        <p:txBody>
          <a:bodyPr wrap="none" rtlCol="0">
            <a:spAutoFit/>
          </a:bodyPr>
          <a:lstStyle/>
          <a:p>
            <a:pPr algn="ctr"/>
            <a:r>
              <a:rPr lang="en-US" altLang="zh-CN" sz="1400" dirty="0">
                <a:solidFill>
                  <a:srgbClr val="003153"/>
                </a:solidFill>
                <a:latin typeface="微软雅黑" panose="020B0503020204020204" pitchFamily="34" charset="-122"/>
                <a:ea typeface="微软雅黑" panose="020B0503020204020204" pitchFamily="34" charset="-122"/>
              </a:rPr>
              <a:t>TE1</a:t>
            </a:r>
            <a:endParaRPr lang="zh-CN" altLang="en-US" sz="1400" dirty="0">
              <a:solidFill>
                <a:srgbClr val="003153"/>
              </a:solidFill>
              <a:latin typeface="微软雅黑" panose="020B0503020204020204" pitchFamily="34" charset="-122"/>
              <a:ea typeface="微软雅黑" panose="020B0503020204020204" pitchFamily="34" charset="-122"/>
            </a:endParaRPr>
          </a:p>
        </p:txBody>
      </p:sp>
      <p:sp>
        <p:nvSpPr>
          <p:cNvPr id="33" name="箭头: 右 32">
            <a:extLst>
              <a:ext uri="{FF2B5EF4-FFF2-40B4-BE49-F238E27FC236}">
                <a16:creationId xmlns:a16="http://schemas.microsoft.com/office/drawing/2014/main" id="{38DAB850-383D-8545-6396-C59E2140F63E}"/>
              </a:ext>
            </a:extLst>
          </p:cNvPr>
          <p:cNvSpPr/>
          <p:nvPr/>
        </p:nvSpPr>
        <p:spPr>
          <a:xfrm>
            <a:off x="6302854" y="1541207"/>
            <a:ext cx="267523" cy="18247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D62A2EE2-1C75-05BB-01AF-3F4ADB192B6D}"/>
              </a:ext>
            </a:extLst>
          </p:cNvPr>
          <p:cNvSpPr/>
          <p:nvPr/>
        </p:nvSpPr>
        <p:spPr>
          <a:xfrm>
            <a:off x="8077259" y="2371037"/>
            <a:ext cx="267523" cy="18247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843C6E30-04B8-D73B-00EF-8B09FEB805E4}"/>
              </a:ext>
            </a:extLst>
          </p:cNvPr>
          <p:cNvSpPr/>
          <p:nvPr/>
        </p:nvSpPr>
        <p:spPr>
          <a:xfrm>
            <a:off x="9195014" y="2407750"/>
            <a:ext cx="267523" cy="18247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箭头: 右 35">
            <a:extLst>
              <a:ext uri="{FF2B5EF4-FFF2-40B4-BE49-F238E27FC236}">
                <a16:creationId xmlns:a16="http://schemas.microsoft.com/office/drawing/2014/main" id="{2F6FE866-31D5-026F-BE0B-4772FA06D844}"/>
              </a:ext>
            </a:extLst>
          </p:cNvPr>
          <p:cNvSpPr/>
          <p:nvPr/>
        </p:nvSpPr>
        <p:spPr>
          <a:xfrm>
            <a:off x="10925432" y="2407750"/>
            <a:ext cx="267523" cy="18247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a:extLst>
              <a:ext uri="{FF2B5EF4-FFF2-40B4-BE49-F238E27FC236}">
                <a16:creationId xmlns:a16="http://schemas.microsoft.com/office/drawing/2014/main" id="{5385C53E-1DBF-C2AE-8AB0-A14B3E3571E5}"/>
              </a:ext>
            </a:extLst>
          </p:cNvPr>
          <p:cNvGrpSpPr/>
          <p:nvPr/>
        </p:nvGrpSpPr>
        <p:grpSpPr>
          <a:xfrm>
            <a:off x="6006085" y="3909251"/>
            <a:ext cx="5001911" cy="2172367"/>
            <a:chOff x="4557032" y="4404130"/>
            <a:chExt cx="4429094" cy="1984614"/>
          </a:xfrm>
        </p:grpSpPr>
        <p:pic>
          <p:nvPicPr>
            <p:cNvPr id="38" name="图片 37">
              <a:extLst>
                <a:ext uri="{FF2B5EF4-FFF2-40B4-BE49-F238E27FC236}">
                  <a16:creationId xmlns:a16="http://schemas.microsoft.com/office/drawing/2014/main" id="{59D67754-7C1D-3239-E0E3-4B42446D6D1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9309"/>
            <a:stretch/>
          </p:blipFill>
          <p:spPr bwMode="auto">
            <a:xfrm>
              <a:off x="4557032" y="4430718"/>
              <a:ext cx="4429094" cy="1958026"/>
            </a:xfrm>
            <a:prstGeom prst="rect">
              <a:avLst/>
            </a:prstGeom>
            <a:noFill/>
            <a:ln>
              <a:noFill/>
            </a:ln>
          </p:spPr>
        </p:pic>
        <p:pic>
          <p:nvPicPr>
            <p:cNvPr id="39" name="图片 38">
              <a:extLst>
                <a:ext uri="{FF2B5EF4-FFF2-40B4-BE49-F238E27FC236}">
                  <a16:creationId xmlns:a16="http://schemas.microsoft.com/office/drawing/2014/main" id="{7237B149-A34C-ABC5-19E8-4F7D8E8B14A2}"/>
                </a:ext>
              </a:extLst>
            </p:cNvPr>
            <p:cNvPicPr>
              <a:picLocks noChangeAspect="1"/>
            </p:cNvPicPr>
            <p:nvPr/>
          </p:nvPicPr>
          <p:blipFill>
            <a:blip r:embed="rId8"/>
            <a:stretch>
              <a:fillRect/>
            </a:stretch>
          </p:blipFill>
          <p:spPr>
            <a:xfrm>
              <a:off x="4770931" y="4404130"/>
              <a:ext cx="208447" cy="180975"/>
            </a:xfrm>
            <a:prstGeom prst="rect">
              <a:avLst/>
            </a:prstGeom>
          </p:spPr>
        </p:pic>
      </p:grpSp>
    </p:spTree>
    <p:extLst>
      <p:ext uri="{BB962C8B-B14F-4D97-AF65-F5344CB8AC3E}">
        <p14:creationId xmlns:p14="http://schemas.microsoft.com/office/powerpoint/2010/main" val="4094885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69574"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片上模式 </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解</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复用器</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341EE4E8-55ED-E448-CC78-B5D728FA3B20}"/>
              </a:ext>
            </a:extLst>
          </p:cNvPr>
          <p:cNvSpPr/>
          <p:nvPr/>
        </p:nvSpPr>
        <p:spPr>
          <a:xfrm>
            <a:off x="2798432" y="785525"/>
            <a:ext cx="1399216" cy="2729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DB2C9417-A678-085A-231F-275165EE4B9B}"/>
              </a:ext>
            </a:extLst>
          </p:cNvPr>
          <p:cNvGrpSpPr/>
          <p:nvPr/>
        </p:nvGrpSpPr>
        <p:grpSpPr>
          <a:xfrm>
            <a:off x="1616872" y="785525"/>
            <a:ext cx="8879854" cy="5432463"/>
            <a:chOff x="456677" y="1786393"/>
            <a:chExt cx="8059085" cy="4930338"/>
          </a:xfrm>
        </p:grpSpPr>
        <p:grpSp>
          <p:nvGrpSpPr>
            <p:cNvPr id="23" name="组合 22">
              <a:extLst>
                <a:ext uri="{FF2B5EF4-FFF2-40B4-BE49-F238E27FC236}">
                  <a16:creationId xmlns:a16="http://schemas.microsoft.com/office/drawing/2014/main" id="{38B888D6-55C0-475C-AC2B-5998FDDB7047}"/>
                </a:ext>
              </a:extLst>
            </p:cNvPr>
            <p:cNvGrpSpPr/>
            <p:nvPr/>
          </p:nvGrpSpPr>
          <p:grpSpPr>
            <a:xfrm>
              <a:off x="3682328" y="2151685"/>
              <a:ext cx="2792233" cy="2090139"/>
              <a:chOff x="5031413" y="2444342"/>
              <a:chExt cx="3183275" cy="2382855"/>
            </a:xfrm>
          </p:grpSpPr>
          <p:pic>
            <p:nvPicPr>
              <p:cNvPr id="24" name="图片 23" descr="图形用户界面&#10;&#10;描述已自动生成">
                <a:extLst>
                  <a:ext uri="{FF2B5EF4-FFF2-40B4-BE49-F238E27FC236}">
                    <a16:creationId xmlns:a16="http://schemas.microsoft.com/office/drawing/2014/main" id="{BB651659-7A41-4386-84E4-524F0406BC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0665" t="44207" r="-255" b="615"/>
              <a:stretch/>
            </p:blipFill>
            <p:spPr bwMode="auto">
              <a:xfrm>
                <a:off x="5031413" y="2466733"/>
                <a:ext cx="3183275" cy="2360464"/>
              </a:xfrm>
              <a:prstGeom prst="rect">
                <a:avLst/>
              </a:prstGeom>
              <a:noFill/>
              <a:ln>
                <a:noFill/>
              </a:ln>
            </p:spPr>
          </p:pic>
          <p:sp>
            <p:nvSpPr>
              <p:cNvPr id="25" name="矩形 24">
                <a:extLst>
                  <a:ext uri="{FF2B5EF4-FFF2-40B4-BE49-F238E27FC236}">
                    <a16:creationId xmlns:a16="http://schemas.microsoft.com/office/drawing/2014/main" id="{5EC43D2A-6E36-CC42-97A5-CD6F9FCF8DA0}"/>
                  </a:ext>
                </a:extLst>
              </p:cNvPr>
              <p:cNvSpPr/>
              <p:nvPr/>
            </p:nvSpPr>
            <p:spPr>
              <a:xfrm>
                <a:off x="5031413" y="2444342"/>
                <a:ext cx="346020" cy="3290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CBCBF223-99BC-C2BF-6CBD-237C49E11992}"/>
                </a:ext>
              </a:extLst>
            </p:cNvPr>
            <p:cNvGrpSpPr/>
            <p:nvPr/>
          </p:nvGrpSpPr>
          <p:grpSpPr>
            <a:xfrm>
              <a:off x="1120291" y="2151685"/>
              <a:ext cx="2792234" cy="2090139"/>
              <a:chOff x="2358643" y="1161688"/>
              <a:chExt cx="4174132" cy="3124564"/>
            </a:xfrm>
          </p:grpSpPr>
          <p:pic>
            <p:nvPicPr>
              <p:cNvPr id="27" name="图片 26" descr="图形用户界面&#10;&#10;描述已自动生成">
                <a:extLst>
                  <a:ext uri="{FF2B5EF4-FFF2-40B4-BE49-F238E27FC236}">
                    <a16:creationId xmlns:a16="http://schemas.microsoft.com/office/drawing/2014/main" id="{BFC3525E-3B00-689C-2639-A15A854BF4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4207" r="50410" b="615"/>
              <a:stretch/>
            </p:blipFill>
            <p:spPr bwMode="auto">
              <a:xfrm>
                <a:off x="2358644" y="1191048"/>
                <a:ext cx="4174131" cy="3095204"/>
              </a:xfrm>
              <a:prstGeom prst="rect">
                <a:avLst/>
              </a:prstGeom>
              <a:noFill/>
              <a:ln>
                <a:noFill/>
              </a:ln>
            </p:spPr>
          </p:pic>
          <p:sp>
            <p:nvSpPr>
              <p:cNvPr id="28" name="矩形 27">
                <a:extLst>
                  <a:ext uri="{FF2B5EF4-FFF2-40B4-BE49-F238E27FC236}">
                    <a16:creationId xmlns:a16="http://schemas.microsoft.com/office/drawing/2014/main" id="{75CECA33-83BD-9B96-D126-24392C6BF715}"/>
                  </a:ext>
                </a:extLst>
              </p:cNvPr>
              <p:cNvSpPr/>
              <p:nvPr/>
            </p:nvSpPr>
            <p:spPr>
              <a:xfrm>
                <a:off x="2358643" y="1161688"/>
                <a:ext cx="346849" cy="4314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a:extLst>
                <a:ext uri="{FF2B5EF4-FFF2-40B4-BE49-F238E27FC236}">
                  <a16:creationId xmlns:a16="http://schemas.microsoft.com/office/drawing/2014/main" id="{185A6F2F-2492-3B69-9E31-4311DB7DA997}"/>
                </a:ext>
              </a:extLst>
            </p:cNvPr>
            <p:cNvSpPr txBox="1"/>
            <p:nvPr/>
          </p:nvSpPr>
          <p:spPr>
            <a:xfrm>
              <a:off x="6526738" y="2506955"/>
              <a:ext cx="1989024" cy="1566904"/>
            </a:xfrm>
            <a:prstGeom prst="rect">
              <a:avLst/>
            </a:prstGeom>
            <a:noFill/>
          </p:spPr>
          <p:txBody>
            <a:bodyPr wrap="square" rtlCol="0">
              <a:spAutoFit/>
            </a:bodyPr>
            <a:lstStyle/>
            <a:p>
              <a:pPr>
                <a:lnSpc>
                  <a:spcPct val="15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损耗</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&lt;0.64 dB     </a:t>
              </a:r>
            </a:p>
            <a:p>
              <a:pPr>
                <a:lnSpc>
                  <a:spcPct val="15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串扰</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a:t>
              </a: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12dB    </a:t>
              </a:r>
            </a:p>
            <a:p>
              <a:pPr>
                <a:lnSpc>
                  <a:spcPct val="15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尺寸</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1 ×1.8 μm</a:t>
              </a:r>
              <a:r>
                <a:rPr lang="en-US" altLang="zh-CN" sz="1600" baseline="30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1600" baseline="-25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p>
            <a:p>
              <a:pPr>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带宽</a:t>
              </a:r>
              <a:r>
                <a:rPr lang="en-US" altLang="zh-CN"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200 nm</a:t>
              </a:r>
              <a:endParaRPr lang="zh-CN" altLang="en-US" sz="1600" baseline="30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文本框 29">
              <a:extLst>
                <a:ext uri="{FF2B5EF4-FFF2-40B4-BE49-F238E27FC236}">
                  <a16:creationId xmlns:a16="http://schemas.microsoft.com/office/drawing/2014/main" id="{F43608DF-4FC2-5ABC-8ED2-5A9EBFB2467F}"/>
                </a:ext>
              </a:extLst>
            </p:cNvPr>
            <p:cNvSpPr txBox="1">
              <a:spLocks/>
            </p:cNvSpPr>
            <p:nvPr/>
          </p:nvSpPr>
          <p:spPr>
            <a:xfrm>
              <a:off x="456677" y="1786393"/>
              <a:ext cx="1767996"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仿真结果</a:t>
              </a:r>
            </a:p>
          </p:txBody>
        </p:sp>
        <p:sp>
          <p:nvSpPr>
            <p:cNvPr id="31" name="文本框 30">
              <a:extLst>
                <a:ext uri="{FF2B5EF4-FFF2-40B4-BE49-F238E27FC236}">
                  <a16:creationId xmlns:a16="http://schemas.microsoft.com/office/drawing/2014/main" id="{97CBAFDE-CF92-08CB-ED5F-7AAAA959F491}"/>
                </a:ext>
              </a:extLst>
            </p:cNvPr>
            <p:cNvSpPr txBox="1"/>
            <p:nvPr/>
          </p:nvSpPr>
          <p:spPr>
            <a:xfrm>
              <a:off x="456677" y="4108120"/>
              <a:ext cx="1577130"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
          <p:nvSpPr>
            <p:cNvPr id="32" name="文本框 31">
              <a:extLst>
                <a:ext uri="{FF2B5EF4-FFF2-40B4-BE49-F238E27FC236}">
                  <a16:creationId xmlns:a16="http://schemas.microsoft.com/office/drawing/2014/main" id="{7225E106-5F15-47DE-3CFB-F20000A9730C}"/>
                </a:ext>
              </a:extLst>
            </p:cNvPr>
            <p:cNvSpPr txBox="1"/>
            <p:nvPr/>
          </p:nvSpPr>
          <p:spPr>
            <a:xfrm>
              <a:off x="6526738" y="4980417"/>
              <a:ext cx="1680627" cy="1049926"/>
            </a:xfrm>
            <a:prstGeom prst="rect">
              <a:avLst/>
            </a:prstGeom>
            <a:noFill/>
          </p:spPr>
          <p:txBody>
            <a:bodyPr wrap="none" rtlCol="0">
              <a:spAutoFit/>
            </a:bodyPr>
            <a:lstStyle/>
            <a:p>
              <a:pPr>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单端损耗</a:t>
              </a:r>
              <a:r>
                <a:rPr lang="en-US" altLang="zh-CN"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&lt; 0.5 dB</a:t>
              </a:r>
            </a:p>
            <a:p>
              <a:pPr>
                <a:lnSpc>
                  <a:spcPct val="15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串扰</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a:t>
              </a: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10 dB</a:t>
              </a:r>
            </a:p>
            <a:p>
              <a:pPr>
                <a:lnSpc>
                  <a:spcPct val="150000"/>
                </a:lnSpc>
              </a:pPr>
              <a:r>
                <a:rPr lang="zh-CN" altLang="en-US"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尺寸</a:t>
              </a:r>
              <a:r>
                <a:rPr lang="en-US" altLang="zh-CN"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1 × 1.8 μm</a:t>
              </a:r>
              <a:r>
                <a:rPr lang="en-US" altLang="zh-CN" sz="1600" baseline="30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600" baseline="30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3" name="图片 32" descr="图形用户界面&#10;&#10;低可信度描述已自动生成">
              <a:extLst>
                <a:ext uri="{FF2B5EF4-FFF2-40B4-BE49-F238E27FC236}">
                  <a16:creationId xmlns:a16="http://schemas.microsoft.com/office/drawing/2014/main" id="{55CFE3D0-7E76-9C2E-9E02-B82F8A99D90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2965" y="4549137"/>
              <a:ext cx="5321594" cy="2167594"/>
            </a:xfrm>
            <a:prstGeom prst="rect">
              <a:avLst/>
            </a:prstGeom>
            <a:noFill/>
            <a:ln>
              <a:noFill/>
            </a:ln>
          </p:spPr>
        </p:pic>
      </p:grpSp>
    </p:spTree>
    <p:extLst>
      <p:ext uri="{BB962C8B-B14F-4D97-AF65-F5344CB8AC3E}">
        <p14:creationId xmlns:p14="http://schemas.microsoft.com/office/powerpoint/2010/main" val="1707028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A73858F-C540-40B0-B1C0-3797ED088623}"/>
              </a:ext>
            </a:extLst>
          </p:cNvPr>
          <p:cNvSpPr>
            <a:spLocks noGrp="1"/>
          </p:cNvSpPr>
          <p:nvPr>
            <p:ph type="body" sz="quarter" idx="11"/>
          </p:nvPr>
        </p:nvSpPr>
        <p:spPr>
          <a:xfrm>
            <a:off x="69574" y="59883"/>
            <a:ext cx="10852426" cy="598488"/>
          </a:xfrm>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比较与总结</a:t>
            </a:r>
          </a:p>
        </p:txBody>
      </p:sp>
      <p:sp>
        <p:nvSpPr>
          <p:cNvPr id="4" name="Rectangle 16">
            <a:extLst>
              <a:ext uri="{FF2B5EF4-FFF2-40B4-BE49-F238E27FC236}">
                <a16:creationId xmlns:a16="http://schemas.microsoft.com/office/drawing/2014/main" id="{7DA6D95D-E606-412A-9959-339CC57389DA}"/>
              </a:ext>
            </a:extLst>
          </p:cNvPr>
          <p:cNvSpPr txBox="1">
            <a:spLocks noChangeArrowheads="1"/>
          </p:cNvSpPr>
          <p:nvPr/>
        </p:nvSpPr>
        <p:spPr>
          <a:xfrm>
            <a:off x="1524000" y="152401"/>
            <a:ext cx="9144000" cy="688975"/>
          </a:xfrm>
          <a:prstGeom prst="rect">
            <a:avLst/>
          </a:prstGeom>
        </p:spPr>
        <p:txBody>
          <a:bodyPr/>
          <a:lstStyle>
            <a:lvl1pPr algn="ctr" rtl="0" eaLnBrk="0" fontAlgn="base" hangingPunct="0">
              <a:spcBef>
                <a:spcPct val="0"/>
              </a:spcBef>
              <a:spcAft>
                <a:spcPct val="0"/>
              </a:spcAft>
              <a:defRPr sz="2800" b="1">
                <a:solidFill>
                  <a:srgbClr val="133984"/>
                </a:solidFill>
                <a:latin typeface="+mj-lt"/>
                <a:ea typeface="+mj-ea"/>
                <a:cs typeface="+mj-cs"/>
              </a:defRPr>
            </a:lvl1pPr>
            <a:lvl2pPr algn="ctr" rtl="0" eaLnBrk="0" fontAlgn="base" hangingPunct="0">
              <a:spcBef>
                <a:spcPct val="0"/>
              </a:spcBef>
              <a:spcAft>
                <a:spcPct val="0"/>
              </a:spcAft>
              <a:defRPr sz="2800" b="1">
                <a:solidFill>
                  <a:srgbClr val="133984"/>
                </a:solidFill>
                <a:latin typeface="Arial" charset="0"/>
                <a:ea typeface="华文新魏" pitchFamily="2" charset="-122"/>
              </a:defRPr>
            </a:lvl2pPr>
            <a:lvl3pPr algn="ctr" rtl="0" eaLnBrk="0" fontAlgn="base" hangingPunct="0">
              <a:spcBef>
                <a:spcPct val="0"/>
              </a:spcBef>
              <a:spcAft>
                <a:spcPct val="0"/>
              </a:spcAft>
              <a:defRPr sz="2800" b="1">
                <a:solidFill>
                  <a:srgbClr val="133984"/>
                </a:solidFill>
                <a:latin typeface="Arial" charset="0"/>
                <a:ea typeface="华文新魏" pitchFamily="2" charset="-122"/>
              </a:defRPr>
            </a:lvl3pPr>
            <a:lvl4pPr algn="ctr" rtl="0" eaLnBrk="0" fontAlgn="base" hangingPunct="0">
              <a:spcBef>
                <a:spcPct val="0"/>
              </a:spcBef>
              <a:spcAft>
                <a:spcPct val="0"/>
              </a:spcAft>
              <a:defRPr sz="2800" b="1">
                <a:solidFill>
                  <a:srgbClr val="133984"/>
                </a:solidFill>
                <a:latin typeface="Arial" charset="0"/>
                <a:ea typeface="华文新魏" pitchFamily="2" charset="-122"/>
              </a:defRPr>
            </a:lvl4pPr>
            <a:lvl5pPr algn="ctr" rtl="0" eaLnBrk="0" fontAlgn="base" hangingPunct="0">
              <a:spcBef>
                <a:spcPct val="0"/>
              </a:spcBef>
              <a:spcAft>
                <a:spcPct val="0"/>
              </a:spcAft>
              <a:defRPr sz="2800" b="1">
                <a:solidFill>
                  <a:srgbClr val="133984"/>
                </a:solidFill>
                <a:latin typeface="Arial" charset="0"/>
                <a:ea typeface="华文新魏" pitchFamily="2" charset="-122"/>
              </a:defRPr>
            </a:lvl5pPr>
            <a:lvl6pPr marL="457200" algn="ctr" rtl="0" fontAlgn="base">
              <a:spcBef>
                <a:spcPct val="0"/>
              </a:spcBef>
              <a:spcAft>
                <a:spcPct val="0"/>
              </a:spcAft>
              <a:defRPr sz="2800" b="1">
                <a:solidFill>
                  <a:srgbClr val="133984"/>
                </a:solidFill>
                <a:latin typeface="Arial" charset="0"/>
                <a:ea typeface="华文新魏" pitchFamily="2" charset="-122"/>
              </a:defRPr>
            </a:lvl6pPr>
            <a:lvl7pPr marL="914400" algn="ctr" rtl="0" fontAlgn="base">
              <a:spcBef>
                <a:spcPct val="0"/>
              </a:spcBef>
              <a:spcAft>
                <a:spcPct val="0"/>
              </a:spcAft>
              <a:defRPr sz="2800" b="1">
                <a:solidFill>
                  <a:srgbClr val="133984"/>
                </a:solidFill>
                <a:latin typeface="Arial" charset="0"/>
                <a:ea typeface="华文新魏" pitchFamily="2" charset="-122"/>
              </a:defRPr>
            </a:lvl7pPr>
            <a:lvl8pPr marL="1371600" algn="ctr" rtl="0" fontAlgn="base">
              <a:spcBef>
                <a:spcPct val="0"/>
              </a:spcBef>
              <a:spcAft>
                <a:spcPct val="0"/>
              </a:spcAft>
              <a:defRPr sz="2800" b="1">
                <a:solidFill>
                  <a:srgbClr val="133984"/>
                </a:solidFill>
                <a:latin typeface="Arial" charset="0"/>
                <a:ea typeface="华文新魏" pitchFamily="2" charset="-122"/>
              </a:defRPr>
            </a:lvl8pPr>
            <a:lvl9pPr marL="1828800" algn="ctr" rtl="0" fontAlgn="base">
              <a:spcBef>
                <a:spcPct val="0"/>
              </a:spcBef>
              <a:spcAft>
                <a:spcPct val="0"/>
              </a:spcAft>
              <a:defRPr sz="2800" b="1">
                <a:solidFill>
                  <a:srgbClr val="133984"/>
                </a:solidFill>
                <a:latin typeface="Arial" charset="0"/>
                <a:ea typeface="华文新魏" pitchFamily="2" charset="-122"/>
              </a:defRPr>
            </a:lvl9pPr>
          </a:lstStyle>
          <a:p>
            <a:pPr eaLnBrk="1" hangingPunct="1">
              <a:defRPr/>
            </a:pPr>
            <a:endParaRPr lang="zh-CN" altLang="zh-CN" kern="0"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FB50F887-A311-CBD4-A361-CE860CC375C6}"/>
              </a:ext>
            </a:extLst>
          </p:cNvPr>
          <p:cNvGraphicFramePr>
            <a:graphicFrameLocks noGrp="1"/>
          </p:cNvGraphicFramePr>
          <p:nvPr>
            <p:extLst>
              <p:ext uri="{D42A27DB-BD31-4B8C-83A1-F6EECF244321}">
                <p14:modId xmlns:p14="http://schemas.microsoft.com/office/powerpoint/2010/main" val="2303915662"/>
              </p:ext>
            </p:extLst>
          </p:nvPr>
        </p:nvGraphicFramePr>
        <p:xfrm>
          <a:off x="1311876" y="841376"/>
          <a:ext cx="9568248" cy="3107307"/>
        </p:xfrm>
        <a:graphic>
          <a:graphicData uri="http://schemas.openxmlformats.org/drawingml/2006/table">
            <a:tbl>
              <a:tblPr firstRow="1" bandRow="1">
                <a:tableStyleId>{5C22544A-7EE6-4342-B048-85BDC9FD1C3A}</a:tableStyleId>
              </a:tblPr>
              <a:tblGrid>
                <a:gridCol w="3272001">
                  <a:extLst>
                    <a:ext uri="{9D8B030D-6E8A-4147-A177-3AD203B41FA5}">
                      <a16:colId xmlns:a16="http://schemas.microsoft.com/office/drawing/2014/main" val="3090668941"/>
                    </a:ext>
                  </a:extLst>
                </a:gridCol>
                <a:gridCol w="1381971">
                  <a:extLst>
                    <a:ext uri="{9D8B030D-6E8A-4147-A177-3AD203B41FA5}">
                      <a16:colId xmlns:a16="http://schemas.microsoft.com/office/drawing/2014/main" val="3661087690"/>
                    </a:ext>
                  </a:extLst>
                </a:gridCol>
                <a:gridCol w="1816644">
                  <a:extLst>
                    <a:ext uri="{9D8B030D-6E8A-4147-A177-3AD203B41FA5}">
                      <a16:colId xmlns:a16="http://schemas.microsoft.com/office/drawing/2014/main" val="2051637956"/>
                    </a:ext>
                  </a:extLst>
                </a:gridCol>
                <a:gridCol w="1693947">
                  <a:extLst>
                    <a:ext uri="{9D8B030D-6E8A-4147-A177-3AD203B41FA5}">
                      <a16:colId xmlns:a16="http://schemas.microsoft.com/office/drawing/2014/main" val="2843639173"/>
                    </a:ext>
                  </a:extLst>
                </a:gridCol>
                <a:gridCol w="1403685">
                  <a:extLst>
                    <a:ext uri="{9D8B030D-6E8A-4147-A177-3AD203B41FA5}">
                      <a16:colId xmlns:a16="http://schemas.microsoft.com/office/drawing/2014/main" val="2766085938"/>
                    </a:ext>
                  </a:extLst>
                </a:gridCol>
              </a:tblGrid>
              <a:tr h="443901">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结构</a:t>
                      </a:r>
                    </a:p>
                  </a:txBody>
                  <a:tcPr marL="113182" marR="113182" marT="56591" marB="56591" anchor="ctr"/>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面积 </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(μm</a:t>
                      </a:r>
                      <a:r>
                        <a:rPr lang="en-US" altLang="zh-CN" sz="1700" baseline="30000" dirty="0">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插入损耗</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(dB)</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串扰</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(dB)</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带宽</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(nm)</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extLst>
                  <a:ext uri="{0D108BD9-81ED-4DB2-BD59-A6C34878D82A}">
                    <a16:rowId xmlns:a16="http://schemas.microsoft.com/office/drawing/2014/main" val="1120334911"/>
                  </a:ext>
                </a:extLst>
              </a:tr>
              <a:tr h="443901">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a:t>
                      </a: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型分束器 </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180×2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1.5</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−19</a:t>
                      </a: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90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extLst>
                  <a:ext uri="{0D108BD9-81ED-4DB2-BD59-A6C34878D82A}">
                    <a16:rowId xmlns:a16="http://schemas.microsoft.com/office/drawing/2014/main" val="2757244675"/>
                  </a:ext>
                </a:extLst>
              </a:tr>
              <a:tr h="44390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亚波长光栅辅助绝热耦合器</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55×3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2.6</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−18.8</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130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extLst>
                  <a:ext uri="{0D108BD9-81ED-4DB2-BD59-A6C34878D82A}">
                    <a16:rowId xmlns:a16="http://schemas.microsoft.com/office/drawing/2014/main" val="2340906666"/>
                  </a:ext>
                </a:extLst>
              </a:tr>
              <a:tr h="44390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非对称定向耦合器</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50×1.3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16</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100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extLst>
                  <a:ext uri="{0D108BD9-81ED-4DB2-BD59-A6C34878D82A}">
                    <a16:rowId xmlns:a16="http://schemas.microsoft.com/office/drawing/2014/main" val="3314529319"/>
                  </a:ext>
                </a:extLst>
              </a:tr>
              <a:tr h="44390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多模干涉器</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7.24×1.5</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a:t>
                      </a: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15</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extLst>
                  <a:ext uri="{0D108BD9-81ED-4DB2-BD59-A6C34878D82A}">
                    <a16:rowId xmlns:a16="http://schemas.microsoft.com/office/drawing/2014/main" val="1091230278"/>
                  </a:ext>
                </a:extLst>
              </a:tr>
              <a:tr h="44390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逆向设计的点阵结构</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3×2.4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60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extLst>
                  <a:ext uri="{0D108BD9-81ED-4DB2-BD59-A6C34878D82A}">
                    <a16:rowId xmlns:a16="http://schemas.microsoft.com/office/drawing/2014/main" val="491466101"/>
                  </a:ext>
                </a:extLst>
              </a:tr>
              <a:tr h="4439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b="1" u="sng"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本工作</a:t>
                      </a:r>
                    </a:p>
                  </a:txBody>
                  <a:tcPr marL="113182" marR="113182" marT="56591" marB="56591" anchor="ctr"/>
                </a:tc>
                <a:tc>
                  <a:txBody>
                    <a:bodyPr/>
                    <a:lstStyle/>
                    <a:p>
                      <a:pPr algn="ctr"/>
                      <a:r>
                        <a:rPr lang="en-US" altLang="zh-CN"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1.8×1</a:t>
                      </a:r>
                      <a:endParaRPr lang="zh-CN" altLang="en-US"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0.5</a:t>
                      </a:r>
                      <a:endParaRPr lang="zh-CN" altLang="en-US"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10</a:t>
                      </a:r>
                      <a:endPar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tc>
                  <a:txBody>
                    <a:bodyPr/>
                    <a:lstStyle/>
                    <a:p>
                      <a:pPr algn="ctr"/>
                      <a:r>
                        <a:rPr lang="en-US" altLang="zh-CN"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60</a:t>
                      </a:r>
                      <a:endPar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182" marR="113182" marT="56591" marB="56591" anchor="ctr"/>
                </a:tc>
                <a:extLst>
                  <a:ext uri="{0D108BD9-81ED-4DB2-BD59-A6C34878D82A}">
                    <a16:rowId xmlns:a16="http://schemas.microsoft.com/office/drawing/2014/main" val="2160608075"/>
                  </a:ext>
                </a:extLst>
              </a:tr>
            </a:tbl>
          </a:graphicData>
        </a:graphic>
      </p:graphicFrame>
      <p:sp>
        <p:nvSpPr>
          <p:cNvPr id="6" name="矩形 5">
            <a:extLst>
              <a:ext uri="{FF2B5EF4-FFF2-40B4-BE49-F238E27FC236}">
                <a16:creationId xmlns:a16="http://schemas.microsoft.com/office/drawing/2014/main" id="{81D8C62D-2C4A-F56E-CA24-22829F73AA85}"/>
              </a:ext>
            </a:extLst>
          </p:cNvPr>
          <p:cNvSpPr/>
          <p:nvPr/>
        </p:nvSpPr>
        <p:spPr>
          <a:xfrm>
            <a:off x="1198882" y="4065301"/>
            <a:ext cx="8739263" cy="900246"/>
          </a:xfrm>
          <a:prstGeom prst="rect">
            <a:avLst/>
          </a:prstGeom>
        </p:spPr>
        <p:txBody>
          <a:bodyPr wrap="square">
            <a:spAutoFit/>
          </a:bodyPr>
          <a:lstStyle/>
          <a:p>
            <a:pPr fontAlgn="base"/>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 Z. Zhang, Y. Yu, and S. Fu, </a:t>
            </a:r>
            <a:r>
              <a:rPr lang="da-DK" altLang="zh-CN" sz="105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IEEE Photonics J</a:t>
            </a:r>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vol. 9, no. 2, 2017. </a:t>
            </a:r>
          </a:p>
          <a:p>
            <a:pPr fontAlgn="base"/>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 L. Xu et al., </a:t>
            </a:r>
            <a:r>
              <a:rPr lang="da-DK" altLang="zh-CN" sz="105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J. Light. Technol</a:t>
            </a:r>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vol. 37, no. 23, pp. 5790–5800, 2019. </a:t>
            </a:r>
          </a:p>
          <a:p>
            <a:pPr fontAlgn="base"/>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[3] Y. Ding, J. Xu, F. Da Ros, B. Huang, H. Ou, and C. Peucheret </a:t>
            </a:r>
            <a:r>
              <a:rPr lang="da-DK" altLang="zh-CN" sz="105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Opt. Express</a:t>
            </a:r>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vol. 21, no. 8, p. 10376, 2013. </a:t>
            </a:r>
          </a:p>
          <a:p>
            <a:pPr fontAlgn="base"/>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 Z. Wang, C. Yao, Y. Zhang, and Y. Su, </a:t>
            </a:r>
            <a:r>
              <a:rPr lang="da-DK" altLang="zh-CN" sz="105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2020 Opt. Fiber Commun</a:t>
            </a:r>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Conf. Exhib. OFC 2020 - Proc., vol. 1, pp. 5–7, 2020. </a:t>
            </a:r>
          </a:p>
          <a:p>
            <a:pPr fontAlgn="base"/>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 W. Chang et al., </a:t>
            </a:r>
            <a:r>
              <a:rPr lang="da-DK" altLang="zh-CN" sz="105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Opt. Express</a:t>
            </a:r>
            <a:r>
              <a:rPr lang="da-DK" altLang="zh-CN" sz="105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vol. 26, no. 7, p. 8162, 2018. </a:t>
            </a:r>
          </a:p>
        </p:txBody>
      </p:sp>
      <p:sp>
        <p:nvSpPr>
          <p:cNvPr id="8" name="文本框 7">
            <a:extLst>
              <a:ext uri="{FF2B5EF4-FFF2-40B4-BE49-F238E27FC236}">
                <a16:creationId xmlns:a16="http://schemas.microsoft.com/office/drawing/2014/main" id="{4CDB8271-F4AA-AB5A-01E1-E729180B0A8B}"/>
              </a:ext>
            </a:extLst>
          </p:cNvPr>
          <p:cNvSpPr txBox="1"/>
          <p:nvPr/>
        </p:nvSpPr>
        <p:spPr>
          <a:xfrm>
            <a:off x="1311876" y="5289650"/>
            <a:ext cx="10094417" cy="96128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rPr>
              <a:t>我们设计的器件具有迄今为止最小的尺寸</a:t>
            </a:r>
            <a:r>
              <a:rPr lang="en-US" altLang="zh-CN" sz="2000" dirty="0">
                <a:solidFill>
                  <a:srgbClr val="002060"/>
                </a:solidFill>
                <a:latin typeface="微软雅黑" panose="020B0503020204020204" pitchFamily="34" charset="-122"/>
                <a:ea typeface="微软雅黑" panose="020B0503020204020204" pitchFamily="34" charset="-122"/>
              </a:rPr>
              <a:t>(</a:t>
            </a:r>
            <a:r>
              <a:rPr lang="en-US" altLang="zh-CN" sz="2000" dirty="0">
                <a:solidFill>
                  <a:srgbClr val="C00000"/>
                </a:solidFill>
                <a:latin typeface="微软雅黑" panose="020B0503020204020204" pitchFamily="34" charset="-122"/>
                <a:ea typeface="微软雅黑" panose="020B0503020204020204" pitchFamily="34" charset="-122"/>
              </a:rPr>
              <a:t>1 ×1.8 μm</a:t>
            </a:r>
            <a:r>
              <a:rPr lang="en-US" altLang="zh-CN" sz="2000" baseline="30000" dirty="0">
                <a:solidFill>
                  <a:srgbClr val="C00000"/>
                </a:solidFill>
                <a:latin typeface="微软雅黑" panose="020B0503020204020204" pitchFamily="34" charset="-122"/>
                <a:ea typeface="微软雅黑" panose="020B0503020204020204" pitchFamily="34" charset="-122"/>
              </a:rPr>
              <a:t>2</a:t>
            </a:r>
            <a:r>
              <a:rPr lang="en-US" altLang="zh-CN" sz="2000" dirty="0">
                <a:solidFill>
                  <a:srgbClr val="002060"/>
                </a:solidFill>
                <a:latin typeface="微软雅黑" panose="020B0503020204020204" pitchFamily="34" charset="-122"/>
                <a:ea typeface="微软雅黑" panose="020B0503020204020204" pitchFamily="34" charset="-122"/>
              </a:rPr>
              <a:t>), </a:t>
            </a:r>
            <a:r>
              <a:rPr lang="zh-CN" altLang="en-US" sz="2000" dirty="0">
                <a:solidFill>
                  <a:srgbClr val="002060"/>
                </a:solidFill>
                <a:latin typeface="微软雅黑" panose="020B0503020204020204" pitchFamily="34" charset="-122"/>
                <a:ea typeface="微软雅黑" panose="020B0503020204020204" pitchFamily="34" charset="-122"/>
              </a:rPr>
              <a:t>在损耗、带宽、串扰等其他方面的性能上也很有竞争力。</a:t>
            </a:r>
          </a:p>
        </p:txBody>
      </p:sp>
    </p:spTree>
    <p:extLst>
      <p:ext uri="{BB962C8B-B14F-4D97-AF65-F5344CB8AC3E}">
        <p14:creationId xmlns:p14="http://schemas.microsoft.com/office/powerpoint/2010/main" val="3793045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片上模式转化器</a:t>
            </a:r>
          </a:p>
        </p:txBody>
      </p:sp>
      <p:grpSp>
        <p:nvGrpSpPr>
          <p:cNvPr id="30" name="组合 29">
            <a:extLst>
              <a:ext uri="{FF2B5EF4-FFF2-40B4-BE49-F238E27FC236}">
                <a16:creationId xmlns:a16="http://schemas.microsoft.com/office/drawing/2014/main" id="{071A48B0-D1CC-7A83-639E-FE152BC62214}"/>
              </a:ext>
            </a:extLst>
          </p:cNvPr>
          <p:cNvGrpSpPr/>
          <p:nvPr/>
        </p:nvGrpSpPr>
        <p:grpSpPr>
          <a:xfrm>
            <a:off x="1560339" y="796083"/>
            <a:ext cx="9071323" cy="5222106"/>
            <a:chOff x="370704" y="1778216"/>
            <a:chExt cx="8630571" cy="4968377"/>
          </a:xfrm>
        </p:grpSpPr>
        <p:grpSp>
          <p:nvGrpSpPr>
            <p:cNvPr id="3" name="组合 2">
              <a:extLst>
                <a:ext uri="{FF2B5EF4-FFF2-40B4-BE49-F238E27FC236}">
                  <a16:creationId xmlns:a16="http://schemas.microsoft.com/office/drawing/2014/main" id="{53CE41C9-11C8-C1B4-F307-F454B5EEF858}"/>
                </a:ext>
              </a:extLst>
            </p:cNvPr>
            <p:cNvGrpSpPr/>
            <p:nvPr/>
          </p:nvGrpSpPr>
          <p:grpSpPr>
            <a:xfrm>
              <a:off x="5379653" y="4145894"/>
              <a:ext cx="2916418" cy="2041270"/>
              <a:chOff x="950410" y="4256090"/>
              <a:chExt cx="2743438" cy="1966130"/>
            </a:xfrm>
          </p:grpSpPr>
          <p:pic>
            <p:nvPicPr>
              <p:cNvPr id="4" name="图片 3">
                <a:extLst>
                  <a:ext uri="{FF2B5EF4-FFF2-40B4-BE49-F238E27FC236}">
                    <a16:creationId xmlns:a16="http://schemas.microsoft.com/office/drawing/2014/main" id="{AC0ADD0C-7059-554A-D917-DD14AEDC2DF7}"/>
                  </a:ext>
                </a:extLst>
              </p:cNvPr>
              <p:cNvPicPr>
                <a:picLocks noChangeAspect="1"/>
              </p:cNvPicPr>
              <p:nvPr/>
            </p:nvPicPr>
            <p:blipFill>
              <a:blip r:embed="rId2"/>
              <a:stretch>
                <a:fillRect/>
              </a:stretch>
            </p:blipFill>
            <p:spPr>
              <a:xfrm>
                <a:off x="950410" y="4256090"/>
                <a:ext cx="2743438" cy="1966130"/>
              </a:xfrm>
              <a:prstGeom prst="rect">
                <a:avLst/>
              </a:prstGeom>
            </p:spPr>
          </p:pic>
          <p:pic>
            <p:nvPicPr>
              <p:cNvPr id="5" name="图片 4">
                <a:extLst>
                  <a:ext uri="{FF2B5EF4-FFF2-40B4-BE49-F238E27FC236}">
                    <a16:creationId xmlns:a16="http://schemas.microsoft.com/office/drawing/2014/main" id="{A4EB0109-79F7-CD88-C0EB-90B8C4301EE3}"/>
                  </a:ext>
                </a:extLst>
              </p:cNvPr>
              <p:cNvPicPr>
                <a:picLocks noChangeAspect="1"/>
              </p:cNvPicPr>
              <p:nvPr/>
            </p:nvPicPr>
            <p:blipFill>
              <a:blip r:embed="rId3"/>
              <a:stretch>
                <a:fillRect/>
              </a:stretch>
            </p:blipFill>
            <p:spPr>
              <a:xfrm>
                <a:off x="950410" y="4267776"/>
                <a:ext cx="311860" cy="326710"/>
              </a:xfrm>
              <a:prstGeom prst="rect">
                <a:avLst/>
              </a:prstGeom>
            </p:spPr>
          </p:pic>
        </p:grpSp>
        <p:pic>
          <p:nvPicPr>
            <p:cNvPr id="6" name="图片 5">
              <a:extLst>
                <a:ext uri="{FF2B5EF4-FFF2-40B4-BE49-F238E27FC236}">
                  <a16:creationId xmlns:a16="http://schemas.microsoft.com/office/drawing/2014/main" id="{C76C0708-A61A-3489-007D-256BD7F94772}"/>
                </a:ext>
              </a:extLst>
            </p:cNvPr>
            <p:cNvPicPr>
              <a:picLocks noChangeAspect="1"/>
            </p:cNvPicPr>
            <p:nvPr/>
          </p:nvPicPr>
          <p:blipFill rotWithShape="1">
            <a:blip r:embed="rId4"/>
            <a:srcRect t="992"/>
            <a:stretch/>
          </p:blipFill>
          <p:spPr>
            <a:xfrm>
              <a:off x="5369891" y="2113695"/>
              <a:ext cx="2547193" cy="1312515"/>
            </a:xfrm>
            <a:prstGeom prst="rect">
              <a:avLst/>
            </a:prstGeom>
          </p:spPr>
        </p:pic>
        <p:sp>
          <p:nvSpPr>
            <p:cNvPr id="7" name="文本框 6">
              <a:extLst>
                <a:ext uri="{FF2B5EF4-FFF2-40B4-BE49-F238E27FC236}">
                  <a16:creationId xmlns:a16="http://schemas.microsoft.com/office/drawing/2014/main" id="{C7E21042-82B3-5A6A-2A34-7C49A56E0D1B}"/>
                </a:ext>
              </a:extLst>
            </p:cNvPr>
            <p:cNvSpPr txBox="1"/>
            <p:nvPr/>
          </p:nvSpPr>
          <p:spPr>
            <a:xfrm>
              <a:off x="4775845" y="3767651"/>
              <a:ext cx="1888523" cy="38067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仿真光谱响应</a:t>
              </a:r>
            </a:p>
          </p:txBody>
        </p:sp>
        <p:grpSp>
          <p:nvGrpSpPr>
            <p:cNvPr id="8" name="组合 7">
              <a:extLst>
                <a:ext uri="{FF2B5EF4-FFF2-40B4-BE49-F238E27FC236}">
                  <a16:creationId xmlns:a16="http://schemas.microsoft.com/office/drawing/2014/main" id="{2124E4C5-57D1-8979-C612-805A6AC5F474}"/>
                </a:ext>
              </a:extLst>
            </p:cNvPr>
            <p:cNvGrpSpPr/>
            <p:nvPr/>
          </p:nvGrpSpPr>
          <p:grpSpPr>
            <a:xfrm>
              <a:off x="456677" y="2089671"/>
              <a:ext cx="3842158" cy="1189887"/>
              <a:chOff x="516410" y="2566039"/>
              <a:chExt cx="3842158" cy="1189887"/>
            </a:xfrm>
          </p:grpSpPr>
          <p:pic>
            <p:nvPicPr>
              <p:cNvPr id="9" name="图片 8">
                <a:extLst>
                  <a:ext uri="{FF2B5EF4-FFF2-40B4-BE49-F238E27FC236}">
                    <a16:creationId xmlns:a16="http://schemas.microsoft.com/office/drawing/2014/main" id="{AE84167D-E4A4-C8FA-CBE7-FCC8DE245983}"/>
                  </a:ext>
                </a:extLst>
              </p:cNvPr>
              <p:cNvPicPr>
                <a:picLocks noChangeAspect="1"/>
              </p:cNvPicPr>
              <p:nvPr/>
            </p:nvPicPr>
            <p:blipFill>
              <a:blip r:embed="rId5"/>
              <a:stretch>
                <a:fillRect/>
              </a:stretch>
            </p:blipFill>
            <p:spPr>
              <a:xfrm>
                <a:off x="516410" y="2566039"/>
                <a:ext cx="3842158" cy="1189887"/>
              </a:xfrm>
              <a:prstGeom prst="rect">
                <a:avLst/>
              </a:prstGeom>
            </p:spPr>
          </p:pic>
          <p:cxnSp>
            <p:nvCxnSpPr>
              <p:cNvPr id="10" name="直接箭头连接符 9">
                <a:extLst>
                  <a:ext uri="{FF2B5EF4-FFF2-40B4-BE49-F238E27FC236}">
                    <a16:creationId xmlns:a16="http://schemas.microsoft.com/office/drawing/2014/main" id="{4FF42740-842B-B912-8E6C-9B0D1756496C}"/>
                  </a:ext>
                </a:extLst>
              </p:cNvPr>
              <p:cNvCxnSpPr>
                <a:cxnSpLocks/>
              </p:cNvCxnSpPr>
              <p:nvPr/>
            </p:nvCxnSpPr>
            <p:spPr>
              <a:xfrm>
                <a:off x="2121629" y="3160982"/>
                <a:ext cx="8402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D43EC0EB-20F2-0CDD-598C-4EA11380CC64}"/>
                  </a:ext>
                </a:extLst>
              </p:cNvPr>
              <p:cNvSpPr txBox="1"/>
              <p:nvPr/>
            </p:nvSpPr>
            <p:spPr>
              <a:xfrm>
                <a:off x="2188122" y="3193882"/>
                <a:ext cx="716863" cy="276999"/>
              </a:xfrm>
              <a:prstGeom prst="rect">
                <a:avLst/>
              </a:prstGeom>
              <a:noFill/>
            </p:spPr>
            <p:txBody>
              <a:bodyPr wrap="none" rtlCol="0">
                <a:spAutoFit/>
              </a:bodyPr>
              <a:lstStyle/>
              <a:p>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1.2 μm</a:t>
                </a:r>
                <a:endParaRPr lang="zh-CN" altLang="en-US"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1">
              <a:extLst>
                <a:ext uri="{FF2B5EF4-FFF2-40B4-BE49-F238E27FC236}">
                  <a16:creationId xmlns:a16="http://schemas.microsoft.com/office/drawing/2014/main" id="{A401EA72-A41E-BA2C-360B-B3E0347476FA}"/>
                </a:ext>
              </a:extLst>
            </p:cNvPr>
            <p:cNvGrpSpPr/>
            <p:nvPr/>
          </p:nvGrpSpPr>
          <p:grpSpPr>
            <a:xfrm>
              <a:off x="4674449" y="6369182"/>
              <a:ext cx="4326826" cy="377411"/>
              <a:chOff x="4674449" y="6168153"/>
              <a:chExt cx="4326826" cy="377411"/>
            </a:xfrm>
          </p:grpSpPr>
          <p:sp>
            <p:nvSpPr>
              <p:cNvPr id="13" name="矩形 12">
                <a:extLst>
                  <a:ext uri="{FF2B5EF4-FFF2-40B4-BE49-F238E27FC236}">
                    <a16:creationId xmlns:a16="http://schemas.microsoft.com/office/drawing/2014/main" id="{EEBF6959-3CFE-6404-1090-66A07D71F511}"/>
                  </a:ext>
                </a:extLst>
              </p:cNvPr>
              <p:cNvSpPr>
                <a:spLocks/>
              </p:cNvSpPr>
              <p:nvPr/>
            </p:nvSpPr>
            <p:spPr>
              <a:xfrm>
                <a:off x="4720151" y="6243903"/>
                <a:ext cx="4235422" cy="275335"/>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E43F5D12-2070-149E-6095-C49D8B7316D7}"/>
                  </a:ext>
                </a:extLst>
              </p:cNvPr>
              <p:cNvSpPr txBox="1"/>
              <p:nvPr/>
            </p:nvSpPr>
            <p:spPr>
              <a:xfrm>
                <a:off x="4674449" y="6168153"/>
                <a:ext cx="4326826" cy="377411"/>
              </a:xfrm>
              <a:prstGeom prst="rect">
                <a:avLst/>
              </a:prstGeom>
              <a:noFill/>
            </p:spPr>
            <p:txBody>
              <a:bodyPr wrap="none" rtlCol="0">
                <a:spAutoFit/>
              </a:bodyPr>
              <a:lstStyle/>
              <a:p>
                <a:pPr>
                  <a:lnSpc>
                    <a:spcPct val="150000"/>
                  </a:lnSpc>
                </a:pP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损耗</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&lt;1.2 dB</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、串扰</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20 dB</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尺寸：</a:t>
                </a:r>
                <a:r>
                  <a:rPr lang="en-US" altLang="zh-CN" sz="1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0.8 ×1.2 μm</a:t>
                </a:r>
                <a:r>
                  <a:rPr lang="en-US" altLang="zh-CN" sz="1400" baseline="30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aseline="30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5" name="组合 14">
              <a:extLst>
                <a:ext uri="{FF2B5EF4-FFF2-40B4-BE49-F238E27FC236}">
                  <a16:creationId xmlns:a16="http://schemas.microsoft.com/office/drawing/2014/main" id="{A2E53150-9DE2-1D9B-009A-2533B524CD7A}"/>
                </a:ext>
              </a:extLst>
            </p:cNvPr>
            <p:cNvGrpSpPr/>
            <p:nvPr/>
          </p:nvGrpSpPr>
          <p:grpSpPr>
            <a:xfrm>
              <a:off x="532293" y="4158029"/>
              <a:ext cx="3005662" cy="2211153"/>
              <a:chOff x="445575" y="4054022"/>
              <a:chExt cx="3055150" cy="2309060"/>
            </a:xfrm>
          </p:grpSpPr>
          <p:pic>
            <p:nvPicPr>
              <p:cNvPr id="16" name="图片 15">
                <a:extLst>
                  <a:ext uri="{FF2B5EF4-FFF2-40B4-BE49-F238E27FC236}">
                    <a16:creationId xmlns:a16="http://schemas.microsoft.com/office/drawing/2014/main" id="{A88BAA38-062A-5122-3147-C22C4CC20819}"/>
                  </a:ext>
                </a:extLst>
              </p:cNvPr>
              <p:cNvPicPr>
                <a:picLocks noChangeAspect="1"/>
              </p:cNvPicPr>
              <p:nvPr/>
            </p:nvPicPr>
            <p:blipFill>
              <a:blip r:embed="rId6"/>
              <a:stretch>
                <a:fillRect/>
              </a:stretch>
            </p:blipFill>
            <p:spPr>
              <a:xfrm>
                <a:off x="536288" y="4054022"/>
                <a:ext cx="2964437" cy="2309060"/>
              </a:xfrm>
              <a:prstGeom prst="rect">
                <a:avLst/>
              </a:prstGeom>
            </p:spPr>
          </p:pic>
          <p:pic>
            <p:nvPicPr>
              <p:cNvPr id="17" name="图片 16">
                <a:extLst>
                  <a:ext uri="{FF2B5EF4-FFF2-40B4-BE49-F238E27FC236}">
                    <a16:creationId xmlns:a16="http://schemas.microsoft.com/office/drawing/2014/main" id="{CB02D4FB-A7FF-9F09-B101-9F40257250E6}"/>
                  </a:ext>
                </a:extLst>
              </p:cNvPr>
              <p:cNvPicPr>
                <a:picLocks noChangeAspect="1"/>
              </p:cNvPicPr>
              <p:nvPr/>
            </p:nvPicPr>
            <p:blipFill>
              <a:blip r:embed="rId7"/>
              <a:stretch>
                <a:fillRect/>
              </a:stretch>
            </p:blipFill>
            <p:spPr>
              <a:xfrm>
                <a:off x="445575" y="4089814"/>
                <a:ext cx="346744" cy="282533"/>
              </a:xfrm>
              <a:prstGeom prst="rect">
                <a:avLst/>
              </a:prstGeom>
            </p:spPr>
          </p:pic>
        </p:grpSp>
        <p:sp>
          <p:nvSpPr>
            <p:cNvPr id="18" name="文本框 17">
              <a:extLst>
                <a:ext uri="{FF2B5EF4-FFF2-40B4-BE49-F238E27FC236}">
                  <a16:creationId xmlns:a16="http://schemas.microsoft.com/office/drawing/2014/main" id="{61B1BCB8-E207-57D1-DF65-9FF7BF9F1709}"/>
                </a:ext>
              </a:extLst>
            </p:cNvPr>
            <p:cNvSpPr txBox="1"/>
            <p:nvPr/>
          </p:nvSpPr>
          <p:spPr>
            <a:xfrm>
              <a:off x="496709" y="3767651"/>
              <a:ext cx="1336094" cy="38067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理论计算</a:t>
              </a:r>
            </a:p>
          </p:txBody>
        </p:sp>
        <p:grpSp>
          <p:nvGrpSpPr>
            <p:cNvPr id="19" name="组合 18">
              <a:extLst>
                <a:ext uri="{FF2B5EF4-FFF2-40B4-BE49-F238E27FC236}">
                  <a16:creationId xmlns:a16="http://schemas.microsoft.com/office/drawing/2014/main" id="{829A4E16-651D-D93B-78B1-5355CFEFD052}"/>
                </a:ext>
              </a:extLst>
            </p:cNvPr>
            <p:cNvGrpSpPr/>
            <p:nvPr/>
          </p:nvGrpSpPr>
          <p:grpSpPr>
            <a:xfrm>
              <a:off x="370704" y="6403999"/>
              <a:ext cx="3651421" cy="307777"/>
              <a:chOff x="370702" y="6424499"/>
              <a:chExt cx="3651421" cy="307777"/>
            </a:xfrm>
          </p:grpSpPr>
          <p:sp>
            <p:nvSpPr>
              <p:cNvPr id="20" name="矩形 19">
                <a:extLst>
                  <a:ext uri="{FF2B5EF4-FFF2-40B4-BE49-F238E27FC236}">
                    <a16:creationId xmlns:a16="http://schemas.microsoft.com/office/drawing/2014/main" id="{5497305E-3216-0ACB-48EC-11B2490C39E5}"/>
                  </a:ext>
                </a:extLst>
              </p:cNvPr>
              <p:cNvSpPr>
                <a:spLocks/>
              </p:cNvSpPr>
              <p:nvPr/>
            </p:nvSpPr>
            <p:spPr>
              <a:xfrm>
                <a:off x="370702" y="6440720"/>
                <a:ext cx="3651421" cy="275334"/>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A708AF71-5088-AA5A-DB1C-BC91A67821F7}"/>
                  </a:ext>
                </a:extLst>
              </p:cNvPr>
              <p:cNvSpPr txBox="1"/>
              <p:nvPr/>
            </p:nvSpPr>
            <p:spPr>
              <a:xfrm>
                <a:off x="539212" y="6424499"/>
                <a:ext cx="3314401" cy="307777"/>
              </a:xfrm>
              <a:prstGeom prst="rect">
                <a:avLst/>
              </a:prstGeom>
              <a:noFill/>
            </p:spPr>
            <p:txBody>
              <a:bodyPr wrap="square" rtlCol="0">
                <a:spAutoFit/>
              </a:bodyPr>
              <a:lstStyle/>
              <a:p>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FDTD</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仿真和理论计算结果较为符合</a:t>
                </a:r>
                <a:endPar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 name="文本框 21">
              <a:extLst>
                <a:ext uri="{FF2B5EF4-FFF2-40B4-BE49-F238E27FC236}">
                  <a16:creationId xmlns:a16="http://schemas.microsoft.com/office/drawing/2014/main" id="{1E3E5470-F6E5-0661-B8FE-675D23B60F54}"/>
                </a:ext>
              </a:extLst>
            </p:cNvPr>
            <p:cNvSpPr txBox="1"/>
            <p:nvPr/>
          </p:nvSpPr>
          <p:spPr>
            <a:xfrm>
              <a:off x="498815" y="1778216"/>
              <a:ext cx="1336094" cy="38067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器件结构</a:t>
              </a:r>
            </a:p>
          </p:txBody>
        </p:sp>
        <p:sp>
          <p:nvSpPr>
            <p:cNvPr id="23" name="文本框 22">
              <a:extLst>
                <a:ext uri="{FF2B5EF4-FFF2-40B4-BE49-F238E27FC236}">
                  <a16:creationId xmlns:a16="http://schemas.microsoft.com/office/drawing/2014/main" id="{E2263B4F-E777-3042-7050-772CA81C1304}"/>
                </a:ext>
              </a:extLst>
            </p:cNvPr>
            <p:cNvSpPr txBox="1"/>
            <p:nvPr/>
          </p:nvSpPr>
          <p:spPr>
            <a:xfrm>
              <a:off x="4775846" y="1778216"/>
              <a:ext cx="1888522" cy="38067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仿真电场分布</a:t>
              </a:r>
            </a:p>
          </p:txBody>
        </p:sp>
        <p:grpSp>
          <p:nvGrpSpPr>
            <p:cNvPr id="24" name="组合 23">
              <a:extLst>
                <a:ext uri="{FF2B5EF4-FFF2-40B4-BE49-F238E27FC236}">
                  <a16:creationId xmlns:a16="http://schemas.microsoft.com/office/drawing/2014/main" id="{04AC0E1F-1899-3975-DC63-54FF625C3D1E}"/>
                </a:ext>
              </a:extLst>
            </p:cNvPr>
            <p:cNvGrpSpPr/>
            <p:nvPr/>
          </p:nvGrpSpPr>
          <p:grpSpPr>
            <a:xfrm>
              <a:off x="370704" y="3364567"/>
              <a:ext cx="3651421" cy="307777"/>
              <a:chOff x="370702" y="6424499"/>
              <a:chExt cx="3651421" cy="307777"/>
            </a:xfrm>
          </p:grpSpPr>
          <p:sp>
            <p:nvSpPr>
              <p:cNvPr id="25" name="矩形 24">
                <a:extLst>
                  <a:ext uri="{FF2B5EF4-FFF2-40B4-BE49-F238E27FC236}">
                    <a16:creationId xmlns:a16="http://schemas.microsoft.com/office/drawing/2014/main" id="{DCA5D897-192D-24E0-E434-511E25094C0A}"/>
                  </a:ext>
                </a:extLst>
              </p:cNvPr>
              <p:cNvSpPr>
                <a:spLocks/>
              </p:cNvSpPr>
              <p:nvPr/>
            </p:nvSpPr>
            <p:spPr>
              <a:xfrm>
                <a:off x="370702" y="6440720"/>
                <a:ext cx="3651421" cy="275334"/>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文本框 25">
                <a:extLst>
                  <a:ext uri="{FF2B5EF4-FFF2-40B4-BE49-F238E27FC236}">
                    <a16:creationId xmlns:a16="http://schemas.microsoft.com/office/drawing/2014/main" id="{86861D89-47C4-63D0-5527-A6FF70F2B52D}"/>
                  </a:ext>
                </a:extLst>
              </p:cNvPr>
              <p:cNvSpPr txBox="1"/>
              <p:nvPr/>
            </p:nvSpPr>
            <p:spPr>
              <a:xfrm>
                <a:off x="539212" y="6424499"/>
                <a:ext cx="3314401" cy="307777"/>
              </a:xfrm>
              <a:prstGeom prst="rect">
                <a:avLst/>
              </a:prstGeom>
              <a:noFill/>
            </p:spPr>
            <p:txBody>
              <a:bodyPr wrap="square" rtlCol="0">
                <a:spAutoFit/>
              </a:bodyPr>
              <a:lstStyle/>
              <a:p>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利用简单电介质槽，实现模式转化</a:t>
                </a:r>
                <a:endPar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7" name="组合 26">
              <a:extLst>
                <a:ext uri="{FF2B5EF4-FFF2-40B4-BE49-F238E27FC236}">
                  <a16:creationId xmlns:a16="http://schemas.microsoft.com/office/drawing/2014/main" id="{AA6ADDA0-1197-1FF5-A6CE-4606C5AB8511}"/>
                </a:ext>
              </a:extLst>
            </p:cNvPr>
            <p:cNvGrpSpPr/>
            <p:nvPr/>
          </p:nvGrpSpPr>
          <p:grpSpPr>
            <a:xfrm>
              <a:off x="4953369" y="3364567"/>
              <a:ext cx="3651421" cy="307777"/>
              <a:chOff x="370702" y="6424499"/>
              <a:chExt cx="3651421" cy="307777"/>
            </a:xfrm>
          </p:grpSpPr>
          <p:sp>
            <p:nvSpPr>
              <p:cNvPr id="28" name="矩形 27">
                <a:extLst>
                  <a:ext uri="{FF2B5EF4-FFF2-40B4-BE49-F238E27FC236}">
                    <a16:creationId xmlns:a16="http://schemas.microsoft.com/office/drawing/2014/main" id="{B49BF2A0-BB8A-A30F-CE4A-1B5537C5D7F3}"/>
                  </a:ext>
                </a:extLst>
              </p:cNvPr>
              <p:cNvSpPr>
                <a:spLocks/>
              </p:cNvSpPr>
              <p:nvPr/>
            </p:nvSpPr>
            <p:spPr>
              <a:xfrm>
                <a:off x="370702" y="6440720"/>
                <a:ext cx="3651421" cy="275334"/>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文本框 28">
                <a:extLst>
                  <a:ext uri="{FF2B5EF4-FFF2-40B4-BE49-F238E27FC236}">
                    <a16:creationId xmlns:a16="http://schemas.microsoft.com/office/drawing/2014/main" id="{FEACAF46-118F-DB2F-0837-9490EDA304F5}"/>
                  </a:ext>
                </a:extLst>
              </p:cNvPr>
              <p:cNvSpPr txBox="1"/>
              <p:nvPr/>
            </p:nvSpPr>
            <p:spPr>
              <a:xfrm>
                <a:off x="539212" y="6424499"/>
                <a:ext cx="3314401" cy="307777"/>
              </a:xfrm>
              <a:prstGeom prst="rect">
                <a:avLst/>
              </a:prstGeom>
              <a:noFill/>
            </p:spPr>
            <p:txBody>
              <a:bodyPr wrap="square" rtlCol="0">
                <a:spAutoFit/>
              </a:bodyPr>
              <a:lstStyle/>
              <a:p>
                <a:pPr algn="ct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输入</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模式完全转化为</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TE1</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模式</a:t>
                </a:r>
                <a:endPar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sp>
        <p:nvSpPr>
          <p:cNvPr id="59" name="文本框 58">
            <a:extLst>
              <a:ext uri="{FF2B5EF4-FFF2-40B4-BE49-F238E27FC236}">
                <a16:creationId xmlns:a16="http://schemas.microsoft.com/office/drawing/2014/main" id="{E290FA70-6A3B-7BA3-17FB-5CE21EF47CF8}"/>
              </a:ext>
            </a:extLst>
          </p:cNvPr>
          <p:cNvSpPr txBox="1"/>
          <p:nvPr/>
        </p:nvSpPr>
        <p:spPr>
          <a:xfrm>
            <a:off x="1650703" y="6188117"/>
            <a:ext cx="6099386" cy="276999"/>
          </a:xfrm>
          <a:prstGeom prst="rect">
            <a:avLst/>
          </a:prstGeom>
          <a:noFill/>
        </p:spPr>
        <p:txBody>
          <a:bodyPr wrap="square">
            <a:spAutoFit/>
          </a:bodyPr>
          <a:lstStyle/>
          <a:p>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 X. Guo,* </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et al. </a:t>
            </a:r>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Opt. Lett.</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45, 3797-3800 (2020).</a:t>
            </a:r>
            <a:endParaRPr lang="zh-CN" altLang="en-US"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146874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片上模式转化器</a:t>
            </a:r>
          </a:p>
        </p:txBody>
      </p:sp>
      <p:sp>
        <p:nvSpPr>
          <p:cNvPr id="32" name="矩形 31">
            <a:extLst>
              <a:ext uri="{FF2B5EF4-FFF2-40B4-BE49-F238E27FC236}">
                <a16:creationId xmlns:a16="http://schemas.microsoft.com/office/drawing/2014/main" id="{33E93061-663A-711E-8294-D08135E1A967}"/>
              </a:ext>
            </a:extLst>
          </p:cNvPr>
          <p:cNvSpPr/>
          <p:nvPr/>
        </p:nvSpPr>
        <p:spPr>
          <a:xfrm>
            <a:off x="7987381" y="1212715"/>
            <a:ext cx="3488739" cy="3729173"/>
          </a:xfrm>
          <a:prstGeom prst="rect">
            <a:avLst/>
          </a:prstGeom>
          <a:solidFill>
            <a:srgbClr val="CCE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23177688-BEC6-5987-D5BB-8E6D07523F08}"/>
              </a:ext>
            </a:extLst>
          </p:cNvPr>
          <p:cNvSpPr/>
          <p:nvPr/>
        </p:nvSpPr>
        <p:spPr>
          <a:xfrm>
            <a:off x="4300703" y="1212715"/>
            <a:ext cx="3684763" cy="3729173"/>
          </a:xfrm>
          <a:prstGeom prst="rect">
            <a:avLst/>
          </a:prstGeom>
          <a:solidFill>
            <a:srgbClr val="F4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2951A6AF-5C77-1E27-9AEA-9BF9E7072893}"/>
              </a:ext>
            </a:extLst>
          </p:cNvPr>
          <p:cNvSpPr/>
          <p:nvPr/>
        </p:nvSpPr>
        <p:spPr>
          <a:xfrm>
            <a:off x="782526" y="1212715"/>
            <a:ext cx="3500115" cy="3729173"/>
          </a:xfrm>
          <a:prstGeom prst="rect">
            <a:avLst/>
          </a:prstGeom>
          <a:solidFill>
            <a:srgbClr val="CCE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3AF9CD46-7042-915E-476C-28816FB974F1}"/>
              </a:ext>
            </a:extLst>
          </p:cNvPr>
          <p:cNvGrpSpPr/>
          <p:nvPr/>
        </p:nvGrpSpPr>
        <p:grpSpPr>
          <a:xfrm>
            <a:off x="715880" y="1212715"/>
            <a:ext cx="3669737" cy="3609849"/>
            <a:chOff x="18938" y="1809202"/>
            <a:chExt cx="3112066" cy="3061279"/>
          </a:xfrm>
        </p:grpSpPr>
        <p:sp>
          <p:nvSpPr>
            <p:cNvPr id="46" name="文本框 45">
              <a:extLst>
                <a:ext uri="{FF2B5EF4-FFF2-40B4-BE49-F238E27FC236}">
                  <a16:creationId xmlns:a16="http://schemas.microsoft.com/office/drawing/2014/main" id="{B1BC842D-4DE0-2C41-D2A7-534B74E0CDEE}"/>
                </a:ext>
              </a:extLst>
            </p:cNvPr>
            <p:cNvSpPr txBox="1"/>
            <p:nvPr/>
          </p:nvSpPr>
          <p:spPr>
            <a:xfrm>
              <a:off x="397480" y="1809202"/>
              <a:ext cx="2324173" cy="339307"/>
            </a:xfrm>
            <a:prstGeom prst="rect">
              <a:avLst/>
            </a:prstGeom>
            <a:noFill/>
          </p:spPr>
          <p:txBody>
            <a:bodyPr wrap="square" rtlCol="0">
              <a:spAutoFit/>
            </a:bodyPr>
            <a:lstStyle/>
            <a:p>
              <a:pPr algn="ctr"/>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工艺容忍度分析</a:t>
              </a:r>
            </a:p>
          </p:txBody>
        </p:sp>
        <p:grpSp>
          <p:nvGrpSpPr>
            <p:cNvPr id="47" name="组合 46">
              <a:extLst>
                <a:ext uri="{FF2B5EF4-FFF2-40B4-BE49-F238E27FC236}">
                  <a16:creationId xmlns:a16="http://schemas.microsoft.com/office/drawing/2014/main" id="{D7778D90-5887-879E-2B22-38CBD2CF6FD7}"/>
                </a:ext>
              </a:extLst>
            </p:cNvPr>
            <p:cNvGrpSpPr/>
            <p:nvPr/>
          </p:nvGrpSpPr>
          <p:grpSpPr>
            <a:xfrm>
              <a:off x="164985" y="2157402"/>
              <a:ext cx="2789162" cy="1973751"/>
              <a:chOff x="4339706" y="2639191"/>
              <a:chExt cx="2789162" cy="1973751"/>
            </a:xfrm>
          </p:grpSpPr>
          <p:pic>
            <p:nvPicPr>
              <p:cNvPr id="49" name="图片 48">
                <a:extLst>
                  <a:ext uri="{FF2B5EF4-FFF2-40B4-BE49-F238E27FC236}">
                    <a16:creationId xmlns:a16="http://schemas.microsoft.com/office/drawing/2014/main" id="{9B44689C-82AA-13E3-680B-C3246D9254E5}"/>
                  </a:ext>
                </a:extLst>
              </p:cNvPr>
              <p:cNvPicPr>
                <a:picLocks noChangeAspect="1"/>
              </p:cNvPicPr>
              <p:nvPr/>
            </p:nvPicPr>
            <p:blipFill>
              <a:blip r:embed="rId2"/>
              <a:stretch>
                <a:fillRect/>
              </a:stretch>
            </p:blipFill>
            <p:spPr>
              <a:xfrm>
                <a:off x="4339706" y="2639191"/>
                <a:ext cx="2789162" cy="1973751"/>
              </a:xfrm>
              <a:prstGeom prst="rect">
                <a:avLst/>
              </a:prstGeom>
            </p:spPr>
          </p:pic>
          <p:pic>
            <p:nvPicPr>
              <p:cNvPr id="50" name="图片 49">
                <a:extLst>
                  <a:ext uri="{FF2B5EF4-FFF2-40B4-BE49-F238E27FC236}">
                    <a16:creationId xmlns:a16="http://schemas.microsoft.com/office/drawing/2014/main" id="{54B1296A-D5DB-6E46-C16D-D43D855336D8}"/>
                  </a:ext>
                </a:extLst>
              </p:cNvPr>
              <p:cNvPicPr>
                <a:picLocks noChangeAspect="1"/>
              </p:cNvPicPr>
              <p:nvPr/>
            </p:nvPicPr>
            <p:blipFill>
              <a:blip r:embed="rId3"/>
              <a:stretch>
                <a:fillRect/>
              </a:stretch>
            </p:blipFill>
            <p:spPr>
              <a:xfrm>
                <a:off x="4386922" y="2701324"/>
                <a:ext cx="274529" cy="396541"/>
              </a:xfrm>
              <a:prstGeom prst="rect">
                <a:avLst/>
              </a:prstGeom>
            </p:spPr>
          </p:pic>
        </p:grpSp>
        <p:sp>
          <p:nvSpPr>
            <p:cNvPr id="48" name="文本框 47">
              <a:extLst>
                <a:ext uri="{FF2B5EF4-FFF2-40B4-BE49-F238E27FC236}">
                  <a16:creationId xmlns:a16="http://schemas.microsoft.com/office/drawing/2014/main" id="{01F1038F-EEC0-36F0-2AC2-B1055362587F}"/>
                </a:ext>
              </a:extLst>
            </p:cNvPr>
            <p:cNvSpPr txBox="1"/>
            <p:nvPr/>
          </p:nvSpPr>
          <p:spPr>
            <a:xfrm>
              <a:off x="18938" y="4169905"/>
              <a:ext cx="3112066" cy="700576"/>
            </a:xfrm>
            <a:prstGeom prst="rect">
              <a:avLst/>
            </a:prstGeom>
            <a:noFill/>
          </p:spPr>
          <p:txBody>
            <a:bodyPr wrap="square" rtlCol="0">
              <a:spAutoFit/>
            </a:bodyPr>
            <a:lstStyle/>
            <a:p>
              <a:pPr>
                <a:lnSpc>
                  <a:spcPct val="150000"/>
                </a:lnSpc>
              </a:pP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介质槽宽度变化</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±10nm</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范围内，损耗始终小于</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1.2dB</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，串扰小于</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20dB</a:t>
              </a:r>
              <a:endPar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6" name="组合 35">
            <a:extLst>
              <a:ext uri="{FF2B5EF4-FFF2-40B4-BE49-F238E27FC236}">
                <a16:creationId xmlns:a16="http://schemas.microsoft.com/office/drawing/2014/main" id="{559030FC-3A0A-8421-6BA5-1F39E199E878}"/>
              </a:ext>
            </a:extLst>
          </p:cNvPr>
          <p:cNvGrpSpPr/>
          <p:nvPr/>
        </p:nvGrpSpPr>
        <p:grpSpPr>
          <a:xfrm>
            <a:off x="4325002" y="1212715"/>
            <a:ext cx="3723677" cy="3611918"/>
            <a:chOff x="3755485" y="1809202"/>
            <a:chExt cx="3157809" cy="3063034"/>
          </a:xfrm>
        </p:grpSpPr>
        <p:sp>
          <p:nvSpPr>
            <p:cNvPr id="43" name="文本框 42">
              <a:extLst>
                <a:ext uri="{FF2B5EF4-FFF2-40B4-BE49-F238E27FC236}">
                  <a16:creationId xmlns:a16="http://schemas.microsoft.com/office/drawing/2014/main" id="{EB1BFC49-E57B-0EF4-C943-8CC1B08B1B89}"/>
                </a:ext>
              </a:extLst>
            </p:cNvPr>
            <p:cNvSpPr txBox="1"/>
            <p:nvPr/>
          </p:nvSpPr>
          <p:spPr>
            <a:xfrm>
              <a:off x="4491052" y="1809202"/>
              <a:ext cx="1577130" cy="339307"/>
            </a:xfrm>
            <a:prstGeom prst="rect">
              <a:avLst/>
            </a:prstGeom>
            <a:noFill/>
          </p:spPr>
          <p:txBody>
            <a:bodyPr wrap="square" rtlCol="0">
              <a:spAutoFit/>
            </a:bodyPr>
            <a:lstStyle/>
            <a:p>
              <a:pPr algn="ctr"/>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实验方案</a:t>
              </a:r>
            </a:p>
          </p:txBody>
        </p:sp>
        <p:pic>
          <p:nvPicPr>
            <p:cNvPr id="44" name="图片 43">
              <a:extLst>
                <a:ext uri="{FF2B5EF4-FFF2-40B4-BE49-F238E27FC236}">
                  <a16:creationId xmlns:a16="http://schemas.microsoft.com/office/drawing/2014/main" id="{375BDD78-5C9F-E3CE-12F5-1CCA3EB2D14F}"/>
                </a:ext>
              </a:extLst>
            </p:cNvPr>
            <p:cNvPicPr>
              <a:picLocks noChangeAspect="1"/>
            </p:cNvPicPr>
            <p:nvPr/>
          </p:nvPicPr>
          <p:blipFill>
            <a:blip r:embed="rId4"/>
            <a:stretch>
              <a:fillRect/>
            </a:stretch>
          </p:blipFill>
          <p:spPr>
            <a:xfrm>
              <a:off x="3755485" y="2437327"/>
              <a:ext cx="3048264" cy="1371719"/>
            </a:xfrm>
            <a:prstGeom prst="rect">
              <a:avLst/>
            </a:prstGeom>
          </p:spPr>
        </p:pic>
        <p:sp>
          <p:nvSpPr>
            <p:cNvPr id="45" name="矩形 44">
              <a:extLst>
                <a:ext uri="{FF2B5EF4-FFF2-40B4-BE49-F238E27FC236}">
                  <a16:creationId xmlns:a16="http://schemas.microsoft.com/office/drawing/2014/main" id="{624A96EA-DDE0-06E4-6E66-3305B885FDED}"/>
                </a:ext>
              </a:extLst>
            </p:cNvPr>
            <p:cNvSpPr/>
            <p:nvPr/>
          </p:nvSpPr>
          <p:spPr>
            <a:xfrm>
              <a:off x="3865031" y="4171660"/>
              <a:ext cx="3048263" cy="700576"/>
            </a:xfrm>
            <a:prstGeom prst="rect">
              <a:avLst/>
            </a:prstGeom>
          </p:spPr>
          <p:txBody>
            <a:bodyPr wrap="square">
              <a:spAutoFit/>
            </a:bodyPr>
            <a:lstStyle/>
            <a:p>
              <a:pPr>
                <a:lnSpc>
                  <a:spcPct val="150000"/>
                </a:lnSpc>
              </a:pP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通过基于非对称定向耦合器</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(ADC)</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的模式解复用器检测波导中的模式</a:t>
              </a:r>
            </a:p>
          </p:txBody>
        </p:sp>
      </p:grpSp>
      <p:pic>
        <p:nvPicPr>
          <p:cNvPr id="4" name="图片 3" descr="徽标&#10;&#10;描述已自动生成">
            <a:extLst>
              <a:ext uri="{FF2B5EF4-FFF2-40B4-BE49-F238E27FC236}">
                <a16:creationId xmlns:a16="http://schemas.microsoft.com/office/drawing/2014/main" id="{849B09C0-9A92-297F-7EAA-88183DFEC68D}"/>
              </a:ext>
            </a:extLst>
          </p:cNvPr>
          <p:cNvPicPr>
            <a:picLocks/>
          </p:cNvPicPr>
          <p:nvPr/>
        </p:nvPicPr>
        <p:blipFill rotWithShape="1">
          <a:blip r:embed="rId5" cstate="print">
            <a:extLst>
              <a:ext uri="{28A0092B-C50C-407E-A947-70E740481C1C}">
                <a14:useLocalDpi xmlns:a14="http://schemas.microsoft.com/office/drawing/2010/main" val="0"/>
              </a:ext>
            </a:extLst>
          </a:blip>
          <a:srcRect l="53529"/>
          <a:stretch/>
        </p:blipFill>
        <p:spPr>
          <a:xfrm>
            <a:off x="8131473" y="1722552"/>
            <a:ext cx="3288970" cy="2162136"/>
          </a:xfrm>
          <a:prstGeom prst="rect">
            <a:avLst/>
          </a:prstGeom>
        </p:spPr>
      </p:pic>
      <p:sp>
        <p:nvSpPr>
          <p:cNvPr id="39" name="文本框 38">
            <a:extLst>
              <a:ext uri="{FF2B5EF4-FFF2-40B4-BE49-F238E27FC236}">
                <a16:creationId xmlns:a16="http://schemas.microsoft.com/office/drawing/2014/main" id="{E67C549D-2EDD-70CF-3808-D29226A9E964}"/>
              </a:ext>
            </a:extLst>
          </p:cNvPr>
          <p:cNvSpPr txBox="1"/>
          <p:nvPr/>
        </p:nvSpPr>
        <p:spPr>
          <a:xfrm>
            <a:off x="8825868" y="1212715"/>
            <a:ext cx="1859746" cy="400110"/>
          </a:xfrm>
          <a:prstGeom prst="rect">
            <a:avLst/>
          </a:prstGeom>
          <a:noFill/>
        </p:spPr>
        <p:txBody>
          <a:bodyPr wrap="square" rtlCol="0">
            <a:spAutoFit/>
          </a:bodyPr>
          <a:lstStyle/>
          <a:p>
            <a:pPr algn="ctr"/>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sp>
        <p:nvSpPr>
          <p:cNvPr id="40" name="文本框 39">
            <a:extLst>
              <a:ext uri="{FF2B5EF4-FFF2-40B4-BE49-F238E27FC236}">
                <a16:creationId xmlns:a16="http://schemas.microsoft.com/office/drawing/2014/main" id="{2094720C-FBA9-59A3-63C6-321E2FB7F477}"/>
              </a:ext>
            </a:extLst>
          </p:cNvPr>
          <p:cNvSpPr txBox="1"/>
          <p:nvPr/>
        </p:nvSpPr>
        <p:spPr>
          <a:xfrm>
            <a:off x="8185801" y="3996447"/>
            <a:ext cx="3139881" cy="826117"/>
          </a:xfrm>
          <a:prstGeom prst="rect">
            <a:avLst/>
          </a:prstGeom>
          <a:noFill/>
        </p:spPr>
        <p:txBody>
          <a:bodyPr wrap="square" rtlCol="0">
            <a:spAutoFit/>
          </a:bodyPr>
          <a:lstStyle/>
          <a:p>
            <a:pPr>
              <a:lnSpc>
                <a:spcPct val="150000"/>
              </a:lnSpc>
            </a:pP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损耗</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&lt;1.2 dB  </a:t>
            </a:r>
            <a:r>
              <a:rPr lang="zh-CN" altLang="en-US"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串扰</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a:t>
            </a:r>
            <a:r>
              <a:rPr lang="en-US" altLang="zh-CN" sz="1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6.3 dB  </a:t>
            </a:r>
            <a:r>
              <a:rPr lang="zh-CN" altLang="en-US" sz="1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尺寸：</a:t>
            </a:r>
            <a:r>
              <a:rPr lang="en-US" altLang="zh-CN" sz="1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0.8 ×1.2 μm</a:t>
            </a:r>
            <a:r>
              <a:rPr lang="en-US" altLang="zh-CN" sz="1400" baseline="30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400" baseline="30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文本框 51">
            <a:extLst>
              <a:ext uri="{FF2B5EF4-FFF2-40B4-BE49-F238E27FC236}">
                <a16:creationId xmlns:a16="http://schemas.microsoft.com/office/drawing/2014/main" id="{CCF3A7EB-01A5-F1FD-014A-4F8EDA338D8A}"/>
              </a:ext>
            </a:extLst>
          </p:cNvPr>
          <p:cNvSpPr txBox="1"/>
          <p:nvPr/>
        </p:nvSpPr>
        <p:spPr>
          <a:xfrm>
            <a:off x="782526" y="5354690"/>
            <a:ext cx="5048012" cy="96128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迄今为止最小的尺寸</a:t>
            </a:r>
            <a:r>
              <a:rPr lang="en-US" altLang="zh-CN" sz="2000" dirty="0">
                <a:solidFill>
                  <a:srgbClr val="C00000"/>
                </a:solidFill>
                <a:latin typeface="微软雅黑" panose="020B0503020204020204" pitchFamily="34" charset="-122"/>
                <a:ea typeface="微软雅黑" panose="020B0503020204020204" pitchFamily="34" charset="-122"/>
              </a:rPr>
              <a:t>(</a:t>
            </a:r>
            <a:r>
              <a:rPr lang="el-GR" altLang="zh-CN" sz="2000" dirty="0">
                <a:solidFill>
                  <a:srgbClr val="C00000"/>
                </a:solidFill>
                <a:latin typeface="微软雅黑" panose="020B0503020204020204" pitchFamily="34" charset="-122"/>
                <a:ea typeface="微软雅黑" panose="020B0503020204020204" pitchFamily="34" charset="-122"/>
              </a:rPr>
              <a:t>0.8 ×1.2 μ</a:t>
            </a:r>
            <a:r>
              <a:rPr lang="en-US" altLang="zh-CN" sz="2000" dirty="0">
                <a:solidFill>
                  <a:srgbClr val="C00000"/>
                </a:solidFill>
                <a:latin typeface="微软雅黑" panose="020B0503020204020204" pitchFamily="34" charset="-122"/>
                <a:ea typeface="微软雅黑" panose="020B0503020204020204" pitchFamily="34" charset="-122"/>
              </a:rPr>
              <a:t>m</a:t>
            </a:r>
            <a:r>
              <a:rPr lang="en-US" altLang="zh-CN" sz="2000" baseline="30000" dirty="0">
                <a:solidFill>
                  <a:srgbClr val="C00000"/>
                </a:solidFill>
                <a:latin typeface="微软雅黑" panose="020B0503020204020204" pitchFamily="34" charset="-122"/>
                <a:ea typeface="微软雅黑" panose="020B0503020204020204" pitchFamily="34" charset="-122"/>
              </a:rPr>
              <a:t>2</a:t>
            </a:r>
            <a:r>
              <a:rPr lang="en-US" altLang="zh-CN" sz="2000" dirty="0">
                <a:solidFill>
                  <a:srgbClr val="C00000"/>
                </a:solidFill>
                <a:latin typeface="微软雅黑" panose="020B0503020204020204" pitchFamily="34" charset="-122"/>
                <a:ea typeface="微软雅黑" panose="020B0503020204020204" pitchFamily="34" charset="-122"/>
              </a:rPr>
              <a:t>) </a:t>
            </a:r>
          </a:p>
          <a:p>
            <a:pPr marL="285750" indent="-285750">
              <a:lnSpc>
                <a:spcPct val="150000"/>
              </a:lnSpc>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向高阶模式的拓展性</a:t>
            </a:r>
          </a:p>
        </p:txBody>
      </p:sp>
      <p:sp>
        <p:nvSpPr>
          <p:cNvPr id="56" name="文本框 55">
            <a:extLst>
              <a:ext uri="{FF2B5EF4-FFF2-40B4-BE49-F238E27FC236}">
                <a16:creationId xmlns:a16="http://schemas.microsoft.com/office/drawing/2014/main" id="{516F68C5-2577-D14C-B9FE-7866D03883CD}"/>
              </a:ext>
            </a:extLst>
          </p:cNvPr>
          <p:cNvSpPr txBox="1"/>
          <p:nvPr/>
        </p:nvSpPr>
        <p:spPr>
          <a:xfrm>
            <a:off x="5723271" y="5354690"/>
            <a:ext cx="3757279" cy="49962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良好的工艺容忍度</a:t>
            </a:r>
            <a:r>
              <a:rPr lang="en-US" altLang="zh-CN" sz="2000" dirty="0">
                <a:solidFill>
                  <a:srgbClr val="C00000"/>
                </a:solidFill>
                <a:latin typeface="微软雅黑" panose="020B0503020204020204" pitchFamily="34" charset="-122"/>
                <a:ea typeface="微软雅黑" panose="020B0503020204020204" pitchFamily="34" charset="-122"/>
              </a:rPr>
              <a:t>(±10 nm)</a:t>
            </a:r>
          </a:p>
        </p:txBody>
      </p:sp>
      <p:pic>
        <p:nvPicPr>
          <p:cNvPr id="6" name="图片 5">
            <a:extLst>
              <a:ext uri="{FF2B5EF4-FFF2-40B4-BE49-F238E27FC236}">
                <a16:creationId xmlns:a16="http://schemas.microsoft.com/office/drawing/2014/main" id="{491885F0-ED7C-56DE-31FE-2D874CB07959}"/>
              </a:ext>
            </a:extLst>
          </p:cNvPr>
          <p:cNvPicPr>
            <a:picLocks noChangeAspect="1"/>
          </p:cNvPicPr>
          <p:nvPr/>
        </p:nvPicPr>
        <p:blipFill>
          <a:blip r:embed="rId6"/>
          <a:stretch>
            <a:fillRect/>
          </a:stretch>
        </p:blipFill>
        <p:spPr>
          <a:xfrm>
            <a:off x="8192151" y="1610793"/>
            <a:ext cx="278749" cy="428625"/>
          </a:xfrm>
          <a:prstGeom prst="rect">
            <a:avLst/>
          </a:prstGeom>
        </p:spPr>
      </p:pic>
    </p:spTree>
    <p:extLst>
      <p:ext uri="{BB962C8B-B14F-4D97-AF65-F5344CB8AC3E}">
        <p14:creationId xmlns:p14="http://schemas.microsoft.com/office/powerpoint/2010/main" val="1599543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片上模式转化器</a:t>
            </a:r>
          </a:p>
        </p:txBody>
      </p:sp>
      <p:grpSp>
        <p:nvGrpSpPr>
          <p:cNvPr id="17" name="组合 16">
            <a:extLst>
              <a:ext uri="{FF2B5EF4-FFF2-40B4-BE49-F238E27FC236}">
                <a16:creationId xmlns:a16="http://schemas.microsoft.com/office/drawing/2014/main" id="{8FC696F6-6193-2445-62EB-47D762A82182}"/>
              </a:ext>
            </a:extLst>
          </p:cNvPr>
          <p:cNvGrpSpPr/>
          <p:nvPr/>
        </p:nvGrpSpPr>
        <p:grpSpPr>
          <a:xfrm>
            <a:off x="1486015" y="858333"/>
            <a:ext cx="9219969" cy="5510505"/>
            <a:chOff x="-48123" y="1264733"/>
            <a:chExt cx="9219969" cy="5510505"/>
          </a:xfrm>
        </p:grpSpPr>
        <p:pic>
          <p:nvPicPr>
            <p:cNvPr id="3" name="图片 2">
              <a:extLst>
                <a:ext uri="{FF2B5EF4-FFF2-40B4-BE49-F238E27FC236}">
                  <a16:creationId xmlns:a16="http://schemas.microsoft.com/office/drawing/2014/main" id="{C7A414D0-B946-AFBE-8BD2-19F5A0BCDCD4}"/>
                </a:ext>
              </a:extLst>
            </p:cNvPr>
            <p:cNvPicPr>
              <a:picLocks/>
            </p:cNvPicPr>
            <p:nvPr/>
          </p:nvPicPr>
          <p:blipFill>
            <a:blip r:embed="rId2"/>
            <a:stretch>
              <a:fillRect/>
            </a:stretch>
          </p:blipFill>
          <p:spPr>
            <a:xfrm>
              <a:off x="2127742" y="1392192"/>
              <a:ext cx="4792650" cy="1578756"/>
            </a:xfrm>
            <a:prstGeom prst="rect">
              <a:avLst/>
            </a:prstGeom>
          </p:spPr>
        </p:pic>
        <p:pic>
          <p:nvPicPr>
            <p:cNvPr id="4" name="图片 3">
              <a:extLst>
                <a:ext uri="{FF2B5EF4-FFF2-40B4-BE49-F238E27FC236}">
                  <a16:creationId xmlns:a16="http://schemas.microsoft.com/office/drawing/2014/main" id="{D14A40B4-6BFA-BF04-56DD-66894EF2A6AF}"/>
                </a:ext>
              </a:extLst>
            </p:cNvPr>
            <p:cNvPicPr>
              <a:picLocks/>
            </p:cNvPicPr>
            <p:nvPr/>
          </p:nvPicPr>
          <p:blipFill>
            <a:blip r:embed="rId3"/>
            <a:stretch>
              <a:fillRect/>
            </a:stretch>
          </p:blipFill>
          <p:spPr>
            <a:xfrm>
              <a:off x="6797789" y="1264733"/>
              <a:ext cx="2374056" cy="1788351"/>
            </a:xfrm>
            <a:prstGeom prst="rect">
              <a:avLst/>
            </a:prstGeom>
          </p:spPr>
        </p:pic>
        <p:cxnSp>
          <p:nvCxnSpPr>
            <p:cNvPr id="5" name="直接连接符 4">
              <a:extLst>
                <a:ext uri="{FF2B5EF4-FFF2-40B4-BE49-F238E27FC236}">
                  <a16:creationId xmlns:a16="http://schemas.microsoft.com/office/drawing/2014/main" id="{84C5BABF-0E9F-31F3-9E7B-9B4B2BD87B48}"/>
                </a:ext>
              </a:extLst>
            </p:cNvPr>
            <p:cNvCxnSpPr>
              <a:cxnSpLocks/>
            </p:cNvCxnSpPr>
            <p:nvPr/>
          </p:nvCxnSpPr>
          <p:spPr bwMode="auto">
            <a:xfrm>
              <a:off x="104396" y="3005405"/>
              <a:ext cx="8925356" cy="0"/>
            </a:xfrm>
            <a:prstGeom prst="line">
              <a:avLst/>
            </a:prstGeom>
            <a:solidFill>
              <a:srgbClr val="DDDDDD"/>
            </a:solidFill>
            <a:ln w="28575" cap="flat" cmpd="sng" algn="ctr">
              <a:solidFill>
                <a:srgbClr val="133984"/>
              </a:solidFill>
              <a:prstDash val="sysDash"/>
              <a:round/>
              <a:headEnd type="none" w="med" len="med"/>
              <a:tailEnd type="none" w="med" len="med"/>
            </a:ln>
            <a:effectLst/>
          </p:spPr>
        </p:cxnSp>
        <p:cxnSp>
          <p:nvCxnSpPr>
            <p:cNvPr id="6" name="直接连接符 5">
              <a:extLst>
                <a:ext uri="{FF2B5EF4-FFF2-40B4-BE49-F238E27FC236}">
                  <a16:creationId xmlns:a16="http://schemas.microsoft.com/office/drawing/2014/main" id="{0CC9F377-A49E-0237-DB65-EC35BE726867}"/>
                </a:ext>
              </a:extLst>
            </p:cNvPr>
            <p:cNvCxnSpPr>
              <a:cxnSpLocks/>
            </p:cNvCxnSpPr>
            <p:nvPr/>
          </p:nvCxnSpPr>
          <p:spPr bwMode="auto">
            <a:xfrm>
              <a:off x="113882" y="4890321"/>
              <a:ext cx="8925356" cy="0"/>
            </a:xfrm>
            <a:prstGeom prst="line">
              <a:avLst/>
            </a:prstGeom>
            <a:solidFill>
              <a:srgbClr val="DDDDDD"/>
            </a:solidFill>
            <a:ln w="28575" cap="flat" cmpd="sng" algn="ctr">
              <a:solidFill>
                <a:srgbClr val="133984"/>
              </a:solidFill>
              <a:prstDash val="sysDash"/>
              <a:round/>
              <a:headEnd type="none" w="med" len="med"/>
              <a:tailEnd type="none" w="med" len="med"/>
            </a:ln>
            <a:effectLst/>
          </p:spPr>
        </p:cxnSp>
        <p:sp>
          <p:nvSpPr>
            <p:cNvPr id="7" name="文本框 6">
              <a:extLst>
                <a:ext uri="{FF2B5EF4-FFF2-40B4-BE49-F238E27FC236}">
                  <a16:creationId xmlns:a16="http://schemas.microsoft.com/office/drawing/2014/main" id="{59DD1DF1-57C1-052F-502F-30DB54EB950B}"/>
                </a:ext>
              </a:extLst>
            </p:cNvPr>
            <p:cNvSpPr txBox="1"/>
            <p:nvPr/>
          </p:nvSpPr>
          <p:spPr>
            <a:xfrm>
              <a:off x="34875" y="1282585"/>
              <a:ext cx="2182269" cy="1618520"/>
            </a:xfrm>
            <a:prstGeom prst="rect">
              <a:avLst/>
            </a:prstGeom>
            <a:noFill/>
          </p:spPr>
          <p:txBody>
            <a:bodyPr wrap="square" rtlCol="0">
              <a:spAutoFit/>
            </a:bodyPr>
            <a:lstStyle/>
            <a:p>
              <a:pPr>
                <a:lnSpc>
                  <a:spcPct val="120000"/>
                </a:lnSpc>
              </a:pPr>
              <a:r>
                <a:rPr lang="en-US" altLang="zh-CN" sz="2000" b="1" u="sng"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TE0-TE1:</a:t>
              </a:r>
            </a:p>
            <a:p>
              <a:pPr>
                <a:lnSpc>
                  <a:spcPct val="12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插损</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&lt;0.15 dB </a:t>
              </a:r>
            </a:p>
            <a:p>
              <a:pPr>
                <a:lnSpc>
                  <a:spcPct val="12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串扰</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:&lt;−20 dB </a:t>
              </a:r>
            </a:p>
            <a:p>
              <a:pPr>
                <a:lnSpc>
                  <a:spcPct val="12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实验</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插损</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&lt;0.5 dB</a:t>
              </a:r>
            </a:p>
            <a:p>
              <a:pPr>
                <a:lnSpc>
                  <a:spcPct val="120000"/>
                </a:lnSpc>
              </a:pP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串扰</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&lt;−7 dB</a:t>
              </a:r>
              <a:endPar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a:extLst>
                <a:ext uri="{FF2B5EF4-FFF2-40B4-BE49-F238E27FC236}">
                  <a16:creationId xmlns:a16="http://schemas.microsoft.com/office/drawing/2014/main" id="{232E398A-9ED2-AE46-DC36-A30F17A19081}"/>
                </a:ext>
              </a:extLst>
            </p:cNvPr>
            <p:cNvPicPr>
              <a:picLocks/>
            </p:cNvPicPr>
            <p:nvPr/>
          </p:nvPicPr>
          <p:blipFill>
            <a:blip r:embed="rId4"/>
            <a:stretch>
              <a:fillRect/>
            </a:stretch>
          </p:blipFill>
          <p:spPr>
            <a:xfrm>
              <a:off x="2127742" y="2951386"/>
              <a:ext cx="4845010" cy="1870021"/>
            </a:xfrm>
            <a:prstGeom prst="rect">
              <a:avLst/>
            </a:prstGeom>
          </p:spPr>
        </p:pic>
        <p:sp>
          <p:nvSpPr>
            <p:cNvPr id="9" name="文本框 8">
              <a:extLst>
                <a:ext uri="{FF2B5EF4-FFF2-40B4-BE49-F238E27FC236}">
                  <a16:creationId xmlns:a16="http://schemas.microsoft.com/office/drawing/2014/main" id="{8121F685-CB32-BE6D-B32F-B5EB123F99E7}"/>
                </a:ext>
              </a:extLst>
            </p:cNvPr>
            <p:cNvSpPr txBox="1"/>
            <p:nvPr/>
          </p:nvSpPr>
          <p:spPr>
            <a:xfrm>
              <a:off x="77825" y="2889257"/>
              <a:ext cx="2182269" cy="1987852"/>
            </a:xfrm>
            <a:prstGeom prst="rect">
              <a:avLst/>
            </a:prstGeom>
            <a:noFill/>
          </p:spPr>
          <p:txBody>
            <a:bodyPr wrap="square" rtlCol="0">
              <a:spAutoFit/>
            </a:bodyPr>
            <a:lstStyle/>
            <a:p>
              <a:pPr>
                <a:lnSpc>
                  <a:spcPct val="150000"/>
                </a:lnSpc>
              </a:pPr>
              <a:r>
                <a:rPr lang="en-US" altLang="zh-CN" sz="2000" b="1" u="sng"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TE0-TE2</a:t>
              </a:r>
            </a:p>
            <a:p>
              <a:pPr>
                <a:lnSpc>
                  <a:spcPct val="15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插损</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&lt;0.22 dB </a:t>
              </a:r>
            </a:p>
            <a:p>
              <a:pPr>
                <a:lnSpc>
                  <a:spcPct val="15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串扰</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:&lt;−18 dB </a:t>
              </a:r>
            </a:p>
            <a:p>
              <a:pPr>
                <a:lnSpc>
                  <a:spcPct val="15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实验：插损</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&lt;0.3 dB </a:t>
              </a:r>
            </a:p>
            <a:p>
              <a:pPr>
                <a:lnSpc>
                  <a:spcPct val="15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串扰</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&lt;−9 dB</a:t>
              </a:r>
              <a:endPar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a:extLst>
                <a:ext uri="{FF2B5EF4-FFF2-40B4-BE49-F238E27FC236}">
                  <a16:creationId xmlns:a16="http://schemas.microsoft.com/office/drawing/2014/main" id="{E79C4390-2F50-9C80-03A6-3DD4EEFCB520}"/>
                </a:ext>
              </a:extLst>
            </p:cNvPr>
            <p:cNvSpPr txBox="1"/>
            <p:nvPr/>
          </p:nvSpPr>
          <p:spPr>
            <a:xfrm>
              <a:off x="-48123" y="5092497"/>
              <a:ext cx="2374055" cy="1249188"/>
            </a:xfrm>
            <a:prstGeom prst="rect">
              <a:avLst/>
            </a:prstGeom>
            <a:noFill/>
          </p:spPr>
          <p:txBody>
            <a:bodyPr wrap="square" rtlCol="0">
              <a:spAutoFit/>
            </a:bodyPr>
            <a:lstStyle/>
            <a:p>
              <a:pPr>
                <a:lnSpc>
                  <a:spcPct val="150000"/>
                </a:lnSpc>
              </a:pPr>
              <a:r>
                <a:rPr lang="zh-CN" altLang="en-US"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级联特性</a:t>
              </a:r>
              <a:r>
                <a:rPr lang="en-US" altLang="zh-CN"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(TE0-TE3</a:t>
              </a:r>
              <a:r>
                <a:rPr lang="en-US" altLang="zh-CN"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p>
            <a:p>
              <a:pPr>
                <a:lnSpc>
                  <a:spcPct val="150000"/>
                </a:lnSpc>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仿真：插损</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&lt;0.83 dB</a:t>
              </a:r>
            </a:p>
            <a:p>
              <a:pPr>
                <a:lnSpc>
                  <a:spcPct val="150000"/>
                </a:lnSpc>
              </a:pP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串扰</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:&lt;−10 dB </a:t>
              </a:r>
            </a:p>
          </p:txBody>
        </p:sp>
        <p:pic>
          <p:nvPicPr>
            <p:cNvPr id="11" name="图片 10">
              <a:extLst>
                <a:ext uri="{FF2B5EF4-FFF2-40B4-BE49-F238E27FC236}">
                  <a16:creationId xmlns:a16="http://schemas.microsoft.com/office/drawing/2014/main" id="{5A359667-6E41-2A17-2407-F697AF7898BD}"/>
                </a:ext>
              </a:extLst>
            </p:cNvPr>
            <p:cNvPicPr>
              <a:picLocks noChangeAspect="1"/>
            </p:cNvPicPr>
            <p:nvPr/>
          </p:nvPicPr>
          <p:blipFill>
            <a:blip r:embed="rId5"/>
            <a:stretch>
              <a:fillRect/>
            </a:stretch>
          </p:blipFill>
          <p:spPr>
            <a:xfrm>
              <a:off x="2127745" y="4923038"/>
              <a:ext cx="2251217" cy="1539693"/>
            </a:xfrm>
            <a:prstGeom prst="rect">
              <a:avLst/>
            </a:prstGeom>
          </p:spPr>
        </p:pic>
        <p:pic>
          <p:nvPicPr>
            <p:cNvPr id="12" name="图片 11">
              <a:extLst>
                <a:ext uri="{FF2B5EF4-FFF2-40B4-BE49-F238E27FC236}">
                  <a16:creationId xmlns:a16="http://schemas.microsoft.com/office/drawing/2014/main" id="{D4EAE24F-BE5F-4CEE-8F93-B5B6D5B1EA2B}"/>
                </a:ext>
              </a:extLst>
            </p:cNvPr>
            <p:cNvPicPr>
              <a:picLocks noChangeAspect="1"/>
            </p:cNvPicPr>
            <p:nvPr/>
          </p:nvPicPr>
          <p:blipFill>
            <a:blip r:embed="rId6"/>
            <a:stretch>
              <a:fillRect/>
            </a:stretch>
          </p:blipFill>
          <p:spPr>
            <a:xfrm>
              <a:off x="2119872" y="5937505"/>
              <a:ext cx="501408" cy="530996"/>
            </a:xfrm>
            <a:prstGeom prst="rect">
              <a:avLst/>
            </a:prstGeom>
          </p:spPr>
        </p:pic>
        <p:pic>
          <p:nvPicPr>
            <p:cNvPr id="13" name="图片 12">
              <a:extLst>
                <a:ext uri="{FF2B5EF4-FFF2-40B4-BE49-F238E27FC236}">
                  <a16:creationId xmlns:a16="http://schemas.microsoft.com/office/drawing/2014/main" id="{2F5099F4-6ADA-F2F3-5A50-395DE1F3E97E}"/>
                </a:ext>
              </a:extLst>
            </p:cNvPr>
            <p:cNvPicPr>
              <a:picLocks/>
            </p:cNvPicPr>
            <p:nvPr/>
          </p:nvPicPr>
          <p:blipFill>
            <a:blip r:embed="rId7"/>
            <a:stretch>
              <a:fillRect/>
            </a:stretch>
          </p:blipFill>
          <p:spPr>
            <a:xfrm>
              <a:off x="6797790" y="3039865"/>
              <a:ext cx="2374056" cy="1898131"/>
            </a:xfrm>
            <a:prstGeom prst="rect">
              <a:avLst/>
            </a:prstGeom>
          </p:spPr>
        </p:pic>
        <p:pic>
          <p:nvPicPr>
            <p:cNvPr id="14" name="图片 13">
              <a:extLst>
                <a:ext uri="{FF2B5EF4-FFF2-40B4-BE49-F238E27FC236}">
                  <a16:creationId xmlns:a16="http://schemas.microsoft.com/office/drawing/2014/main" id="{4D32DFBD-7D2F-52AA-2D89-B215440EC981}"/>
                </a:ext>
              </a:extLst>
            </p:cNvPr>
            <p:cNvPicPr>
              <a:picLocks/>
            </p:cNvPicPr>
            <p:nvPr/>
          </p:nvPicPr>
          <p:blipFill>
            <a:blip r:embed="rId8"/>
            <a:stretch>
              <a:fillRect/>
            </a:stretch>
          </p:blipFill>
          <p:spPr>
            <a:xfrm>
              <a:off x="6817395" y="4937999"/>
              <a:ext cx="2354450" cy="1837239"/>
            </a:xfrm>
            <a:prstGeom prst="rect">
              <a:avLst/>
            </a:prstGeom>
          </p:spPr>
        </p:pic>
        <p:sp>
          <p:nvSpPr>
            <p:cNvPr id="15" name="矩形 14">
              <a:extLst>
                <a:ext uri="{FF2B5EF4-FFF2-40B4-BE49-F238E27FC236}">
                  <a16:creationId xmlns:a16="http://schemas.microsoft.com/office/drawing/2014/main" id="{0F6FE6CD-9911-C09F-D953-5271EF8EAE69}"/>
                </a:ext>
              </a:extLst>
            </p:cNvPr>
            <p:cNvSpPr/>
            <p:nvPr/>
          </p:nvSpPr>
          <p:spPr>
            <a:xfrm>
              <a:off x="-21650" y="6514085"/>
              <a:ext cx="3766060" cy="246221"/>
            </a:xfrm>
            <a:prstGeom prst="rect">
              <a:avLst/>
            </a:prstGeom>
          </p:spPr>
          <p:txBody>
            <a:bodyPr wrap="square">
              <a:spAutoFit/>
            </a:bodyPr>
            <a:lstStyle/>
            <a:p>
              <a:endPar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 name="图片 15">
              <a:extLst>
                <a:ext uri="{FF2B5EF4-FFF2-40B4-BE49-F238E27FC236}">
                  <a16:creationId xmlns:a16="http://schemas.microsoft.com/office/drawing/2014/main" id="{E60D45F6-A424-EB1D-A68C-D091F33019B1}"/>
                </a:ext>
              </a:extLst>
            </p:cNvPr>
            <p:cNvPicPr>
              <a:picLocks noChangeAspect="1"/>
            </p:cNvPicPr>
            <p:nvPr/>
          </p:nvPicPr>
          <p:blipFill>
            <a:blip r:embed="rId9"/>
            <a:stretch>
              <a:fillRect/>
            </a:stretch>
          </p:blipFill>
          <p:spPr>
            <a:xfrm>
              <a:off x="4533879" y="4937996"/>
              <a:ext cx="2323403" cy="1576089"/>
            </a:xfrm>
            <a:prstGeom prst="rect">
              <a:avLst/>
            </a:prstGeom>
          </p:spPr>
        </p:pic>
      </p:grpSp>
    </p:spTree>
    <p:extLst>
      <p:ext uri="{BB962C8B-B14F-4D97-AF65-F5344CB8AC3E}">
        <p14:creationId xmlns:p14="http://schemas.microsoft.com/office/powerpoint/2010/main" val="118456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比较与总结</a:t>
            </a:r>
          </a:p>
        </p:txBody>
      </p:sp>
      <p:graphicFrame>
        <p:nvGraphicFramePr>
          <p:cNvPr id="18" name="表格 17">
            <a:extLst>
              <a:ext uri="{FF2B5EF4-FFF2-40B4-BE49-F238E27FC236}">
                <a16:creationId xmlns:a16="http://schemas.microsoft.com/office/drawing/2014/main" id="{36A9AC1D-284B-7F4C-CFA2-16861BE11622}"/>
              </a:ext>
            </a:extLst>
          </p:cNvPr>
          <p:cNvGraphicFramePr>
            <a:graphicFrameLocks noGrp="1"/>
          </p:cNvGraphicFramePr>
          <p:nvPr>
            <p:extLst>
              <p:ext uri="{D42A27DB-BD31-4B8C-83A1-F6EECF244321}">
                <p14:modId xmlns:p14="http://schemas.microsoft.com/office/powerpoint/2010/main" val="1974693542"/>
              </p:ext>
            </p:extLst>
          </p:nvPr>
        </p:nvGraphicFramePr>
        <p:xfrm>
          <a:off x="572173" y="934720"/>
          <a:ext cx="11047655" cy="3467747"/>
        </p:xfrm>
        <a:graphic>
          <a:graphicData uri="http://schemas.openxmlformats.org/drawingml/2006/table">
            <a:tbl>
              <a:tblPr firstRow="1" bandRow="1">
                <a:tableStyleId>{5C22544A-7EE6-4342-B048-85BDC9FD1C3A}</a:tableStyleId>
              </a:tblPr>
              <a:tblGrid>
                <a:gridCol w="2308084">
                  <a:extLst>
                    <a:ext uri="{9D8B030D-6E8A-4147-A177-3AD203B41FA5}">
                      <a16:colId xmlns:a16="http://schemas.microsoft.com/office/drawing/2014/main" val="3090668941"/>
                    </a:ext>
                  </a:extLst>
                </a:gridCol>
                <a:gridCol w="1844464">
                  <a:extLst>
                    <a:ext uri="{9D8B030D-6E8A-4147-A177-3AD203B41FA5}">
                      <a16:colId xmlns:a16="http://schemas.microsoft.com/office/drawing/2014/main" val="3661087690"/>
                    </a:ext>
                  </a:extLst>
                </a:gridCol>
                <a:gridCol w="1773328">
                  <a:extLst>
                    <a:ext uri="{9D8B030D-6E8A-4147-A177-3AD203B41FA5}">
                      <a16:colId xmlns:a16="http://schemas.microsoft.com/office/drawing/2014/main" val="2051637956"/>
                    </a:ext>
                  </a:extLst>
                </a:gridCol>
                <a:gridCol w="1653556">
                  <a:extLst>
                    <a:ext uri="{9D8B030D-6E8A-4147-A177-3AD203B41FA5}">
                      <a16:colId xmlns:a16="http://schemas.microsoft.com/office/drawing/2014/main" val="2843639173"/>
                    </a:ext>
                  </a:extLst>
                </a:gridCol>
                <a:gridCol w="1370216">
                  <a:extLst>
                    <a:ext uri="{9D8B030D-6E8A-4147-A177-3AD203B41FA5}">
                      <a16:colId xmlns:a16="http://schemas.microsoft.com/office/drawing/2014/main" val="2766085938"/>
                    </a:ext>
                  </a:extLst>
                </a:gridCol>
                <a:gridCol w="2098007">
                  <a:extLst>
                    <a:ext uri="{9D8B030D-6E8A-4147-A177-3AD203B41FA5}">
                      <a16:colId xmlns:a16="http://schemas.microsoft.com/office/drawing/2014/main" val="3547300343"/>
                    </a:ext>
                  </a:extLst>
                </a:gridCol>
              </a:tblGrid>
              <a:tr h="461933">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结构</a:t>
                      </a:r>
                    </a:p>
                  </a:txBody>
                  <a:tcPr marL="113901" marR="113901" marT="56951" marB="56951"/>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耦合长度</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(μm)</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插入损耗</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(dB)</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串扰</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(dB)</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带宽</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(nm)</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器件功能</a:t>
                      </a:r>
                    </a:p>
                  </a:txBody>
                  <a:tcPr marL="113901" marR="113901" marT="56951" marB="56951"/>
                </a:tc>
                <a:extLst>
                  <a:ext uri="{0D108BD9-81ED-4DB2-BD59-A6C34878D82A}">
                    <a16:rowId xmlns:a16="http://schemas.microsoft.com/office/drawing/2014/main" val="1120334911"/>
                  </a:ext>
                </a:extLst>
              </a:tr>
              <a:tr h="461933">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条状电介质波导 </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2.635/2.27</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2.1/1.37 </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−13.4/−12.6</a:t>
                      </a: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45</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TE0-to-TE1/TE2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extLst>
                  <a:ext uri="{0D108BD9-81ED-4DB2-BD59-A6C34878D82A}">
                    <a16:rowId xmlns:a16="http://schemas.microsoft.com/office/drawing/2014/main" val="2757244675"/>
                  </a:ext>
                </a:extLst>
              </a:tr>
              <a:tr h="51264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电介质超表面结构 </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5.75/6.736</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&lt;−10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TE0-to-TE1/TE2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extLst>
                  <a:ext uri="{0D108BD9-81ED-4DB2-BD59-A6C34878D82A}">
                    <a16:rowId xmlns:a16="http://schemas.microsoft.com/office/drawing/2014/main" val="2340906666"/>
                  </a:ext>
                </a:extLst>
              </a:tr>
              <a:tr h="461933">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拓扑优化光子晶体</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6.3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TE0-to-TE1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extLst>
                  <a:ext uri="{0D108BD9-81ED-4DB2-BD59-A6C34878D82A}">
                    <a16:rowId xmlns:a16="http://schemas.microsoft.com/office/drawing/2014/main" val="3314529319"/>
                  </a:ext>
                </a:extLst>
              </a:tr>
              <a:tr h="64544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逆向设计优化</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&lt;2.3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&lt;</a:t>
                      </a: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11.5</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TE0-to-TE1 &amp; TM0- to-TM1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extLst>
                  <a:ext uri="{0D108BD9-81ED-4DB2-BD59-A6C34878D82A}">
                    <a16:rowId xmlns:a16="http://schemas.microsoft.com/office/drawing/2014/main" val="1091230278"/>
                  </a:ext>
                </a:extLst>
              </a:tr>
              <a:tr h="461933">
                <a:tc>
                  <a:txBody>
                    <a:bodyPr/>
                    <a:lstStyle/>
                    <a:p>
                      <a:pPr algn="ctr"/>
                      <a:r>
                        <a:rPr lang="zh-CN" altLang="en-US" sz="1700" b="1" u="sng" dirty="0">
                          <a:solidFill>
                            <a:srgbClr val="003153"/>
                          </a:solidFill>
                          <a:effectLst/>
                          <a:latin typeface="微软雅黑" panose="020B0503020204020204" pitchFamily="34" charset="-122"/>
                          <a:ea typeface="微软雅黑" panose="020B0503020204020204" pitchFamily="34" charset="-122"/>
                          <a:sym typeface="微软雅黑" panose="020B0503020204020204" pitchFamily="34" charset="-122"/>
                        </a:rPr>
                        <a:t>本工作</a:t>
                      </a:r>
                    </a:p>
                  </a:txBody>
                  <a:tcPr marL="113901" marR="113901" marT="56951" marB="56951" anchor="ctr"/>
                </a:tc>
                <a:tc>
                  <a:txBody>
                    <a:bodyPr/>
                    <a:lstStyle/>
                    <a:p>
                      <a:pPr algn="ctr"/>
                      <a:r>
                        <a:rPr lang="en-US" altLang="zh-CN"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2.3/2.4</a:t>
                      </a:r>
                      <a:endParaRPr lang="zh-CN" altLang="en-US"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0.5/0.3</a:t>
                      </a:r>
                      <a:endParaRPr lang="zh-CN" altLang="en-US"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7/−9</a:t>
                      </a:r>
                      <a:endPar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50</a:t>
                      </a:r>
                      <a:endPar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TE0-to-TE1/TE2</a:t>
                      </a:r>
                      <a:endPar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extLst>
                  <a:ext uri="{0D108BD9-81ED-4DB2-BD59-A6C34878D82A}">
                    <a16:rowId xmlns:a16="http://schemas.microsoft.com/office/drawing/2014/main" val="491466101"/>
                  </a:ext>
                </a:extLst>
              </a:tr>
              <a:tr h="461933">
                <a:tc>
                  <a:txBody>
                    <a:bodyPr/>
                    <a:lstStyle/>
                    <a:p>
                      <a:pPr algn="ctr"/>
                      <a:r>
                        <a:rPr lang="zh-CN" altLang="en-US" sz="1700" b="1" u="sng" dirty="0">
                          <a:solidFill>
                            <a:srgbClr val="003153"/>
                          </a:solidFill>
                          <a:effectLst/>
                          <a:latin typeface="微软雅黑" panose="020B0503020204020204" pitchFamily="34" charset="-122"/>
                          <a:ea typeface="微软雅黑" panose="020B0503020204020204" pitchFamily="34" charset="-122"/>
                          <a:sym typeface="微软雅黑" panose="020B0503020204020204" pitchFamily="34" charset="-122"/>
                        </a:rPr>
                        <a:t>本工作</a:t>
                      </a:r>
                    </a:p>
                  </a:txBody>
                  <a:tcPr marL="113901" marR="113901" marT="56951" marB="56951" anchor="ctr"/>
                </a:tc>
                <a:tc>
                  <a:txBody>
                    <a:bodyPr/>
                    <a:lstStyle/>
                    <a:p>
                      <a:pPr algn="ctr"/>
                      <a:r>
                        <a:rPr lang="en-US" altLang="zh-CN"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1.2</a:t>
                      </a:r>
                      <a:endParaRPr lang="zh-CN" altLang="en-US" sz="17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1.2</a:t>
                      </a:r>
                      <a:endPar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6.3</a:t>
                      </a:r>
                      <a:endPar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50</a:t>
                      </a:r>
                      <a:endPar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nchor="ctr"/>
                </a:tc>
                <a:tc>
                  <a:txBody>
                    <a:bodyPr/>
                    <a:lstStyle/>
                    <a:p>
                      <a:pPr algn="ctr"/>
                      <a:r>
                        <a:rPr lang="en-US" altLang="zh-CN"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TE0-to-TE1</a:t>
                      </a:r>
                      <a:endParaRPr lang="zh-CN" altLang="en-US" sz="17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13901" marR="113901" marT="56951" marB="56951"/>
                </a:tc>
                <a:extLst>
                  <a:ext uri="{0D108BD9-81ED-4DB2-BD59-A6C34878D82A}">
                    <a16:rowId xmlns:a16="http://schemas.microsoft.com/office/drawing/2014/main" val="2160608075"/>
                  </a:ext>
                </a:extLst>
              </a:tr>
            </a:tbl>
          </a:graphicData>
        </a:graphic>
      </p:graphicFrame>
      <p:sp>
        <p:nvSpPr>
          <p:cNvPr id="19" name="矩形 18">
            <a:extLst>
              <a:ext uri="{FF2B5EF4-FFF2-40B4-BE49-F238E27FC236}">
                <a16:creationId xmlns:a16="http://schemas.microsoft.com/office/drawing/2014/main" id="{5ECF4E7B-0DB1-B2AD-AE22-41C0276BA1D5}"/>
              </a:ext>
            </a:extLst>
          </p:cNvPr>
          <p:cNvSpPr/>
          <p:nvPr/>
        </p:nvSpPr>
        <p:spPr>
          <a:xfrm>
            <a:off x="572173" y="4646026"/>
            <a:ext cx="7345017" cy="707886"/>
          </a:xfrm>
          <a:prstGeom prst="rect">
            <a:avLst/>
          </a:prstGeom>
        </p:spPr>
        <p:txBody>
          <a:bodyPr wrap="square">
            <a:spAutoFit/>
          </a:bodyPr>
          <a:lstStyle/>
          <a:p>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B. E. Abu-Elmaaty, M. S. Sayed, R. K. Pokharel, and H. M. H. Shalaby, </a:t>
            </a:r>
            <a:r>
              <a:rPr lang="zh-CN" altLang="en-US"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Appl. Opt. </a:t>
            </a:r>
            <a:r>
              <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58, 1763 (2019).</a:t>
            </a:r>
          </a:p>
          <a:p>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H. Wang, Y. Zhang, Y. He, Q. Zhu, L. Sun, and Y. Su, </a:t>
            </a:r>
            <a:r>
              <a:rPr lang="zh-CN" altLang="en-US"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Adv. Opt. Mater. </a:t>
            </a:r>
            <a:r>
              <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7, 1801191 (2019).</a:t>
            </a:r>
          </a:p>
          <a:p>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L. H. Frandsen, Y. Elesin, L. F. Frellsen, M. Mitrovic, Y. Ding, O. Sigmund, and K. Yvind, </a:t>
            </a:r>
            <a:r>
              <a:rPr lang="zh-CN" altLang="en-US"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Opt. Express </a:t>
            </a:r>
            <a:r>
              <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22, 8525 (2014).</a:t>
            </a:r>
          </a:p>
          <a:p>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H. Jia, H. Chen, J. Yang, H. Xiao, W. Chen, and Y. Tian, </a:t>
            </a:r>
            <a:r>
              <a:rPr lang="zh-CN" altLang="en-US"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Opt. Lett. </a:t>
            </a:r>
            <a:r>
              <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44, 4179</a:t>
            </a:r>
          </a:p>
        </p:txBody>
      </p:sp>
      <p:grpSp>
        <p:nvGrpSpPr>
          <p:cNvPr id="23" name="组合 22">
            <a:extLst>
              <a:ext uri="{FF2B5EF4-FFF2-40B4-BE49-F238E27FC236}">
                <a16:creationId xmlns:a16="http://schemas.microsoft.com/office/drawing/2014/main" id="{9EA71673-0053-3805-7CC4-D0840613CCAC}"/>
              </a:ext>
            </a:extLst>
          </p:cNvPr>
          <p:cNvGrpSpPr/>
          <p:nvPr/>
        </p:nvGrpSpPr>
        <p:grpSpPr>
          <a:xfrm>
            <a:off x="572172" y="5486076"/>
            <a:ext cx="10725747" cy="961289"/>
            <a:chOff x="722868" y="5354690"/>
            <a:chExt cx="8264647" cy="961289"/>
          </a:xfrm>
        </p:grpSpPr>
        <p:sp>
          <p:nvSpPr>
            <p:cNvPr id="21" name="文本框 20">
              <a:extLst>
                <a:ext uri="{FF2B5EF4-FFF2-40B4-BE49-F238E27FC236}">
                  <a16:creationId xmlns:a16="http://schemas.microsoft.com/office/drawing/2014/main" id="{6EB55BFA-29E9-4898-FFB3-760AA5E48113}"/>
                </a:ext>
              </a:extLst>
            </p:cNvPr>
            <p:cNvSpPr txBox="1"/>
            <p:nvPr/>
          </p:nvSpPr>
          <p:spPr>
            <a:xfrm>
              <a:off x="722868" y="5354690"/>
              <a:ext cx="8264647" cy="96128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迄今为止最小的尺寸</a:t>
              </a:r>
              <a:r>
                <a:rPr lang="en-US" altLang="zh-CN" sz="2000" dirty="0">
                  <a:solidFill>
                    <a:srgbClr val="C00000"/>
                  </a:solidFill>
                  <a:latin typeface="微软雅黑" panose="020B0503020204020204" pitchFamily="34" charset="-122"/>
                  <a:ea typeface="微软雅黑" panose="020B0503020204020204" pitchFamily="34" charset="-122"/>
                </a:rPr>
                <a:t>(</a:t>
              </a:r>
              <a:r>
                <a:rPr lang="el-GR" altLang="zh-CN" sz="2000" dirty="0">
                  <a:solidFill>
                    <a:srgbClr val="C00000"/>
                  </a:solidFill>
                  <a:latin typeface="微软雅黑" panose="020B0503020204020204" pitchFamily="34" charset="-122"/>
                  <a:ea typeface="微软雅黑" panose="020B0503020204020204" pitchFamily="34" charset="-122"/>
                </a:rPr>
                <a:t>0.8 ×1.2 μ</a:t>
              </a:r>
              <a:r>
                <a:rPr lang="en-US" altLang="zh-CN" sz="2000" dirty="0">
                  <a:solidFill>
                    <a:srgbClr val="C00000"/>
                  </a:solidFill>
                  <a:latin typeface="微软雅黑" panose="020B0503020204020204" pitchFamily="34" charset="-122"/>
                  <a:ea typeface="微软雅黑" panose="020B0503020204020204" pitchFamily="34" charset="-122"/>
                </a:rPr>
                <a:t>m</a:t>
              </a:r>
              <a:r>
                <a:rPr lang="en-US" altLang="zh-CN" sz="2000" baseline="30000" dirty="0">
                  <a:solidFill>
                    <a:srgbClr val="C00000"/>
                  </a:solidFill>
                  <a:latin typeface="微软雅黑" panose="020B0503020204020204" pitchFamily="34" charset="-122"/>
                  <a:ea typeface="微软雅黑" panose="020B0503020204020204" pitchFamily="34" charset="-122"/>
                </a:rPr>
                <a:t>2</a:t>
              </a:r>
              <a:r>
                <a:rPr lang="en-US" altLang="zh-CN" sz="2000" dirty="0">
                  <a:solidFill>
                    <a:srgbClr val="C00000"/>
                  </a:solidFill>
                  <a:latin typeface="微软雅黑" panose="020B0503020204020204" pitchFamily="34" charset="-122"/>
                  <a:ea typeface="微软雅黑" panose="020B0503020204020204" pitchFamily="34" charset="-122"/>
                </a:rPr>
                <a:t>) </a:t>
              </a:r>
            </a:p>
            <a:p>
              <a:pPr marL="285750" indent="-285750">
                <a:lnSpc>
                  <a:spcPct val="150000"/>
                </a:lnSpc>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向高阶模式的拓展性</a:t>
              </a:r>
            </a:p>
          </p:txBody>
        </p:sp>
        <p:sp>
          <p:nvSpPr>
            <p:cNvPr id="22" name="文本框 21">
              <a:extLst>
                <a:ext uri="{FF2B5EF4-FFF2-40B4-BE49-F238E27FC236}">
                  <a16:creationId xmlns:a16="http://schemas.microsoft.com/office/drawing/2014/main" id="{E95E18C0-C6C4-ABA6-04D8-9B9BA09B87A3}"/>
                </a:ext>
              </a:extLst>
            </p:cNvPr>
            <p:cNvSpPr txBox="1"/>
            <p:nvPr/>
          </p:nvSpPr>
          <p:spPr>
            <a:xfrm>
              <a:off x="5136108" y="5354690"/>
              <a:ext cx="3757279" cy="49962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solidFill>
                    <a:srgbClr val="C00000"/>
                  </a:solidFill>
                  <a:latin typeface="微软雅黑" panose="020B0503020204020204" pitchFamily="34" charset="-122"/>
                  <a:ea typeface="微软雅黑" panose="020B0503020204020204" pitchFamily="34" charset="-122"/>
                </a:rPr>
                <a:t>良好的工艺容忍度</a:t>
              </a:r>
              <a:r>
                <a:rPr lang="en-US" altLang="zh-CN" sz="2000" dirty="0">
                  <a:solidFill>
                    <a:srgbClr val="C00000"/>
                  </a:solidFill>
                  <a:latin typeface="微软雅黑" panose="020B0503020204020204" pitchFamily="34" charset="-122"/>
                  <a:ea typeface="微软雅黑" panose="020B0503020204020204" pitchFamily="34" charset="-122"/>
                </a:rPr>
                <a:t>(±10 nm)</a:t>
              </a:r>
            </a:p>
          </p:txBody>
        </p:sp>
      </p:grpSp>
    </p:spTree>
    <p:extLst>
      <p:ext uri="{BB962C8B-B14F-4D97-AF65-F5344CB8AC3E}">
        <p14:creationId xmlns:p14="http://schemas.microsoft.com/office/powerpoint/2010/main" val="1654272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dirty="0"/>
              <a:t>目录</a:t>
            </a:r>
          </a:p>
        </p:txBody>
      </p:sp>
      <p:sp>
        <p:nvSpPr>
          <p:cNvPr id="3" name="内容占位符 1">
            <a:extLst>
              <a:ext uri="{FF2B5EF4-FFF2-40B4-BE49-F238E27FC236}">
                <a16:creationId xmlns:a16="http://schemas.microsoft.com/office/drawing/2014/main" id="{1123B204-B68F-5A7C-A5F8-F94424D45368}"/>
              </a:ext>
            </a:extLst>
          </p:cNvPr>
          <p:cNvSpPr txBox="1">
            <a:spLocks/>
          </p:cNvSpPr>
          <p:nvPr/>
        </p:nvSpPr>
        <p:spPr>
          <a:xfrm>
            <a:off x="2824186" y="1101529"/>
            <a:ext cx="6656364" cy="477768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 背景简介</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超构材料光场调控机理</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超构材料偏振调控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超构材料模式调控</a:t>
            </a: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超构材料波长调控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总结与展望</a:t>
            </a:r>
          </a:p>
        </p:txBody>
      </p:sp>
    </p:spTree>
    <p:extLst>
      <p:ext uri="{BB962C8B-B14F-4D97-AF65-F5344CB8AC3E}">
        <p14:creationId xmlns:p14="http://schemas.microsoft.com/office/powerpoint/2010/main" val="925613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常见波长调控方案</a:t>
            </a:r>
          </a:p>
        </p:txBody>
      </p:sp>
      <p:grpSp>
        <p:nvGrpSpPr>
          <p:cNvPr id="39" name="组合 38">
            <a:extLst>
              <a:ext uri="{FF2B5EF4-FFF2-40B4-BE49-F238E27FC236}">
                <a16:creationId xmlns:a16="http://schemas.microsoft.com/office/drawing/2014/main" id="{5A799FF0-8A12-ADC0-0D6B-96FFD8A3F52B}"/>
              </a:ext>
            </a:extLst>
          </p:cNvPr>
          <p:cNvGrpSpPr/>
          <p:nvPr/>
        </p:nvGrpSpPr>
        <p:grpSpPr>
          <a:xfrm>
            <a:off x="1083147" y="807882"/>
            <a:ext cx="10176141" cy="5498091"/>
            <a:chOff x="-112103" y="1647450"/>
            <a:chExt cx="9476938" cy="5120317"/>
          </a:xfrm>
        </p:grpSpPr>
        <p:sp>
          <p:nvSpPr>
            <p:cNvPr id="18" name="矩形 17">
              <a:extLst>
                <a:ext uri="{FF2B5EF4-FFF2-40B4-BE49-F238E27FC236}">
                  <a16:creationId xmlns:a16="http://schemas.microsoft.com/office/drawing/2014/main" id="{AB65439B-0DE4-2A32-7EE6-26B967197F54}"/>
                </a:ext>
              </a:extLst>
            </p:cNvPr>
            <p:cNvSpPr>
              <a:spLocks/>
            </p:cNvSpPr>
            <p:nvPr/>
          </p:nvSpPr>
          <p:spPr>
            <a:xfrm>
              <a:off x="-2997" y="6428313"/>
              <a:ext cx="4574997" cy="339452"/>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矩形 18">
              <a:extLst>
                <a:ext uri="{FF2B5EF4-FFF2-40B4-BE49-F238E27FC236}">
                  <a16:creationId xmlns:a16="http://schemas.microsoft.com/office/drawing/2014/main" id="{CFC314B5-2F2E-91D6-98C4-3A5DB3190897}"/>
                </a:ext>
              </a:extLst>
            </p:cNvPr>
            <p:cNvSpPr>
              <a:spLocks/>
            </p:cNvSpPr>
            <p:nvPr/>
          </p:nvSpPr>
          <p:spPr>
            <a:xfrm>
              <a:off x="4822163" y="6428313"/>
              <a:ext cx="4328529" cy="339452"/>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19">
              <a:extLst>
                <a:ext uri="{FF2B5EF4-FFF2-40B4-BE49-F238E27FC236}">
                  <a16:creationId xmlns:a16="http://schemas.microsoft.com/office/drawing/2014/main" id="{C7AE5B51-9B44-D177-3C4F-4AC9377D2E9E}"/>
                </a:ext>
              </a:extLst>
            </p:cNvPr>
            <p:cNvSpPr>
              <a:spLocks/>
            </p:cNvSpPr>
            <p:nvPr/>
          </p:nvSpPr>
          <p:spPr>
            <a:xfrm>
              <a:off x="5376512" y="3706848"/>
              <a:ext cx="3611079" cy="542976"/>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矩形 20">
              <a:extLst>
                <a:ext uri="{FF2B5EF4-FFF2-40B4-BE49-F238E27FC236}">
                  <a16:creationId xmlns:a16="http://schemas.microsoft.com/office/drawing/2014/main" id="{1EE13CA0-C1FB-78E1-D12A-DE2D3E32DB6D}"/>
                </a:ext>
              </a:extLst>
            </p:cNvPr>
            <p:cNvSpPr/>
            <p:nvPr/>
          </p:nvSpPr>
          <p:spPr>
            <a:xfrm>
              <a:off x="798867" y="4064720"/>
              <a:ext cx="2845652" cy="458908"/>
            </a:xfrm>
            <a:prstGeom prst="rect">
              <a:avLst/>
            </a:prstGeom>
          </p:spPr>
          <p:txBody>
            <a:bodyPr wrap="none">
              <a:spAutoFit/>
            </a:bodyPr>
            <a:lstStyle/>
            <a:p>
              <a:pPr algn="ctr">
                <a:lnSpc>
                  <a:spcPct val="150000"/>
                </a:lnSpc>
              </a:pPr>
              <a:r>
                <a:rPr lang="zh-CN" altLang="en-US"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马赫</a:t>
              </a:r>
              <a:r>
                <a:rPr lang="en-US" altLang="zh-CN"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曾德尔干涉仪 </a:t>
              </a:r>
              <a:r>
                <a:rPr lang="en-US" altLang="zh-CN"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(MZI)</a:t>
              </a:r>
            </a:p>
          </p:txBody>
        </p:sp>
        <p:sp>
          <p:nvSpPr>
            <p:cNvPr id="22" name="矩形 21">
              <a:extLst>
                <a:ext uri="{FF2B5EF4-FFF2-40B4-BE49-F238E27FC236}">
                  <a16:creationId xmlns:a16="http://schemas.microsoft.com/office/drawing/2014/main" id="{71638B37-618B-3BF8-C331-833A871890E5}"/>
                </a:ext>
              </a:extLst>
            </p:cNvPr>
            <p:cNvSpPr/>
            <p:nvPr/>
          </p:nvSpPr>
          <p:spPr>
            <a:xfrm>
              <a:off x="1112913" y="1647450"/>
              <a:ext cx="2407840" cy="458908"/>
            </a:xfrm>
            <a:prstGeom prst="rect">
              <a:avLst/>
            </a:prstGeom>
          </p:spPr>
          <p:txBody>
            <a:bodyPr wrap="none">
              <a:spAutoFit/>
            </a:bodyPr>
            <a:lstStyle/>
            <a:p>
              <a:pPr algn="ctr">
                <a:lnSpc>
                  <a:spcPct val="150000"/>
                </a:lnSpc>
              </a:pPr>
              <a:r>
                <a:rPr lang="zh-CN" altLang="en-US"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阵列波导光栅 </a:t>
              </a:r>
              <a:r>
                <a:rPr lang="en-US" altLang="zh-CN"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(AWG)</a:t>
              </a:r>
            </a:p>
          </p:txBody>
        </p:sp>
        <p:sp>
          <p:nvSpPr>
            <p:cNvPr id="23" name="矩形 22">
              <a:extLst>
                <a:ext uri="{FF2B5EF4-FFF2-40B4-BE49-F238E27FC236}">
                  <a16:creationId xmlns:a16="http://schemas.microsoft.com/office/drawing/2014/main" id="{1352BC76-1C6A-F216-66C8-A3A9BDAFB4FD}"/>
                </a:ext>
              </a:extLst>
            </p:cNvPr>
            <p:cNvSpPr/>
            <p:nvPr/>
          </p:nvSpPr>
          <p:spPr>
            <a:xfrm>
              <a:off x="5790548" y="1690682"/>
              <a:ext cx="2340591" cy="458908"/>
            </a:xfrm>
            <a:prstGeom prst="rect">
              <a:avLst/>
            </a:prstGeom>
          </p:spPr>
          <p:txBody>
            <a:bodyPr wrap="square">
              <a:spAutoFit/>
            </a:bodyPr>
            <a:lstStyle/>
            <a:p>
              <a:pPr algn="ctr">
                <a:lnSpc>
                  <a:spcPct val="150000"/>
                </a:lnSpc>
              </a:pPr>
              <a:r>
                <a:rPr lang="zh-CN" altLang="en-US"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微环谐振腔 </a:t>
              </a:r>
              <a:r>
                <a:rPr lang="en-US" altLang="zh-CN"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(MRR)</a:t>
              </a:r>
            </a:p>
          </p:txBody>
        </p:sp>
        <p:sp>
          <p:nvSpPr>
            <p:cNvPr id="24" name="文本框 23">
              <a:extLst>
                <a:ext uri="{FF2B5EF4-FFF2-40B4-BE49-F238E27FC236}">
                  <a16:creationId xmlns:a16="http://schemas.microsoft.com/office/drawing/2014/main" id="{0F43BD39-2BB8-AFD1-76A7-6B8697181EF2}"/>
                </a:ext>
              </a:extLst>
            </p:cNvPr>
            <p:cNvSpPr txBox="1"/>
            <p:nvPr/>
          </p:nvSpPr>
          <p:spPr>
            <a:xfrm>
              <a:off x="5376511" y="3686442"/>
              <a:ext cx="3774161" cy="584775"/>
            </a:xfrm>
            <a:prstGeom prst="rect">
              <a:avLst/>
            </a:prstGeom>
            <a:noFill/>
          </p:spPr>
          <p:txBody>
            <a:bodyPr wrap="square" rtlCol="0">
              <a:spAutoFit/>
            </a:bodyPr>
            <a:lstStyle/>
            <a:p>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尺寸小、损耗低，但</a:t>
              </a:r>
              <a:r>
                <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FSR</a:t>
              </a: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受限，频谱通常为洛伦兹形</a:t>
              </a:r>
            </a:p>
          </p:txBody>
        </p:sp>
        <p:sp>
          <p:nvSpPr>
            <p:cNvPr id="25" name="文本框 24">
              <a:extLst>
                <a:ext uri="{FF2B5EF4-FFF2-40B4-BE49-F238E27FC236}">
                  <a16:creationId xmlns:a16="http://schemas.microsoft.com/office/drawing/2014/main" id="{1E7FDE90-DE24-B48D-6278-BF0ACB5F2D44}"/>
                </a:ext>
              </a:extLst>
            </p:cNvPr>
            <p:cNvSpPr txBox="1"/>
            <p:nvPr/>
          </p:nvSpPr>
          <p:spPr>
            <a:xfrm>
              <a:off x="-72356" y="6349576"/>
              <a:ext cx="4698722" cy="418191"/>
            </a:xfrm>
            <a:prstGeom prst="rect">
              <a:avLst/>
            </a:prstGeom>
            <a:noFill/>
          </p:spPr>
          <p:txBody>
            <a:bodyPr wrap="none" rtlCol="0">
              <a:spAutoFit/>
            </a:bodyPr>
            <a:lstStyle/>
            <a:p>
              <a:pPr>
                <a:lnSpc>
                  <a:spcPct val="150000"/>
                </a:lnSpc>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性能良好，但尺寸较大且对分束比有着严格的要求</a:t>
              </a:r>
            </a:p>
          </p:txBody>
        </p:sp>
        <p:sp>
          <p:nvSpPr>
            <p:cNvPr id="26" name="文本框 25">
              <a:extLst>
                <a:ext uri="{FF2B5EF4-FFF2-40B4-BE49-F238E27FC236}">
                  <a16:creationId xmlns:a16="http://schemas.microsoft.com/office/drawing/2014/main" id="{95919E86-2A5F-FCB4-8EF2-56EA4F784BAD}"/>
                </a:ext>
              </a:extLst>
            </p:cNvPr>
            <p:cNvSpPr txBox="1"/>
            <p:nvPr/>
          </p:nvSpPr>
          <p:spPr>
            <a:xfrm>
              <a:off x="4842251" y="6349576"/>
              <a:ext cx="4288353" cy="418191"/>
            </a:xfrm>
            <a:prstGeom prst="rect">
              <a:avLst/>
            </a:prstGeom>
            <a:noFill/>
          </p:spPr>
          <p:txBody>
            <a:bodyPr wrap="none" rtlCol="0">
              <a:spAutoFit/>
            </a:bodyPr>
            <a:lstStyle/>
            <a:p>
              <a:pPr>
                <a:lnSpc>
                  <a:spcPct val="150000"/>
                </a:lnSpc>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频谱形状好，但耦合长度和带宽之间互相制约</a:t>
              </a:r>
              <a:endPar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7" name="图片 26">
              <a:extLst>
                <a:ext uri="{FF2B5EF4-FFF2-40B4-BE49-F238E27FC236}">
                  <a16:creationId xmlns:a16="http://schemas.microsoft.com/office/drawing/2014/main" id="{E205E1D9-28ED-B25E-A2A4-03D219F9B34F}"/>
                </a:ext>
              </a:extLst>
            </p:cNvPr>
            <p:cNvPicPr>
              <a:picLocks noChangeAspect="1"/>
            </p:cNvPicPr>
            <p:nvPr/>
          </p:nvPicPr>
          <p:blipFill>
            <a:blip r:embed="rId2"/>
            <a:stretch>
              <a:fillRect/>
            </a:stretch>
          </p:blipFill>
          <p:spPr>
            <a:xfrm>
              <a:off x="125893" y="2156626"/>
              <a:ext cx="4381880" cy="1226926"/>
            </a:xfrm>
            <a:prstGeom prst="rect">
              <a:avLst/>
            </a:prstGeom>
          </p:spPr>
        </p:pic>
        <p:grpSp>
          <p:nvGrpSpPr>
            <p:cNvPr id="28" name="组合 27">
              <a:extLst>
                <a:ext uri="{FF2B5EF4-FFF2-40B4-BE49-F238E27FC236}">
                  <a16:creationId xmlns:a16="http://schemas.microsoft.com/office/drawing/2014/main" id="{B7043CD8-098A-38F1-775C-008305CE6DA1}"/>
                </a:ext>
              </a:extLst>
            </p:cNvPr>
            <p:cNvGrpSpPr/>
            <p:nvPr/>
          </p:nvGrpSpPr>
          <p:grpSpPr>
            <a:xfrm>
              <a:off x="491125" y="3569202"/>
              <a:ext cx="3651421" cy="418191"/>
              <a:chOff x="370702" y="3569200"/>
              <a:chExt cx="3651421" cy="418191"/>
            </a:xfrm>
          </p:grpSpPr>
          <p:sp>
            <p:nvSpPr>
              <p:cNvPr id="29" name="矩形 28">
                <a:extLst>
                  <a:ext uri="{FF2B5EF4-FFF2-40B4-BE49-F238E27FC236}">
                    <a16:creationId xmlns:a16="http://schemas.microsoft.com/office/drawing/2014/main" id="{0672D5D6-963D-7A90-1CF5-60E904C39AEF}"/>
                  </a:ext>
                </a:extLst>
              </p:cNvPr>
              <p:cNvSpPr>
                <a:spLocks/>
              </p:cNvSpPr>
              <p:nvPr/>
            </p:nvSpPr>
            <p:spPr>
              <a:xfrm>
                <a:off x="370702" y="3677705"/>
                <a:ext cx="3651421" cy="275334"/>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62500" lnSpcReduction="20000"/>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文本框 29">
                <a:extLst>
                  <a:ext uri="{FF2B5EF4-FFF2-40B4-BE49-F238E27FC236}">
                    <a16:creationId xmlns:a16="http://schemas.microsoft.com/office/drawing/2014/main" id="{EE435A04-EB92-E1CA-CA4C-44FD038D1619}"/>
                  </a:ext>
                </a:extLst>
              </p:cNvPr>
              <p:cNvSpPr txBox="1"/>
              <p:nvPr/>
            </p:nvSpPr>
            <p:spPr>
              <a:xfrm>
                <a:off x="565196" y="3569200"/>
                <a:ext cx="3262432" cy="418191"/>
              </a:xfrm>
              <a:prstGeom prst="rect">
                <a:avLst/>
              </a:prstGeom>
              <a:noFill/>
            </p:spPr>
            <p:txBody>
              <a:bodyPr wrap="none" rtlCol="0">
                <a:spAutoFit/>
              </a:bodyPr>
              <a:lstStyle/>
              <a:p>
                <a:pPr>
                  <a:lnSpc>
                    <a:spcPct val="150000"/>
                  </a:lnSpc>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通道串扰较小，但尺寸、损耗较大</a:t>
                </a:r>
                <a:endPar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1" name="矩形 30">
              <a:extLst>
                <a:ext uri="{FF2B5EF4-FFF2-40B4-BE49-F238E27FC236}">
                  <a16:creationId xmlns:a16="http://schemas.microsoft.com/office/drawing/2014/main" id="{B7E659BC-2482-55BC-662E-9BE84AEC1D2C}"/>
                </a:ext>
              </a:extLst>
            </p:cNvPr>
            <p:cNvSpPr/>
            <p:nvPr/>
          </p:nvSpPr>
          <p:spPr>
            <a:xfrm>
              <a:off x="30833" y="3445109"/>
              <a:ext cx="4572000" cy="246221"/>
            </a:xfrm>
            <a:prstGeom prst="rect">
              <a:avLst/>
            </a:prstGeom>
          </p:spPr>
          <p:txBody>
            <a:bodyPr>
              <a:spAutoFit/>
            </a:bodyPr>
            <a:lstStyle/>
            <a:p>
              <a:pPr algn="ctr"/>
              <a:r>
                <a:rPr lang="en-US" altLang="zh-CN" sz="1000" dirty="0">
                  <a:latin typeface="微软雅黑" panose="020B0503020204020204" pitchFamily="34" charset="-122"/>
                  <a:ea typeface="微软雅黑" panose="020B0503020204020204" pitchFamily="34" charset="-122"/>
                </a:rPr>
                <a:t>S. GUERBER, et al</a:t>
              </a:r>
              <a:r>
                <a:rPr lang="en-US" altLang="zh-CN" sz="1000" b="1" dirty="0">
                  <a:latin typeface="微软雅黑" panose="020B0503020204020204" pitchFamily="34" charset="-122"/>
                  <a:ea typeface="微软雅黑" panose="020B0503020204020204" pitchFamily="34" charset="-122"/>
                </a:rPr>
                <a:t>., Opt. Lett</a:t>
              </a:r>
              <a:r>
                <a:rPr lang="en-US" altLang="zh-CN" sz="1000" dirty="0">
                  <a:latin typeface="微软雅黑" panose="020B0503020204020204" pitchFamily="34" charset="-122"/>
                  <a:ea typeface="微软雅黑" panose="020B0503020204020204" pitchFamily="34" charset="-122"/>
                </a:rPr>
                <a:t>. </a:t>
              </a:r>
              <a:r>
                <a:rPr lang="en-US" altLang="zh-CN" sz="1000" b="1" dirty="0">
                  <a:latin typeface="微软雅黑" panose="020B0503020204020204" pitchFamily="34" charset="-122"/>
                  <a:ea typeface="微软雅黑" panose="020B0503020204020204" pitchFamily="34" charset="-122"/>
                </a:rPr>
                <a:t>45</a:t>
              </a:r>
              <a:r>
                <a:rPr lang="en-US" altLang="zh-CN" sz="1000" dirty="0">
                  <a:latin typeface="微软雅黑" panose="020B0503020204020204" pitchFamily="34" charset="-122"/>
                  <a:ea typeface="微软雅黑" panose="020B0503020204020204" pitchFamily="34" charset="-122"/>
                </a:rPr>
                <a:t>, 6559–6562 (2020).</a:t>
              </a:r>
              <a:endParaRPr lang="zh-CN" altLang="en-US" sz="1000" dirty="0">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A6A138D4-62CE-51BE-097A-E9CCFD7E25A5}"/>
                </a:ext>
              </a:extLst>
            </p:cNvPr>
            <p:cNvPicPr>
              <a:picLocks noChangeAspect="1"/>
            </p:cNvPicPr>
            <p:nvPr/>
          </p:nvPicPr>
          <p:blipFill rotWithShape="1">
            <a:blip r:embed="rId3"/>
            <a:srcRect t="6708"/>
            <a:stretch/>
          </p:blipFill>
          <p:spPr>
            <a:xfrm>
              <a:off x="5891082" y="2194418"/>
              <a:ext cx="2340590" cy="1253543"/>
            </a:xfrm>
            <a:prstGeom prst="rect">
              <a:avLst/>
            </a:prstGeom>
          </p:spPr>
        </p:pic>
        <p:sp>
          <p:nvSpPr>
            <p:cNvPr id="33" name="矩形 32">
              <a:extLst>
                <a:ext uri="{FF2B5EF4-FFF2-40B4-BE49-F238E27FC236}">
                  <a16:creationId xmlns:a16="http://schemas.microsoft.com/office/drawing/2014/main" id="{7AF4EB6E-82B8-E43D-8D24-260C270BD733}"/>
                </a:ext>
              </a:extLst>
            </p:cNvPr>
            <p:cNvSpPr/>
            <p:nvPr/>
          </p:nvSpPr>
          <p:spPr>
            <a:xfrm>
              <a:off x="4775377" y="3445109"/>
              <a:ext cx="4572000" cy="246221"/>
            </a:xfrm>
            <a:prstGeom prst="rect">
              <a:avLst/>
            </a:prstGeom>
          </p:spPr>
          <p:txBody>
            <a:bodyPr>
              <a:spAutoFit/>
            </a:bodyPr>
            <a:lstStyle/>
            <a:p>
              <a:pPr algn="ctr"/>
              <a:r>
                <a:rPr lang="en-US" altLang="zh-CN" sz="1000" dirty="0">
                  <a:latin typeface="微软雅黑" panose="020B0503020204020204" pitchFamily="34" charset="-122"/>
                  <a:ea typeface="微软雅黑" panose="020B0503020204020204" pitchFamily="34" charset="-122"/>
                </a:rPr>
                <a:t>S. Wang, et al., </a:t>
              </a:r>
              <a:r>
                <a:rPr lang="en-US" altLang="zh-CN" sz="1000" b="1" dirty="0">
                  <a:latin typeface="微软雅黑" panose="020B0503020204020204" pitchFamily="34" charset="-122"/>
                  <a:ea typeface="微软雅黑" panose="020B0503020204020204" pitchFamily="34" charset="-122"/>
                </a:rPr>
                <a:t>Opt. Lett</a:t>
              </a:r>
              <a:r>
                <a:rPr lang="en-US" altLang="zh-CN" sz="1000" dirty="0">
                  <a:latin typeface="微软雅黑" panose="020B0503020204020204" pitchFamily="34" charset="-122"/>
                  <a:ea typeface="微软雅黑" panose="020B0503020204020204" pitchFamily="34" charset="-122"/>
                </a:rPr>
                <a:t>. 42, 2802 (2017).</a:t>
              </a:r>
              <a:endParaRPr lang="zh-CN" altLang="en-US" sz="1000" dirty="0">
                <a:latin typeface="微软雅黑" panose="020B0503020204020204" pitchFamily="34" charset="-122"/>
                <a:ea typeface="微软雅黑" panose="020B0503020204020204" pitchFamily="34" charset="-122"/>
              </a:endParaRPr>
            </a:p>
          </p:txBody>
        </p:sp>
        <p:sp>
          <p:nvSpPr>
            <p:cNvPr id="34" name="矩形 33">
              <a:extLst>
                <a:ext uri="{FF2B5EF4-FFF2-40B4-BE49-F238E27FC236}">
                  <a16:creationId xmlns:a16="http://schemas.microsoft.com/office/drawing/2014/main" id="{25A2DB5A-F8F4-B79E-6A0D-A929C338E426}"/>
                </a:ext>
              </a:extLst>
            </p:cNvPr>
            <p:cNvSpPr/>
            <p:nvPr/>
          </p:nvSpPr>
          <p:spPr>
            <a:xfrm>
              <a:off x="-112103" y="6226465"/>
              <a:ext cx="4572000" cy="246221"/>
            </a:xfrm>
            <a:prstGeom prst="rect">
              <a:avLst/>
            </a:prstGeom>
          </p:spPr>
          <p:txBody>
            <a:bodyPr>
              <a:spAutoFit/>
            </a:bodyPr>
            <a:lstStyle/>
            <a:p>
              <a:pPr algn="ctr"/>
              <a:r>
                <a:rPr lang="en-US" altLang="zh-CN" sz="1000" dirty="0">
                  <a:latin typeface="微软雅黑" panose="020B0503020204020204" pitchFamily="34" charset="-122"/>
                  <a:ea typeface="微软雅黑" panose="020B0503020204020204" pitchFamily="34" charset="-122"/>
                </a:rPr>
                <a:t> H. Xu and Y. Shi, </a:t>
              </a:r>
              <a:r>
                <a:rPr lang="en-US" altLang="zh-CN" sz="1000" b="1" dirty="0">
                  <a:latin typeface="微软雅黑" panose="020B0503020204020204" pitchFamily="34" charset="-122"/>
                  <a:ea typeface="微软雅黑" panose="020B0503020204020204" pitchFamily="34" charset="-122"/>
                </a:rPr>
                <a:t>IEEE Photonics Technol. Lett. </a:t>
              </a:r>
              <a:r>
                <a:rPr lang="en-US" altLang="zh-CN" sz="1000" dirty="0">
                  <a:latin typeface="微软雅黑" panose="020B0503020204020204" pitchFamily="34" charset="-122"/>
                  <a:ea typeface="微软雅黑" panose="020B0503020204020204" pitchFamily="34" charset="-122"/>
                </a:rPr>
                <a:t>30, 169–172 (2018).</a:t>
              </a:r>
              <a:endParaRPr lang="zh-CN" altLang="en-US" sz="1000" dirty="0">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7C4D31BF-F860-941C-D357-79B723931D09}"/>
                </a:ext>
              </a:extLst>
            </p:cNvPr>
            <p:cNvPicPr>
              <a:picLocks noChangeAspect="1"/>
            </p:cNvPicPr>
            <p:nvPr/>
          </p:nvPicPr>
          <p:blipFill rotWithShape="1">
            <a:blip r:embed="rId4"/>
            <a:srcRect l="1627" r="8389"/>
            <a:stretch/>
          </p:blipFill>
          <p:spPr>
            <a:xfrm>
              <a:off x="208447" y="4473068"/>
              <a:ext cx="4327053" cy="1753397"/>
            </a:xfrm>
            <a:prstGeom prst="rect">
              <a:avLst/>
            </a:prstGeom>
          </p:spPr>
        </p:pic>
        <p:pic>
          <p:nvPicPr>
            <p:cNvPr id="36" name="图片 35">
              <a:extLst>
                <a:ext uri="{FF2B5EF4-FFF2-40B4-BE49-F238E27FC236}">
                  <a16:creationId xmlns:a16="http://schemas.microsoft.com/office/drawing/2014/main" id="{AF1CC145-4B79-6E84-ECCF-20C59E8DF68B}"/>
                </a:ext>
              </a:extLst>
            </p:cNvPr>
            <p:cNvPicPr>
              <a:picLocks noChangeAspect="1"/>
            </p:cNvPicPr>
            <p:nvPr/>
          </p:nvPicPr>
          <p:blipFill>
            <a:blip r:embed="rId5"/>
            <a:stretch>
              <a:fillRect/>
            </a:stretch>
          </p:blipFill>
          <p:spPr>
            <a:xfrm>
              <a:off x="5298752" y="4583458"/>
              <a:ext cx="3324181" cy="1532612"/>
            </a:xfrm>
            <a:prstGeom prst="rect">
              <a:avLst/>
            </a:prstGeom>
          </p:spPr>
        </p:pic>
        <p:sp>
          <p:nvSpPr>
            <p:cNvPr id="37" name="矩形 36">
              <a:extLst>
                <a:ext uri="{FF2B5EF4-FFF2-40B4-BE49-F238E27FC236}">
                  <a16:creationId xmlns:a16="http://schemas.microsoft.com/office/drawing/2014/main" id="{0BA86603-20FC-2717-6EA9-78326D765C69}"/>
                </a:ext>
              </a:extLst>
            </p:cNvPr>
            <p:cNvSpPr/>
            <p:nvPr/>
          </p:nvSpPr>
          <p:spPr>
            <a:xfrm>
              <a:off x="5179804" y="4152940"/>
              <a:ext cx="3686387" cy="458908"/>
            </a:xfrm>
            <a:prstGeom prst="rect">
              <a:avLst/>
            </a:prstGeom>
          </p:spPr>
          <p:txBody>
            <a:bodyPr wrap="square">
              <a:spAutoFit/>
            </a:bodyPr>
            <a:lstStyle/>
            <a:p>
              <a:pPr algn="ctr">
                <a:lnSpc>
                  <a:spcPct val="150000"/>
                </a:lnSpc>
              </a:pPr>
              <a:r>
                <a:rPr lang="zh-CN" altLang="en-US"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亚波长光栅多模波导</a:t>
              </a:r>
              <a:r>
                <a:rPr lang="en-US" altLang="zh-CN"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(MBG)</a:t>
              </a:r>
            </a:p>
          </p:txBody>
        </p:sp>
        <p:sp>
          <p:nvSpPr>
            <p:cNvPr id="38" name="矩形 37">
              <a:extLst>
                <a:ext uri="{FF2B5EF4-FFF2-40B4-BE49-F238E27FC236}">
                  <a16:creationId xmlns:a16="http://schemas.microsoft.com/office/drawing/2014/main" id="{72436FE9-2A27-25CB-EB66-EDF50055C502}"/>
                </a:ext>
              </a:extLst>
            </p:cNvPr>
            <p:cNvSpPr/>
            <p:nvPr/>
          </p:nvSpPr>
          <p:spPr>
            <a:xfrm>
              <a:off x="4792835" y="6209704"/>
              <a:ext cx="4572000" cy="246221"/>
            </a:xfrm>
            <a:prstGeom prst="rect">
              <a:avLst/>
            </a:prstGeom>
          </p:spPr>
          <p:txBody>
            <a:bodyPr>
              <a:spAutoFit/>
            </a:bodyPr>
            <a:lstStyle/>
            <a:p>
              <a:pPr algn="ctr"/>
              <a:r>
                <a:rPr lang="en-US" altLang="zh-CN" sz="1000" dirty="0">
                  <a:latin typeface="微软雅黑" panose="020B0503020204020204" pitchFamily="34" charset="-122"/>
                  <a:ea typeface="微软雅黑" panose="020B0503020204020204" pitchFamily="34" charset="-122"/>
                </a:rPr>
                <a:t> D. Liu, et al., </a:t>
              </a:r>
              <a:r>
                <a:rPr lang="en-US" altLang="zh-CN" sz="1000" b="1" dirty="0">
                  <a:latin typeface="微软雅黑" panose="020B0503020204020204" pitchFamily="34" charset="-122"/>
                  <a:ea typeface="微软雅黑" panose="020B0503020204020204" pitchFamily="34" charset="-122"/>
                </a:rPr>
                <a:t>IEEE Photonics Technol. Lett</a:t>
              </a:r>
              <a:r>
                <a:rPr lang="en-US" altLang="zh-CN" sz="1000" dirty="0">
                  <a:latin typeface="微软雅黑" panose="020B0503020204020204" pitchFamily="34" charset="-122"/>
                  <a:ea typeface="微软雅黑" panose="020B0503020204020204" pitchFamily="34" charset="-122"/>
                </a:rPr>
                <a:t>. 32, 192–195 (2020).</a:t>
              </a:r>
              <a:endParaRPr lang="zh-CN" altLang="en-US" sz="1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43963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a:t>
            </a:r>
            <a:r>
              <a:rPr lang="zh-CN" altLang="en-US" sz="2800" dirty="0">
                <a:solidFill>
                  <a:srgbClr val="003153"/>
                </a:solidFill>
                <a:sym typeface="微软雅黑" panose="020B0503020204020204" pitchFamily="34" charset="-122"/>
              </a:rPr>
              <a:t>单</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通道滤波器</a:t>
            </a:r>
          </a:p>
        </p:txBody>
      </p:sp>
      <p:sp>
        <p:nvSpPr>
          <p:cNvPr id="5" name="矩形 4">
            <a:extLst>
              <a:ext uri="{FF2B5EF4-FFF2-40B4-BE49-F238E27FC236}">
                <a16:creationId xmlns:a16="http://schemas.microsoft.com/office/drawing/2014/main" id="{0C91D056-A84C-1036-77AF-0BF508C1C7F5}"/>
              </a:ext>
            </a:extLst>
          </p:cNvPr>
          <p:cNvSpPr>
            <a:spLocks/>
          </p:cNvSpPr>
          <p:nvPr/>
        </p:nvSpPr>
        <p:spPr>
          <a:xfrm>
            <a:off x="1334867" y="2547649"/>
            <a:ext cx="4890822" cy="3065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lgn="ct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a:extLst>
              <a:ext uri="{FF2B5EF4-FFF2-40B4-BE49-F238E27FC236}">
                <a16:creationId xmlns:a16="http://schemas.microsoft.com/office/drawing/2014/main" id="{1E10722D-3669-1A1A-CB8D-7A8B5D3EE632}"/>
              </a:ext>
            </a:extLst>
          </p:cNvPr>
          <p:cNvSpPr txBox="1"/>
          <p:nvPr/>
        </p:nvSpPr>
        <p:spPr>
          <a:xfrm>
            <a:off x="1009810" y="777132"/>
            <a:ext cx="1756010" cy="445491"/>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器件结构</a:t>
            </a:r>
          </a:p>
        </p:txBody>
      </p:sp>
      <p:pic>
        <p:nvPicPr>
          <p:cNvPr id="7" name="图片 6">
            <a:extLst>
              <a:ext uri="{FF2B5EF4-FFF2-40B4-BE49-F238E27FC236}">
                <a16:creationId xmlns:a16="http://schemas.microsoft.com/office/drawing/2014/main" id="{D0A44F52-ABA5-DDDB-5090-CE835DF64264}"/>
              </a:ext>
            </a:extLst>
          </p:cNvPr>
          <p:cNvPicPr/>
          <p:nvPr/>
        </p:nvPicPr>
        <p:blipFill rotWithShape="1">
          <a:blip r:embed="rId2" cstate="print">
            <a:extLst>
              <a:ext uri="{28A0092B-C50C-407E-A947-70E740481C1C}">
                <a14:useLocalDpi xmlns:a14="http://schemas.microsoft.com/office/drawing/2010/main" val="0"/>
              </a:ext>
            </a:extLst>
          </a:blip>
          <a:srcRect l="3124" t="7778" r="50000" b="64867"/>
          <a:stretch/>
        </p:blipFill>
        <p:spPr bwMode="auto">
          <a:xfrm>
            <a:off x="1275640" y="1223823"/>
            <a:ext cx="5045490" cy="1304376"/>
          </a:xfrm>
          <a:prstGeom prst="rect">
            <a:avLst/>
          </a:prstGeom>
          <a:noFill/>
          <a:ln>
            <a:noFill/>
          </a:ln>
        </p:spPr>
      </p:pic>
      <p:sp>
        <p:nvSpPr>
          <p:cNvPr id="8" name="文本框 7">
            <a:extLst>
              <a:ext uri="{FF2B5EF4-FFF2-40B4-BE49-F238E27FC236}">
                <a16:creationId xmlns:a16="http://schemas.microsoft.com/office/drawing/2014/main" id="{61AF70B1-10AC-5F87-6AF8-A65CB0683F0B}"/>
              </a:ext>
            </a:extLst>
          </p:cNvPr>
          <p:cNvSpPr txBox="1"/>
          <p:nvPr/>
        </p:nvSpPr>
        <p:spPr>
          <a:xfrm>
            <a:off x="1841286" y="2511528"/>
            <a:ext cx="3877985" cy="369332"/>
          </a:xfrm>
          <a:prstGeom prst="rect">
            <a:avLst/>
          </a:prstGeom>
          <a:noFill/>
        </p:spPr>
        <p:txBody>
          <a:bodyPr wrap="none" rtlCol="0">
            <a:spAutoFit/>
          </a:bodyPr>
          <a:lstStyle/>
          <a:p>
            <a:pPr algn="ctr"/>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由模式解复用器和超构材料波导构成</a:t>
            </a:r>
          </a:p>
        </p:txBody>
      </p:sp>
      <p:sp>
        <p:nvSpPr>
          <p:cNvPr id="9" name="矩形 8">
            <a:extLst>
              <a:ext uri="{FF2B5EF4-FFF2-40B4-BE49-F238E27FC236}">
                <a16:creationId xmlns:a16="http://schemas.microsoft.com/office/drawing/2014/main" id="{5DEB1424-6993-35B8-C6BF-0E94281BB758}"/>
              </a:ext>
            </a:extLst>
          </p:cNvPr>
          <p:cNvSpPr>
            <a:spLocks/>
          </p:cNvSpPr>
          <p:nvPr/>
        </p:nvSpPr>
        <p:spPr>
          <a:xfrm>
            <a:off x="7572916" y="2547649"/>
            <a:ext cx="2274570" cy="30656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0000" lnSpcReduction="20000"/>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a:extLst>
              <a:ext uri="{FF2B5EF4-FFF2-40B4-BE49-F238E27FC236}">
                <a16:creationId xmlns:a16="http://schemas.microsoft.com/office/drawing/2014/main" id="{E0E88B6C-4FC8-F4D2-3C93-6DEE58BE66EB}"/>
              </a:ext>
            </a:extLst>
          </p:cNvPr>
          <p:cNvPicPr/>
          <p:nvPr/>
        </p:nvPicPr>
        <p:blipFill rotWithShape="1">
          <a:blip r:embed="rId2" cstate="print">
            <a:extLst>
              <a:ext uri="{28A0092B-C50C-407E-A947-70E740481C1C}">
                <a14:useLocalDpi xmlns:a14="http://schemas.microsoft.com/office/drawing/2010/main" val="0"/>
              </a:ext>
            </a:extLst>
          </a:blip>
          <a:srcRect l="77300" t="7778" b="63065"/>
          <a:stretch/>
        </p:blipFill>
        <p:spPr bwMode="auto">
          <a:xfrm>
            <a:off x="7560188" y="1200160"/>
            <a:ext cx="2300027" cy="1308774"/>
          </a:xfrm>
          <a:prstGeom prst="rect">
            <a:avLst/>
          </a:prstGeom>
          <a:noFill/>
          <a:ln>
            <a:noFill/>
          </a:ln>
        </p:spPr>
      </p:pic>
      <p:sp>
        <p:nvSpPr>
          <p:cNvPr id="11" name="文本框 10">
            <a:extLst>
              <a:ext uri="{FF2B5EF4-FFF2-40B4-BE49-F238E27FC236}">
                <a16:creationId xmlns:a16="http://schemas.microsoft.com/office/drawing/2014/main" id="{40379BBE-B66E-5BA6-54BC-8A66AB77E555}"/>
              </a:ext>
            </a:extLst>
          </p:cNvPr>
          <p:cNvSpPr txBox="1"/>
          <p:nvPr/>
        </p:nvSpPr>
        <p:spPr>
          <a:xfrm>
            <a:off x="7694539" y="2511528"/>
            <a:ext cx="2031325" cy="369332"/>
          </a:xfrm>
          <a:prstGeom prst="rect">
            <a:avLst/>
          </a:prstGeom>
          <a:noFill/>
        </p:spPr>
        <p:txBody>
          <a:bodyPr wrap="none" rtlCol="0">
            <a:spAutoFit/>
          </a:bodyPr>
          <a:lstStyle/>
          <a:p>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浅刻蚀的微扰结构</a:t>
            </a:r>
          </a:p>
        </p:txBody>
      </p:sp>
      <p:grpSp>
        <p:nvGrpSpPr>
          <p:cNvPr id="12" name="组合 11">
            <a:extLst>
              <a:ext uri="{FF2B5EF4-FFF2-40B4-BE49-F238E27FC236}">
                <a16:creationId xmlns:a16="http://schemas.microsoft.com/office/drawing/2014/main" id="{FE0A1E6B-C60C-EC66-93DB-287483C052FF}"/>
              </a:ext>
            </a:extLst>
          </p:cNvPr>
          <p:cNvGrpSpPr/>
          <p:nvPr/>
        </p:nvGrpSpPr>
        <p:grpSpPr>
          <a:xfrm>
            <a:off x="1009811" y="3132085"/>
            <a:ext cx="5669096" cy="1850333"/>
            <a:chOff x="146321" y="3870467"/>
            <a:chExt cx="5718982" cy="1802619"/>
          </a:xfrm>
        </p:grpSpPr>
        <p:pic>
          <p:nvPicPr>
            <p:cNvPr id="13" name="图片 12">
              <a:extLst>
                <a:ext uri="{FF2B5EF4-FFF2-40B4-BE49-F238E27FC236}">
                  <a16:creationId xmlns:a16="http://schemas.microsoft.com/office/drawing/2014/main" id="{43DC8BE9-73EC-00DF-804F-87F0F07EDA5F}"/>
                </a:ext>
              </a:extLst>
            </p:cNvPr>
            <p:cNvPicPr/>
            <p:nvPr/>
          </p:nvPicPr>
          <p:blipFill rotWithShape="1">
            <a:blip r:embed="rId3" cstate="print">
              <a:extLst>
                <a:ext uri="{28A0092B-C50C-407E-A947-70E740481C1C}">
                  <a14:useLocalDpi xmlns:a14="http://schemas.microsoft.com/office/drawing/2010/main" val="0"/>
                </a:ext>
              </a:extLst>
            </a:blip>
            <a:srcRect t="2975" b="79293"/>
            <a:stretch/>
          </p:blipFill>
          <p:spPr bwMode="auto">
            <a:xfrm>
              <a:off x="146321" y="4141482"/>
              <a:ext cx="5718982" cy="1531604"/>
            </a:xfrm>
            <a:prstGeom prst="rect">
              <a:avLst/>
            </a:prstGeom>
            <a:noFill/>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AC22F5F9-D2C1-84F9-DDAE-33A6174B9F48}"/>
                </a:ext>
              </a:extLst>
            </p:cNvPr>
            <p:cNvPicPr>
              <a:picLocks noChangeAspect="1"/>
            </p:cNvPicPr>
            <p:nvPr/>
          </p:nvPicPr>
          <p:blipFill>
            <a:blip r:embed="rId4"/>
            <a:stretch>
              <a:fillRect/>
            </a:stretch>
          </p:blipFill>
          <p:spPr>
            <a:xfrm>
              <a:off x="2773017" y="4161360"/>
              <a:ext cx="318053" cy="352425"/>
            </a:xfrm>
            <a:prstGeom prst="rect">
              <a:avLst/>
            </a:prstGeom>
          </p:spPr>
        </p:pic>
        <p:pic>
          <p:nvPicPr>
            <p:cNvPr id="15" name="图片 14">
              <a:extLst>
                <a:ext uri="{FF2B5EF4-FFF2-40B4-BE49-F238E27FC236}">
                  <a16:creationId xmlns:a16="http://schemas.microsoft.com/office/drawing/2014/main" id="{06FC34A0-6B1D-DFAC-E1FE-4005885FFF62}"/>
                </a:ext>
              </a:extLst>
            </p:cNvPr>
            <p:cNvPicPr>
              <a:picLocks noChangeAspect="1"/>
            </p:cNvPicPr>
            <p:nvPr/>
          </p:nvPicPr>
          <p:blipFill>
            <a:blip r:embed="rId4"/>
            <a:stretch>
              <a:fillRect/>
            </a:stretch>
          </p:blipFill>
          <p:spPr>
            <a:xfrm>
              <a:off x="245340" y="3870467"/>
              <a:ext cx="318053" cy="352425"/>
            </a:xfrm>
            <a:prstGeom prst="rect">
              <a:avLst/>
            </a:prstGeom>
          </p:spPr>
        </p:pic>
        <p:pic>
          <p:nvPicPr>
            <p:cNvPr id="16" name="图片 15">
              <a:extLst>
                <a:ext uri="{FF2B5EF4-FFF2-40B4-BE49-F238E27FC236}">
                  <a16:creationId xmlns:a16="http://schemas.microsoft.com/office/drawing/2014/main" id="{E5DB3B07-9596-BCBE-54B8-4FCE6D5401F0}"/>
                </a:ext>
              </a:extLst>
            </p:cNvPr>
            <p:cNvPicPr>
              <a:picLocks noChangeAspect="1"/>
            </p:cNvPicPr>
            <p:nvPr/>
          </p:nvPicPr>
          <p:blipFill>
            <a:blip r:embed="rId5"/>
            <a:stretch>
              <a:fillRect/>
            </a:stretch>
          </p:blipFill>
          <p:spPr>
            <a:xfrm>
              <a:off x="351152" y="4240416"/>
              <a:ext cx="503464" cy="352425"/>
            </a:xfrm>
            <a:prstGeom prst="rect">
              <a:avLst/>
            </a:prstGeom>
          </p:spPr>
        </p:pic>
      </p:grpSp>
      <p:grpSp>
        <p:nvGrpSpPr>
          <p:cNvPr id="17" name="组合 16">
            <a:extLst>
              <a:ext uri="{FF2B5EF4-FFF2-40B4-BE49-F238E27FC236}">
                <a16:creationId xmlns:a16="http://schemas.microsoft.com/office/drawing/2014/main" id="{DC3BF58E-CA1C-F37C-F714-D449B908E654}"/>
              </a:ext>
            </a:extLst>
          </p:cNvPr>
          <p:cNvGrpSpPr/>
          <p:nvPr/>
        </p:nvGrpSpPr>
        <p:grpSpPr>
          <a:xfrm>
            <a:off x="6838691" y="3418548"/>
            <a:ext cx="3266823" cy="1634195"/>
            <a:chOff x="5852080" y="4596540"/>
            <a:chExt cx="3027195" cy="1477448"/>
          </a:xfrm>
        </p:grpSpPr>
        <p:sp>
          <p:nvSpPr>
            <p:cNvPr id="40" name="矩形 39">
              <a:extLst>
                <a:ext uri="{FF2B5EF4-FFF2-40B4-BE49-F238E27FC236}">
                  <a16:creationId xmlns:a16="http://schemas.microsoft.com/office/drawing/2014/main" id="{A3366095-9C87-3993-6333-436C480856C4}"/>
                </a:ext>
              </a:extLst>
            </p:cNvPr>
            <p:cNvSpPr/>
            <p:nvPr/>
          </p:nvSpPr>
          <p:spPr>
            <a:xfrm>
              <a:off x="7792278" y="5595730"/>
              <a:ext cx="864705" cy="211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41" name="对象 40">
              <a:extLst>
                <a:ext uri="{FF2B5EF4-FFF2-40B4-BE49-F238E27FC236}">
                  <a16:creationId xmlns:a16="http://schemas.microsoft.com/office/drawing/2014/main" id="{DEA73669-656B-2DC1-4F8C-BDEA42B472B6}"/>
                </a:ext>
              </a:extLst>
            </p:cNvPr>
            <p:cNvGraphicFramePr>
              <a:graphicFrameLocks noChangeAspect="1"/>
            </p:cNvGraphicFramePr>
            <p:nvPr/>
          </p:nvGraphicFramePr>
          <p:xfrm>
            <a:off x="5852080" y="4596540"/>
            <a:ext cx="3027195" cy="1477448"/>
          </p:xfrm>
          <a:graphic>
            <a:graphicData uri="http://schemas.openxmlformats.org/presentationml/2006/ole">
              <mc:AlternateContent xmlns:mc="http://schemas.openxmlformats.org/markup-compatibility/2006">
                <mc:Choice xmlns:v="urn:schemas-microsoft-com:vml" Requires="v">
                  <p:oleObj name="Equation" r:id="rId6" imgW="1930320" imgH="939600" progId="Equation.DSMT4">
                    <p:embed/>
                  </p:oleObj>
                </mc:Choice>
                <mc:Fallback>
                  <p:oleObj name="Equation" r:id="rId6" imgW="1930320" imgH="939600" progId="Equation.DSMT4">
                    <p:embed/>
                    <p:pic>
                      <p:nvPicPr>
                        <p:cNvPr id="41" name="对象 40">
                          <a:extLst>
                            <a:ext uri="{FF2B5EF4-FFF2-40B4-BE49-F238E27FC236}">
                              <a16:creationId xmlns:a16="http://schemas.microsoft.com/office/drawing/2014/main" id="{DEA73669-656B-2DC1-4F8C-BDEA42B472B6}"/>
                            </a:ext>
                          </a:extLst>
                        </p:cNvPr>
                        <p:cNvPicPr/>
                        <p:nvPr/>
                      </p:nvPicPr>
                      <p:blipFill>
                        <a:blip r:embed="rId7"/>
                        <a:stretch>
                          <a:fillRect/>
                        </a:stretch>
                      </p:blipFill>
                      <p:spPr>
                        <a:xfrm>
                          <a:off x="5852080" y="4596540"/>
                          <a:ext cx="3027195" cy="1477448"/>
                        </a:xfrm>
                        <a:prstGeom prst="rect">
                          <a:avLst/>
                        </a:prstGeom>
                      </p:spPr>
                    </p:pic>
                  </p:oleObj>
                </mc:Fallback>
              </mc:AlternateContent>
            </a:graphicData>
          </a:graphic>
        </p:graphicFrame>
      </p:grpSp>
      <p:sp>
        <p:nvSpPr>
          <p:cNvPr id="42" name="文本框 41">
            <a:extLst>
              <a:ext uri="{FF2B5EF4-FFF2-40B4-BE49-F238E27FC236}">
                <a16:creationId xmlns:a16="http://schemas.microsoft.com/office/drawing/2014/main" id="{2D3E5775-784E-5E28-D5C5-064EC73B32C6}"/>
              </a:ext>
            </a:extLst>
          </p:cNvPr>
          <p:cNvSpPr txBox="1"/>
          <p:nvPr/>
        </p:nvSpPr>
        <p:spPr>
          <a:xfrm>
            <a:off x="6321130" y="5606777"/>
            <a:ext cx="5660524"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周期的耦合系数可以补偿模式之间的相位失配</a:t>
            </a:r>
          </a:p>
        </p:txBody>
      </p:sp>
      <p:sp>
        <p:nvSpPr>
          <p:cNvPr id="43" name="文本框 42">
            <a:extLst>
              <a:ext uri="{FF2B5EF4-FFF2-40B4-BE49-F238E27FC236}">
                <a16:creationId xmlns:a16="http://schemas.microsoft.com/office/drawing/2014/main" id="{B02A41DB-DEAD-BDDC-53BD-F2B758870AB5}"/>
              </a:ext>
            </a:extLst>
          </p:cNvPr>
          <p:cNvSpPr txBox="1"/>
          <p:nvPr/>
        </p:nvSpPr>
        <p:spPr>
          <a:xfrm>
            <a:off x="1009810" y="5606777"/>
            <a:ext cx="4891083"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周期的微扰提供一个周期性的耦合系数</a:t>
            </a:r>
          </a:p>
        </p:txBody>
      </p:sp>
      <p:sp>
        <p:nvSpPr>
          <p:cNvPr id="44" name="矩形 43">
            <a:extLst>
              <a:ext uri="{FF2B5EF4-FFF2-40B4-BE49-F238E27FC236}">
                <a16:creationId xmlns:a16="http://schemas.microsoft.com/office/drawing/2014/main" id="{48D123E0-E540-C5EF-7631-7D34C412F6C7}"/>
              </a:ext>
            </a:extLst>
          </p:cNvPr>
          <p:cNvSpPr/>
          <p:nvPr/>
        </p:nvSpPr>
        <p:spPr>
          <a:xfrm>
            <a:off x="1107966" y="6116161"/>
            <a:ext cx="4927645" cy="276999"/>
          </a:xfrm>
          <a:prstGeom prst="rect">
            <a:avLst/>
          </a:prstGeom>
        </p:spPr>
        <p:txBody>
          <a:bodyPr wrap="square">
            <a:spAutoFit/>
          </a:bodyPr>
          <a:lstStyle/>
          <a:p>
            <a:r>
              <a:rPr lang="en-US" altLang="zh-CN" sz="1200" b="1" dirty="0">
                <a:latin typeface="微软雅黑" panose="020B0503020204020204" pitchFamily="34" charset="-122"/>
                <a:ea typeface="微软雅黑" panose="020B0503020204020204" pitchFamily="34" charset="-122"/>
                <a:sym typeface="微软雅黑" panose="020B0503020204020204" pitchFamily="34" charset="-122"/>
              </a:rPr>
              <a:t>Y. Zhao, X. Guo* </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et al., </a:t>
            </a:r>
            <a:r>
              <a:rPr lang="en-US" altLang="zh-CN" sz="1200" b="1" dirty="0">
                <a:latin typeface="微软雅黑" panose="020B0503020204020204" pitchFamily="34" charset="-122"/>
                <a:ea typeface="微软雅黑" panose="020B0503020204020204" pitchFamily="34" charset="-122"/>
                <a:sym typeface="微软雅黑" panose="020B0503020204020204" pitchFamily="34" charset="-122"/>
              </a:rPr>
              <a:t>Laser &amp; Photonics Rev.</a:t>
            </a:r>
            <a:r>
              <a:rPr lang="en-US" altLang="zh-CN" sz="1200" dirty="0">
                <a:latin typeface="微软雅黑" panose="020B0503020204020204" pitchFamily="34" charset="-122"/>
                <a:ea typeface="微软雅黑" panose="020B0503020204020204" pitchFamily="34" charset="-122"/>
                <a:sym typeface="微软雅黑" panose="020B0503020204020204" pitchFamily="34" charset="-122"/>
              </a:rPr>
              <a:t>, 2200005, 2022.</a:t>
            </a:r>
          </a:p>
        </p:txBody>
      </p:sp>
      <p:sp>
        <p:nvSpPr>
          <p:cNvPr id="45" name="文本框 44">
            <a:extLst>
              <a:ext uri="{FF2B5EF4-FFF2-40B4-BE49-F238E27FC236}">
                <a16:creationId xmlns:a16="http://schemas.microsoft.com/office/drawing/2014/main" id="{3FBC4805-55CF-02E2-FAB6-6F2E2684F7D4}"/>
              </a:ext>
            </a:extLst>
          </p:cNvPr>
          <p:cNvSpPr txBox="1"/>
          <p:nvPr/>
        </p:nvSpPr>
        <p:spPr>
          <a:xfrm>
            <a:off x="1009810" y="2949336"/>
            <a:ext cx="1756010" cy="445491"/>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设计原理</a:t>
            </a: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799E57C4-C2D7-6ECF-9470-DC9D490436E9}"/>
                  </a:ext>
                </a:extLst>
              </p:cNvPr>
              <p:cNvSpPr txBox="1"/>
              <p:nvPr/>
            </p:nvSpPr>
            <p:spPr>
              <a:xfrm>
                <a:off x="8148341" y="4012437"/>
                <a:ext cx="1340255" cy="4112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rgbClr val="1D5599"/>
                          </a:solidFill>
                          <a:latin typeface="Cambria Math" panose="02040503050406030204" pitchFamily="18" charset="0"/>
                        </a:rPr>
                        <m:t>𝛿</m:t>
                      </m:r>
                      <m:r>
                        <a:rPr lang="en-US" altLang="zh-CN" b="0" i="1" smtClean="0">
                          <a:solidFill>
                            <a:srgbClr val="1D5599"/>
                          </a:solidFill>
                          <a:latin typeface="Cambria Math" panose="02040503050406030204" pitchFamily="18" charset="0"/>
                        </a:rPr>
                        <m:t>=2</m:t>
                      </m:r>
                      <m:r>
                        <a:rPr lang="en-US" altLang="zh-CN" b="0" i="1" smtClean="0">
                          <a:solidFill>
                            <a:srgbClr val="1D5599"/>
                          </a:solidFill>
                          <a:latin typeface="Cambria Math" panose="02040503050406030204" pitchFamily="18" charset="0"/>
                        </a:rPr>
                        <m:t>𝜋</m:t>
                      </m:r>
                      <m:r>
                        <a:rPr lang="en-US" altLang="zh-CN" b="0" i="1" smtClean="0">
                          <a:solidFill>
                            <a:srgbClr val="1D5599"/>
                          </a:solidFill>
                          <a:latin typeface="Cambria Math" panose="02040503050406030204" pitchFamily="18" charset="0"/>
                        </a:rPr>
                        <m:t>/</m:t>
                      </m:r>
                      <m:r>
                        <m:rPr>
                          <m:sty m:val="p"/>
                        </m:rPr>
                        <a:rPr lang="en-US" altLang="zh-CN" b="0" i="0" smtClean="0">
                          <a:solidFill>
                            <a:srgbClr val="1D5599"/>
                          </a:solidFill>
                          <a:latin typeface="Cambria Math" panose="02040503050406030204" pitchFamily="18" charset="0"/>
                        </a:rPr>
                        <m:t>Λ</m:t>
                      </m:r>
                    </m:oMath>
                  </m:oMathPara>
                </a14:m>
                <a:endParaRPr lang="zh-CN" altLang="en-US" dirty="0">
                  <a:solidFill>
                    <a:srgbClr val="1D5599"/>
                  </a:solidFill>
                </a:endParaRPr>
              </a:p>
            </p:txBody>
          </p:sp>
        </mc:Choice>
        <mc:Fallback xmlns="">
          <p:sp>
            <p:nvSpPr>
              <p:cNvPr id="46" name="文本框 45">
                <a:extLst>
                  <a:ext uri="{FF2B5EF4-FFF2-40B4-BE49-F238E27FC236}">
                    <a16:creationId xmlns:a16="http://schemas.microsoft.com/office/drawing/2014/main" id="{799E57C4-C2D7-6ECF-9470-DC9D490436E9}"/>
                  </a:ext>
                </a:extLst>
              </p:cNvPr>
              <p:cNvSpPr txBox="1">
                <a:spLocks noRot="1" noChangeAspect="1" noMove="1" noResize="1" noEditPoints="1" noAdjustHandles="1" noChangeArrowheads="1" noChangeShapeType="1" noTextEdit="1"/>
              </p:cNvSpPr>
              <p:nvPr/>
            </p:nvSpPr>
            <p:spPr>
              <a:xfrm>
                <a:off x="8148341" y="4012437"/>
                <a:ext cx="1340255" cy="411222"/>
              </a:xfrm>
              <a:prstGeom prst="rect">
                <a:avLst/>
              </a:prstGeom>
              <a:blipFill>
                <a:blip r:embed="rId8"/>
                <a:stretch>
                  <a:fillRect b="-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20B72E4A-4E67-AAAF-0D26-3094FB6E3AC2}"/>
                  </a:ext>
                </a:extLst>
              </p:cNvPr>
              <p:cNvSpPr txBox="1"/>
              <p:nvPr/>
            </p:nvSpPr>
            <p:spPr>
              <a:xfrm>
                <a:off x="6991906" y="5032847"/>
                <a:ext cx="2407143" cy="4112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1D5599"/>
                              </a:solidFill>
                              <a:latin typeface="Cambria Math" panose="02040503050406030204" pitchFamily="18" charset="0"/>
                            </a:rPr>
                          </m:ctrlPr>
                        </m:sSubPr>
                        <m:e>
                          <m:r>
                            <a:rPr lang="en-US" altLang="zh-CN" b="0" i="1" smtClean="0">
                              <a:solidFill>
                                <a:srgbClr val="1D5599"/>
                              </a:solidFill>
                              <a:latin typeface="Cambria Math" panose="02040503050406030204" pitchFamily="18" charset="0"/>
                            </a:rPr>
                            <m:t>𝛽</m:t>
                          </m:r>
                        </m:e>
                        <m:sub>
                          <m:r>
                            <a:rPr lang="en-US" altLang="zh-CN" b="0" i="1" smtClean="0">
                              <a:solidFill>
                                <a:srgbClr val="1D5599"/>
                              </a:solidFill>
                              <a:latin typeface="Cambria Math" panose="02040503050406030204" pitchFamily="18" charset="0"/>
                            </a:rPr>
                            <m:t>𝑛</m:t>
                          </m:r>
                        </m:sub>
                      </m:sSub>
                      <m:r>
                        <a:rPr lang="en-US" altLang="zh-CN" b="0" i="1" smtClean="0">
                          <a:solidFill>
                            <a:srgbClr val="1D5599"/>
                          </a:solidFill>
                          <a:latin typeface="Cambria Math" panose="02040503050406030204" pitchFamily="18" charset="0"/>
                        </a:rPr>
                        <m:t>−</m:t>
                      </m:r>
                      <m:sSub>
                        <m:sSubPr>
                          <m:ctrlPr>
                            <a:rPr lang="en-US" altLang="zh-CN" b="0" i="1" smtClean="0">
                              <a:solidFill>
                                <a:srgbClr val="1D5599"/>
                              </a:solidFill>
                              <a:latin typeface="Cambria Math" panose="02040503050406030204" pitchFamily="18" charset="0"/>
                            </a:rPr>
                          </m:ctrlPr>
                        </m:sSubPr>
                        <m:e>
                          <m:r>
                            <a:rPr lang="en-US" altLang="zh-CN" b="0" i="1" smtClean="0">
                              <a:solidFill>
                                <a:srgbClr val="1D5599"/>
                              </a:solidFill>
                              <a:latin typeface="Cambria Math" panose="02040503050406030204" pitchFamily="18" charset="0"/>
                            </a:rPr>
                            <m:t>𝛽</m:t>
                          </m:r>
                        </m:e>
                        <m:sub>
                          <m:r>
                            <a:rPr lang="en-US" altLang="zh-CN" b="0" i="1" smtClean="0">
                              <a:solidFill>
                                <a:srgbClr val="1D5599"/>
                              </a:solidFill>
                              <a:latin typeface="Cambria Math" panose="02040503050406030204" pitchFamily="18" charset="0"/>
                            </a:rPr>
                            <m:t>𝑚</m:t>
                          </m:r>
                        </m:sub>
                      </m:sSub>
                      <m:r>
                        <a:rPr lang="en-US" altLang="zh-CN" b="0" i="1" smtClean="0">
                          <a:solidFill>
                            <a:srgbClr val="1D5599"/>
                          </a:solidFill>
                          <a:latin typeface="Cambria Math" panose="02040503050406030204" pitchFamily="18" charset="0"/>
                        </a:rPr>
                        <m:t>+</m:t>
                      </m:r>
                      <m:r>
                        <a:rPr lang="en-US" altLang="zh-CN" b="0" i="1" smtClean="0">
                          <a:solidFill>
                            <a:srgbClr val="1D5599"/>
                          </a:solidFill>
                          <a:latin typeface="Cambria Math" panose="02040503050406030204" pitchFamily="18" charset="0"/>
                        </a:rPr>
                        <m:t>𝛿</m:t>
                      </m:r>
                      <m:r>
                        <a:rPr lang="en-US" altLang="zh-CN" b="0" i="1" smtClean="0">
                          <a:solidFill>
                            <a:srgbClr val="1D5599"/>
                          </a:solidFill>
                          <a:latin typeface="Cambria Math" panose="02040503050406030204" pitchFamily="18" charset="0"/>
                        </a:rPr>
                        <m:t>=0</m:t>
                      </m:r>
                    </m:oMath>
                  </m:oMathPara>
                </a14:m>
                <a:endParaRPr lang="zh-CN" altLang="en-US" dirty="0">
                  <a:solidFill>
                    <a:srgbClr val="1D5599"/>
                  </a:solidFill>
                </a:endParaRPr>
              </a:p>
            </p:txBody>
          </p:sp>
        </mc:Choice>
        <mc:Fallback xmlns="">
          <p:sp>
            <p:nvSpPr>
              <p:cNvPr id="47" name="文本框 46">
                <a:extLst>
                  <a:ext uri="{FF2B5EF4-FFF2-40B4-BE49-F238E27FC236}">
                    <a16:creationId xmlns:a16="http://schemas.microsoft.com/office/drawing/2014/main" id="{20B72E4A-4E67-AAAF-0D26-3094FB6E3AC2}"/>
                  </a:ext>
                </a:extLst>
              </p:cNvPr>
              <p:cNvSpPr txBox="1">
                <a:spLocks noRot="1" noChangeAspect="1" noMove="1" noResize="1" noEditPoints="1" noAdjustHandles="1" noChangeArrowheads="1" noChangeShapeType="1" noTextEdit="1"/>
              </p:cNvSpPr>
              <p:nvPr/>
            </p:nvSpPr>
            <p:spPr>
              <a:xfrm>
                <a:off x="6991906" y="5032847"/>
                <a:ext cx="2407143" cy="411222"/>
              </a:xfrm>
              <a:prstGeom prst="rect">
                <a:avLst/>
              </a:prstGeom>
              <a:blipFill>
                <a:blip r:embed="rId9"/>
                <a:stretch>
                  <a:fillRect b="-29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B7129DE-A160-9613-AB56-A85E48B445CD}"/>
                  </a:ext>
                </a:extLst>
              </p:cNvPr>
              <p:cNvSpPr txBox="1"/>
              <p:nvPr/>
            </p:nvSpPr>
            <p:spPr>
              <a:xfrm>
                <a:off x="8752038" y="4868193"/>
                <a:ext cx="2477403" cy="6636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800" smtClean="0">
                          <a:solidFill>
                            <a:srgbClr val="C00000"/>
                          </a:solidFill>
                          <a:latin typeface="Cambria Math" panose="02040503050406030204" pitchFamily="18" charset="0"/>
                        </a:rPr>
                        <m:t>Λ</m:t>
                      </m:r>
                      <m:r>
                        <a:rPr lang="en-US" altLang="zh-CN" sz="1800" i="1">
                          <a:solidFill>
                            <a:srgbClr val="C00000"/>
                          </a:solidFill>
                          <a:latin typeface="Cambria Math" panose="02040503050406030204" pitchFamily="18" charset="0"/>
                        </a:rPr>
                        <m:t>=</m:t>
                      </m:r>
                      <m:f>
                        <m:fPr>
                          <m:ctrlPr>
                            <a:rPr lang="en-US" altLang="zh-CN" sz="1800" i="1">
                              <a:solidFill>
                                <a:srgbClr val="C00000"/>
                              </a:solidFill>
                              <a:latin typeface="Cambria Math" panose="02040503050406030204" pitchFamily="18" charset="0"/>
                            </a:rPr>
                          </m:ctrlPr>
                        </m:fPr>
                        <m:num>
                          <m:r>
                            <a:rPr lang="en-US" altLang="zh-CN" sz="1800" i="1">
                              <a:solidFill>
                                <a:srgbClr val="C00000"/>
                              </a:solidFill>
                              <a:latin typeface="Cambria Math" panose="02040503050406030204" pitchFamily="18" charset="0"/>
                            </a:rPr>
                            <m:t>𝜆</m:t>
                          </m:r>
                        </m:num>
                        <m:den>
                          <m:sSub>
                            <m:sSubPr>
                              <m:ctrlPr>
                                <a:rPr lang="en-US"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1</m:t>
                              </m:r>
                            </m:sub>
                          </m:sSub>
                          <m:r>
                            <a:rPr lang="en-US" altLang="zh-CN" sz="1800" i="1">
                              <a:solidFill>
                                <a:srgbClr val="C00000"/>
                              </a:solidFill>
                              <a:latin typeface="Cambria Math" panose="02040503050406030204" pitchFamily="18" charset="0"/>
                            </a:rPr>
                            <m:t>+</m:t>
                          </m:r>
                          <m:sSub>
                            <m:sSubPr>
                              <m:ctrlPr>
                                <a:rPr lang="en-US" altLang="zh-CN" sz="1800" i="1">
                                  <a:solidFill>
                                    <a:srgbClr val="C00000"/>
                                  </a:solidFill>
                                  <a:latin typeface="Cambria Math" panose="02040503050406030204" pitchFamily="18" charset="0"/>
                                </a:rPr>
                              </m:ctrlPr>
                            </m:sSubPr>
                            <m:e>
                              <m:r>
                                <a:rPr lang="en-US" altLang="zh-CN" sz="1800" i="1">
                                  <a:solidFill>
                                    <a:srgbClr val="C00000"/>
                                  </a:solidFill>
                                  <a:latin typeface="Cambria Math" panose="02040503050406030204" pitchFamily="18" charset="0"/>
                                </a:rPr>
                                <m:t>𝑛</m:t>
                              </m:r>
                            </m:e>
                            <m:sub>
                              <m:r>
                                <a:rPr lang="en-US" altLang="zh-CN" sz="1800" i="1">
                                  <a:solidFill>
                                    <a:srgbClr val="C00000"/>
                                  </a:solidFill>
                                  <a:latin typeface="Cambria Math" panose="02040503050406030204" pitchFamily="18" charset="0"/>
                                </a:rPr>
                                <m:t>2</m:t>
                              </m:r>
                            </m:sub>
                          </m:sSub>
                        </m:den>
                      </m:f>
                    </m:oMath>
                  </m:oMathPara>
                </a14:m>
                <a:endParaRPr lang="zh-CN" altLang="en-US" sz="1800" dirty="0">
                  <a:solidFill>
                    <a:srgbClr val="C00000"/>
                  </a:solidFill>
                </a:endParaRPr>
              </a:p>
            </p:txBody>
          </p:sp>
        </mc:Choice>
        <mc:Fallback xmlns="">
          <p:sp>
            <p:nvSpPr>
              <p:cNvPr id="48" name="文本框 47">
                <a:extLst>
                  <a:ext uri="{FF2B5EF4-FFF2-40B4-BE49-F238E27FC236}">
                    <a16:creationId xmlns:a16="http://schemas.microsoft.com/office/drawing/2014/main" id="{1B7129DE-A160-9613-AB56-A85E48B445CD}"/>
                  </a:ext>
                </a:extLst>
              </p:cNvPr>
              <p:cNvSpPr txBox="1">
                <a:spLocks noRot="1" noChangeAspect="1" noMove="1" noResize="1" noEditPoints="1" noAdjustHandles="1" noChangeArrowheads="1" noChangeShapeType="1" noTextEdit="1"/>
              </p:cNvSpPr>
              <p:nvPr/>
            </p:nvSpPr>
            <p:spPr>
              <a:xfrm>
                <a:off x="8752038" y="4868193"/>
                <a:ext cx="2477403" cy="663643"/>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105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pPr>
              <a:lnSpc>
                <a:spcPct val="90000"/>
              </a:lnSpc>
              <a:spcBef>
                <a:spcPct val="0"/>
              </a:spcBef>
            </a:pPr>
            <a:r>
              <a:rPr lang="zh-CN" altLang="en-US" sz="2800" b="1" dirty="0">
                <a:solidFill>
                  <a:srgbClr val="003153"/>
                </a:solidFill>
                <a:latin typeface="微软雅黑" panose="020B0503020204020204" pitchFamily="34" charset="-122"/>
                <a:ea typeface="微软雅黑" panose="020B0503020204020204" pitchFamily="34" charset="-122"/>
                <a:cs typeface="+mj-cs"/>
              </a:rPr>
              <a:t>新兴技术的涌现</a:t>
            </a:r>
            <a:r>
              <a:rPr lang="en-US" altLang="zh-CN" sz="2800" b="1" dirty="0">
                <a:solidFill>
                  <a:srgbClr val="003153"/>
                </a:solidFill>
                <a:latin typeface="微软雅黑" panose="020B0503020204020204" pitchFamily="34" charset="-122"/>
                <a:ea typeface="微软雅黑" panose="020B0503020204020204" pitchFamily="34" charset="-122"/>
                <a:cs typeface="+mj-cs"/>
              </a:rPr>
              <a:t>-</a:t>
            </a:r>
            <a:r>
              <a:rPr lang="zh-CN" altLang="en-US" sz="2800" b="1" dirty="0">
                <a:solidFill>
                  <a:srgbClr val="003153"/>
                </a:solidFill>
                <a:latin typeface="微软雅黑" panose="020B0503020204020204" pitchFamily="34" charset="-122"/>
                <a:ea typeface="微软雅黑" panose="020B0503020204020204" pitchFamily="34" charset="-122"/>
                <a:cs typeface="+mj-cs"/>
              </a:rPr>
              <a:t>大容量信号传输的更高要求</a:t>
            </a:r>
          </a:p>
        </p:txBody>
      </p:sp>
      <p:sp>
        <p:nvSpPr>
          <p:cNvPr id="9" name="矩形 8">
            <a:extLst>
              <a:ext uri="{FF2B5EF4-FFF2-40B4-BE49-F238E27FC236}">
                <a16:creationId xmlns:a16="http://schemas.microsoft.com/office/drawing/2014/main" id="{EA2D0EC8-8D1D-33E3-63EF-EAEDB1BB363B}"/>
              </a:ext>
            </a:extLst>
          </p:cNvPr>
          <p:cNvSpPr/>
          <p:nvPr/>
        </p:nvSpPr>
        <p:spPr>
          <a:xfrm>
            <a:off x="591670" y="5458645"/>
            <a:ext cx="11429999" cy="992066"/>
          </a:xfrm>
          <a:prstGeom prst="rect">
            <a:avLst/>
          </a:prstGeom>
        </p:spPr>
        <p:txBody>
          <a:bodyPr wrap="square" lIns="121918" tIns="60960" rIns="121918" bIns="60960">
            <a:spAutoFit/>
          </a:bodyPr>
          <a:lstStyle/>
          <a:p>
            <a:pPr marL="342900" indent="-342900" defTabSz="1219179" fontAlgn="base">
              <a:lnSpc>
                <a:spcPct val="150000"/>
              </a:lnSpc>
              <a:spcBef>
                <a:spcPct val="0"/>
              </a:spcBef>
              <a:spcAft>
                <a:spcPct val="0"/>
              </a:spcAft>
              <a:buFont typeface="Wingdings" panose="05000000000000000000" pitchFamily="2" charset="2"/>
              <a:buChar char="Ø"/>
              <a:defRPr/>
            </a:pP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新兴技术的涌现对大容量信号传输提出更高要求</a:t>
            </a:r>
            <a:endParaRPr lang="en-US" altLang="zh-CN"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endParaRPr>
          </a:p>
          <a:p>
            <a:pPr marL="342900" indent="-342900" defTabSz="1219179" fontAlgn="base">
              <a:lnSpc>
                <a:spcPct val="150000"/>
              </a:lnSpc>
              <a:spcBef>
                <a:spcPct val="0"/>
              </a:spcBef>
              <a:spcAft>
                <a:spcPct val="0"/>
              </a:spcAft>
              <a:buFont typeface="Wingdings" panose="05000000000000000000" pitchFamily="2" charset="2"/>
              <a:buChar char="Ø"/>
              <a:defRPr/>
            </a:pP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亟需</a:t>
            </a:r>
            <a:r>
              <a:rPr lang="zh-CN" altLang="en-US"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高速率</a:t>
            </a: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000" dirty="0">
                <a:solidFill>
                  <a:srgbClr val="C00000"/>
                </a:solidFill>
                <a:latin typeface="微软雅黑" panose="020B0503020204020204" pitchFamily="34" charset="-122"/>
              </a:rPr>
              <a:t>大带宽</a:t>
            </a: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000" dirty="0">
                <a:solidFill>
                  <a:srgbClr val="C00000"/>
                </a:solidFill>
                <a:latin typeface="微软雅黑" panose="020B0503020204020204" pitchFamily="34" charset="-122"/>
              </a:rPr>
              <a:t>低功耗</a:t>
            </a: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的数据处理与传输技术</a:t>
            </a:r>
          </a:p>
        </p:txBody>
      </p:sp>
      <p:grpSp>
        <p:nvGrpSpPr>
          <p:cNvPr id="14" name="组合 13">
            <a:extLst>
              <a:ext uri="{FF2B5EF4-FFF2-40B4-BE49-F238E27FC236}">
                <a16:creationId xmlns:a16="http://schemas.microsoft.com/office/drawing/2014/main" id="{F2B1D263-8A7F-69F0-3BA8-4D78B544FE27}"/>
              </a:ext>
            </a:extLst>
          </p:cNvPr>
          <p:cNvGrpSpPr/>
          <p:nvPr/>
        </p:nvGrpSpPr>
        <p:grpSpPr>
          <a:xfrm>
            <a:off x="1524000" y="1284345"/>
            <a:ext cx="9144000" cy="3528448"/>
            <a:chOff x="1240516" y="1322712"/>
            <a:chExt cx="9144000" cy="3528448"/>
          </a:xfrm>
        </p:grpSpPr>
        <p:sp>
          <p:nvSpPr>
            <p:cNvPr id="2" name="矩形 1">
              <a:extLst>
                <a:ext uri="{FF2B5EF4-FFF2-40B4-BE49-F238E27FC236}">
                  <a16:creationId xmlns:a16="http://schemas.microsoft.com/office/drawing/2014/main" id="{28514AF6-268A-076A-C131-E8EE655D0A59}"/>
                </a:ext>
              </a:extLst>
            </p:cNvPr>
            <p:cNvSpPr>
              <a:spLocks/>
            </p:cNvSpPr>
            <p:nvPr/>
          </p:nvSpPr>
          <p:spPr>
            <a:xfrm>
              <a:off x="1240516" y="1322712"/>
              <a:ext cx="9144000" cy="3528448"/>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Picture 2">
              <a:extLst>
                <a:ext uri="{FF2B5EF4-FFF2-40B4-BE49-F238E27FC236}">
                  <a16:creationId xmlns:a16="http://schemas.microsoft.com/office/drawing/2014/main" id="{665556D6-EC9C-13E0-779D-CEFA0328748C}"/>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9244" y="2151468"/>
              <a:ext cx="2725662" cy="203578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0DEB8A24-EC92-06C6-0159-4F31D859C9EC}"/>
                </a:ext>
              </a:extLst>
            </p:cNvPr>
            <p:cNvSpPr/>
            <p:nvPr/>
          </p:nvSpPr>
          <p:spPr>
            <a:xfrm>
              <a:off x="2290618" y="1576806"/>
              <a:ext cx="1122915" cy="307777"/>
            </a:xfrm>
            <a:prstGeom prst="rect">
              <a:avLst/>
            </a:prstGeom>
            <a:noFill/>
          </p:spPr>
          <p:txBody>
            <a:bodyPr wrap="square" lIns="0" tIns="0" rIns="0" bIns="0" anchor="ctr" anchorCtr="1">
              <a:spAutoFit/>
            </a:bodyPr>
            <a:lstStyle/>
            <a:p>
              <a:pPr algn="ctr"/>
              <a:r>
                <a:rPr lang="zh-CN" altLang="en-US" sz="2000" dirty="0">
                  <a:latin typeface="微软雅黑" panose="020B0503020204020204" pitchFamily="34" charset="-122"/>
                  <a:ea typeface="微软雅黑" panose="020B0503020204020204" pitchFamily="34" charset="-122"/>
                </a:rPr>
                <a:t>智能驾驶</a:t>
              </a:r>
            </a:p>
          </p:txBody>
        </p:sp>
        <p:pic>
          <p:nvPicPr>
            <p:cNvPr id="8" name="图片 7">
              <a:extLst>
                <a:ext uri="{FF2B5EF4-FFF2-40B4-BE49-F238E27FC236}">
                  <a16:creationId xmlns:a16="http://schemas.microsoft.com/office/drawing/2014/main" id="{814E2380-0BB2-DBB8-B41B-814C1F2FC3EE}"/>
                </a:ext>
              </a:extLst>
            </p:cNvPr>
            <p:cNvPicPr>
              <a:picLocks/>
            </p:cNvPicPr>
            <p:nvPr/>
          </p:nvPicPr>
          <p:blipFill>
            <a:blip r:embed="rId4"/>
            <a:stretch>
              <a:fillRect/>
            </a:stretch>
          </p:blipFill>
          <p:spPr>
            <a:xfrm>
              <a:off x="4449684" y="2152950"/>
              <a:ext cx="2725662" cy="2035783"/>
            </a:xfrm>
            <a:prstGeom prst="rect">
              <a:avLst/>
            </a:prstGeom>
          </p:spPr>
        </p:pic>
        <p:pic>
          <p:nvPicPr>
            <p:cNvPr id="10" name="图片 9">
              <a:extLst>
                <a:ext uri="{FF2B5EF4-FFF2-40B4-BE49-F238E27FC236}">
                  <a16:creationId xmlns:a16="http://schemas.microsoft.com/office/drawing/2014/main" id="{E65B915D-82C3-8594-36BD-0E1B4C906360}"/>
                </a:ext>
              </a:extLst>
            </p:cNvPr>
            <p:cNvPicPr>
              <a:picLocks noChangeAspect="1"/>
            </p:cNvPicPr>
            <p:nvPr/>
          </p:nvPicPr>
          <p:blipFill>
            <a:blip r:embed="rId5"/>
            <a:stretch>
              <a:fillRect/>
            </a:stretch>
          </p:blipFill>
          <p:spPr>
            <a:xfrm>
              <a:off x="6102539" y="3008344"/>
              <a:ext cx="956585" cy="445995"/>
            </a:xfrm>
            <a:prstGeom prst="rect">
              <a:avLst/>
            </a:prstGeom>
          </p:spPr>
        </p:pic>
        <p:sp>
          <p:nvSpPr>
            <p:cNvPr id="11" name="矩形 10">
              <a:extLst>
                <a:ext uri="{FF2B5EF4-FFF2-40B4-BE49-F238E27FC236}">
                  <a16:creationId xmlns:a16="http://schemas.microsoft.com/office/drawing/2014/main" id="{1B1F44EF-3CDA-7071-C551-A9C71A2844E4}"/>
                </a:ext>
              </a:extLst>
            </p:cNvPr>
            <p:cNvSpPr/>
            <p:nvPr/>
          </p:nvSpPr>
          <p:spPr>
            <a:xfrm>
              <a:off x="5251058" y="1576806"/>
              <a:ext cx="1122915" cy="307777"/>
            </a:xfrm>
            <a:prstGeom prst="rect">
              <a:avLst/>
            </a:prstGeom>
            <a:noFill/>
          </p:spPr>
          <p:txBody>
            <a:bodyPr wrap="square" lIns="0" tIns="0" rIns="0" bIns="0" anchor="ctr" anchorCtr="1">
              <a:spAutoFit/>
            </a:bodyPr>
            <a:lstStyle/>
            <a:p>
              <a:pPr algn="ctr"/>
              <a:r>
                <a:rPr lang="zh-CN" altLang="en-US" sz="2000" dirty="0">
                  <a:latin typeface="微软雅黑" panose="020B0503020204020204" pitchFamily="34" charset="-122"/>
                  <a:ea typeface="微软雅黑" panose="020B0503020204020204" pitchFamily="34" charset="-122"/>
                </a:rPr>
                <a:t>人工智能</a:t>
              </a:r>
            </a:p>
          </p:txBody>
        </p:sp>
        <p:pic>
          <p:nvPicPr>
            <p:cNvPr id="12" name="Picture 4">
              <a:extLst>
                <a:ext uri="{FF2B5EF4-FFF2-40B4-BE49-F238E27FC236}">
                  <a16:creationId xmlns:a16="http://schemas.microsoft.com/office/drawing/2014/main" id="{052A765D-0115-D797-F95B-075C2A58C62A}"/>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10124" y="2151469"/>
              <a:ext cx="2725662" cy="2035782"/>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A45270D2-E608-EEDB-10A9-248DAC774173}"/>
                </a:ext>
              </a:extLst>
            </p:cNvPr>
            <p:cNvSpPr/>
            <p:nvPr/>
          </p:nvSpPr>
          <p:spPr>
            <a:xfrm>
              <a:off x="8211498" y="1576804"/>
              <a:ext cx="1122915" cy="307777"/>
            </a:xfrm>
            <a:prstGeom prst="rect">
              <a:avLst/>
            </a:prstGeom>
            <a:noFill/>
          </p:spPr>
          <p:txBody>
            <a:bodyPr wrap="square" lIns="0" tIns="0" rIns="0" bIns="0" anchor="ctr" anchorCtr="1">
              <a:spAutoFit/>
            </a:bodyPr>
            <a:lstStyle/>
            <a:p>
              <a:pPr algn="ctr"/>
              <a:r>
                <a:rPr lang="zh-CN" altLang="en-US" sz="2000" dirty="0">
                  <a:latin typeface="微软雅黑" panose="020B0503020204020204" pitchFamily="34" charset="-122"/>
                  <a:ea typeface="微软雅黑" panose="020B0503020204020204" pitchFamily="34" charset="-122"/>
                </a:rPr>
                <a:t>超算中心</a:t>
              </a:r>
            </a:p>
          </p:txBody>
        </p:sp>
      </p:grpSp>
    </p:spTree>
    <p:extLst>
      <p:ext uri="{BB962C8B-B14F-4D97-AF65-F5344CB8AC3E}">
        <p14:creationId xmlns:p14="http://schemas.microsoft.com/office/powerpoint/2010/main" val="2306790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a:t>
            </a:r>
            <a:r>
              <a:rPr lang="zh-CN" altLang="en-US" sz="2800" dirty="0">
                <a:solidFill>
                  <a:srgbClr val="003153"/>
                </a:solidFill>
                <a:sym typeface="微软雅黑" panose="020B0503020204020204" pitchFamily="34" charset="-122"/>
              </a:rPr>
              <a:t>单</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通道滤波器</a:t>
            </a:r>
          </a:p>
        </p:txBody>
      </p:sp>
      <p:grpSp>
        <p:nvGrpSpPr>
          <p:cNvPr id="24" name="组合 23">
            <a:extLst>
              <a:ext uri="{FF2B5EF4-FFF2-40B4-BE49-F238E27FC236}">
                <a16:creationId xmlns:a16="http://schemas.microsoft.com/office/drawing/2014/main" id="{A952B581-515D-C3F9-44A9-2385D6AFBF8A}"/>
              </a:ext>
            </a:extLst>
          </p:cNvPr>
          <p:cNvGrpSpPr/>
          <p:nvPr/>
        </p:nvGrpSpPr>
        <p:grpSpPr>
          <a:xfrm>
            <a:off x="676361" y="771783"/>
            <a:ext cx="10839279" cy="5388385"/>
            <a:chOff x="0" y="1840188"/>
            <a:chExt cx="9144001" cy="4545634"/>
          </a:xfrm>
        </p:grpSpPr>
        <p:sp>
          <p:nvSpPr>
            <p:cNvPr id="3" name="矩形 2">
              <a:extLst>
                <a:ext uri="{FF2B5EF4-FFF2-40B4-BE49-F238E27FC236}">
                  <a16:creationId xmlns:a16="http://schemas.microsoft.com/office/drawing/2014/main" id="{F33C93A0-1F61-7BC5-4D8C-6B631CF31F80}"/>
                </a:ext>
              </a:extLst>
            </p:cNvPr>
            <p:cNvSpPr/>
            <p:nvPr/>
          </p:nvSpPr>
          <p:spPr>
            <a:xfrm>
              <a:off x="0" y="1840188"/>
              <a:ext cx="9144000" cy="1898216"/>
            </a:xfrm>
            <a:prstGeom prst="rect">
              <a:avLst/>
            </a:prstGeom>
            <a:solidFill>
              <a:srgbClr val="00206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矩形 3">
              <a:extLst>
                <a:ext uri="{FF2B5EF4-FFF2-40B4-BE49-F238E27FC236}">
                  <a16:creationId xmlns:a16="http://schemas.microsoft.com/office/drawing/2014/main" id="{3776DFE5-289F-9082-F38F-49A3C8BA5E41}"/>
                </a:ext>
              </a:extLst>
            </p:cNvPr>
            <p:cNvSpPr/>
            <p:nvPr/>
          </p:nvSpPr>
          <p:spPr>
            <a:xfrm>
              <a:off x="2" y="3851904"/>
              <a:ext cx="9143999" cy="2533918"/>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8" name="图片 17">
              <a:extLst>
                <a:ext uri="{FF2B5EF4-FFF2-40B4-BE49-F238E27FC236}">
                  <a16:creationId xmlns:a16="http://schemas.microsoft.com/office/drawing/2014/main" id="{B4B6BDB3-01DF-2792-3C4B-1FD01D33C41E}"/>
                </a:ext>
              </a:extLst>
            </p:cNvPr>
            <p:cNvPicPr>
              <a:picLocks/>
            </p:cNvPicPr>
            <p:nvPr/>
          </p:nvPicPr>
          <p:blipFill>
            <a:blip r:embed="rId2">
              <a:clrChange>
                <a:clrFrom>
                  <a:srgbClr val="FFFFFF"/>
                </a:clrFrom>
                <a:clrTo>
                  <a:srgbClr val="FFFFFF">
                    <a:alpha val="0"/>
                  </a:srgbClr>
                </a:clrTo>
              </a:clrChange>
            </a:blip>
            <a:stretch>
              <a:fillRect/>
            </a:stretch>
          </p:blipFill>
          <p:spPr>
            <a:xfrm>
              <a:off x="284911" y="4183784"/>
              <a:ext cx="2653595" cy="2202038"/>
            </a:xfrm>
            <a:prstGeom prst="rect">
              <a:avLst/>
            </a:prstGeom>
          </p:spPr>
        </p:pic>
        <p:sp>
          <p:nvSpPr>
            <p:cNvPr id="19" name="文本框 18">
              <a:extLst>
                <a:ext uri="{FF2B5EF4-FFF2-40B4-BE49-F238E27FC236}">
                  <a16:creationId xmlns:a16="http://schemas.microsoft.com/office/drawing/2014/main" id="{3ADF752B-E41A-47FE-A628-AABBD2FC8DD0}"/>
                </a:ext>
              </a:extLst>
            </p:cNvPr>
            <p:cNvSpPr txBox="1"/>
            <p:nvPr/>
          </p:nvSpPr>
          <p:spPr>
            <a:xfrm>
              <a:off x="3617800" y="2253110"/>
              <a:ext cx="5241292" cy="11837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不同波长的入射光会有不同的表现</a:t>
              </a:r>
              <a:r>
                <a:rPr lang="en-US" altLang="zh-CN"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p>
            <a:p>
              <a:pPr marL="285750" indent="-285750">
                <a:lnSpc>
                  <a:spcPct val="150000"/>
                </a:lnSpc>
                <a:buFont typeface="Arial" panose="020B0604020202020204" pitchFamily="34" charset="0"/>
                <a:buChar char="•"/>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波长为</a:t>
              </a:r>
              <a:r>
                <a:rPr lang="en-US" altLang="zh-CN"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1570nm</a:t>
              </a: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的光完全透射，而波长为</a:t>
              </a:r>
              <a:r>
                <a:rPr lang="en-US" altLang="zh-CN"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1550nm</a:t>
              </a: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的光完全反射</a:t>
              </a:r>
              <a:r>
                <a:rPr lang="en-US" altLang="zh-CN"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a:extLst>
                <a:ext uri="{FF2B5EF4-FFF2-40B4-BE49-F238E27FC236}">
                  <a16:creationId xmlns:a16="http://schemas.microsoft.com/office/drawing/2014/main" id="{3DCA2CE1-1FDB-D246-F42B-D3CCBF38DEC7}"/>
                </a:ext>
              </a:extLst>
            </p:cNvPr>
            <p:cNvSpPr txBox="1"/>
            <p:nvPr/>
          </p:nvSpPr>
          <p:spPr>
            <a:xfrm>
              <a:off x="3584852" y="4901929"/>
              <a:ext cx="5241292" cy="11837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滤波器的频谱顶部较平，而下降的也很快</a:t>
              </a:r>
              <a:r>
                <a:rPr lang="en-US" altLang="zh-CN"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p>
            <a:p>
              <a:pPr marL="285750" indent="-285750">
                <a:lnSpc>
                  <a:spcPct val="150000"/>
                </a:lnSpc>
                <a:buFont typeface="Arial" panose="020B0604020202020204" pitchFamily="34" charset="0"/>
                <a:buChar char="•"/>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损耗很低，小于</a:t>
              </a:r>
              <a:r>
                <a:rPr lang="en-US" altLang="zh-CN"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0.2 dB.</a:t>
              </a:r>
            </a:p>
            <a:p>
              <a:pPr marL="285750" indent="-285750">
                <a:lnSpc>
                  <a:spcPct val="150000"/>
                </a:lnSpc>
                <a:buFont typeface="Arial" panose="020B0604020202020204" pitchFamily="34" charset="0"/>
                <a:buChar char="•"/>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通过切趾抑制了旁瓣，旁瓣抑制比</a:t>
              </a:r>
              <a:r>
                <a:rPr lang="en-US" altLang="zh-CN"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&gt;20dB.</a:t>
              </a:r>
              <a:endPar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内容占位符 1">
              <a:extLst>
                <a:ext uri="{FF2B5EF4-FFF2-40B4-BE49-F238E27FC236}">
                  <a16:creationId xmlns:a16="http://schemas.microsoft.com/office/drawing/2014/main" id="{13D1F3CC-314F-76AB-7E53-9EB1623FC5E8}"/>
                </a:ext>
              </a:extLst>
            </p:cNvPr>
            <p:cNvSpPr txBox="1">
              <a:spLocks/>
            </p:cNvSpPr>
            <p:nvPr/>
          </p:nvSpPr>
          <p:spPr>
            <a:xfrm>
              <a:off x="271103" y="1884527"/>
              <a:ext cx="2522452" cy="430374"/>
            </a:xfrm>
            <a:prstGeom prst="rect">
              <a:avLst/>
            </a:prstGeom>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8161E"/>
                </a:buClr>
                <a:buNone/>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仿真电场能量分布</a:t>
              </a:r>
              <a:endParaRPr lang="zh-CN" altLang="en-US"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内容占位符 1">
              <a:extLst>
                <a:ext uri="{FF2B5EF4-FFF2-40B4-BE49-F238E27FC236}">
                  <a16:creationId xmlns:a16="http://schemas.microsoft.com/office/drawing/2014/main" id="{E1A8FD67-284B-7D19-65EB-EE9EF97E72F7}"/>
                </a:ext>
              </a:extLst>
            </p:cNvPr>
            <p:cNvSpPr txBox="1">
              <a:spLocks/>
            </p:cNvSpPr>
            <p:nvPr/>
          </p:nvSpPr>
          <p:spPr>
            <a:xfrm>
              <a:off x="229899" y="3897788"/>
              <a:ext cx="1743133" cy="430374"/>
            </a:xfrm>
            <a:prstGeom prst="rect">
              <a:avLst/>
            </a:prstGeom>
          </p:spPr>
          <p:txBody>
            <a:bodyPr vert="horz" lIns="91440" tIns="45720" rIns="91440" bIns="45720" rtlCol="0">
              <a:sp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8161E"/>
                </a:buClr>
                <a:buNone/>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仿真结果</a:t>
              </a:r>
              <a:endParaRPr lang="zh-CN" altLang="en-US"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3" name="图片 22">
              <a:extLst>
                <a:ext uri="{FF2B5EF4-FFF2-40B4-BE49-F238E27FC236}">
                  <a16:creationId xmlns:a16="http://schemas.microsoft.com/office/drawing/2014/main" id="{B0146E06-2390-40A0-D69C-9028F556C21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9899" y="2226480"/>
              <a:ext cx="3158002" cy="1554615"/>
            </a:xfrm>
            <a:prstGeom prst="rect">
              <a:avLst/>
            </a:prstGeom>
          </p:spPr>
        </p:pic>
      </p:grpSp>
    </p:spTree>
    <p:extLst>
      <p:ext uri="{BB962C8B-B14F-4D97-AF65-F5344CB8AC3E}">
        <p14:creationId xmlns:p14="http://schemas.microsoft.com/office/powerpoint/2010/main" val="12854510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超构材料多通道滤波器</a:t>
            </a:r>
          </a:p>
        </p:txBody>
      </p:sp>
      <p:sp>
        <p:nvSpPr>
          <p:cNvPr id="4" name="内容占位符 1">
            <a:extLst>
              <a:ext uri="{FF2B5EF4-FFF2-40B4-BE49-F238E27FC236}">
                <a16:creationId xmlns:a16="http://schemas.microsoft.com/office/drawing/2014/main" id="{AB941621-2240-E932-7FBD-FA805CC8FB68}"/>
              </a:ext>
            </a:extLst>
          </p:cNvPr>
          <p:cNvSpPr txBox="1">
            <a:spLocks/>
          </p:cNvSpPr>
          <p:nvPr/>
        </p:nvSpPr>
        <p:spPr>
          <a:xfrm>
            <a:off x="217924" y="844690"/>
            <a:ext cx="2940918" cy="430374"/>
          </a:xfrm>
          <a:prstGeom prst="rect">
            <a:avLst/>
          </a:prstGeom>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8161E"/>
              </a:buClr>
              <a:buNone/>
            </a:pPr>
            <a:r>
              <a:rPr lang="zh-CN" altLang="en-US"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多通道的拓展结构</a:t>
            </a:r>
          </a:p>
        </p:txBody>
      </p:sp>
      <p:grpSp>
        <p:nvGrpSpPr>
          <p:cNvPr id="22" name="组合 21">
            <a:extLst>
              <a:ext uri="{FF2B5EF4-FFF2-40B4-BE49-F238E27FC236}">
                <a16:creationId xmlns:a16="http://schemas.microsoft.com/office/drawing/2014/main" id="{5AF33272-F36B-2D79-2A02-9D003A6475B1}"/>
              </a:ext>
            </a:extLst>
          </p:cNvPr>
          <p:cNvGrpSpPr/>
          <p:nvPr/>
        </p:nvGrpSpPr>
        <p:grpSpPr>
          <a:xfrm>
            <a:off x="654520" y="1502488"/>
            <a:ext cx="11093590" cy="4201359"/>
            <a:chOff x="519766" y="1342793"/>
            <a:chExt cx="11093590" cy="4201359"/>
          </a:xfrm>
        </p:grpSpPr>
        <p:sp>
          <p:nvSpPr>
            <p:cNvPr id="3" name="矩形 2">
              <a:extLst>
                <a:ext uri="{FF2B5EF4-FFF2-40B4-BE49-F238E27FC236}">
                  <a16:creationId xmlns:a16="http://schemas.microsoft.com/office/drawing/2014/main" id="{D3BECE30-76AD-BC58-B8AB-8154A01C21CF}"/>
                </a:ext>
              </a:extLst>
            </p:cNvPr>
            <p:cNvSpPr/>
            <p:nvPr/>
          </p:nvSpPr>
          <p:spPr>
            <a:xfrm>
              <a:off x="519766" y="1342793"/>
              <a:ext cx="11093589" cy="3722472"/>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8" name="图片 17">
              <a:extLst>
                <a:ext uri="{FF2B5EF4-FFF2-40B4-BE49-F238E27FC236}">
                  <a16:creationId xmlns:a16="http://schemas.microsoft.com/office/drawing/2014/main" id="{0043B626-F037-7B3B-3C26-7124E26A02B3}"/>
                </a:ext>
              </a:extLst>
            </p:cNvPr>
            <p:cNvPicPr>
              <a:picLocks/>
            </p:cNvPicPr>
            <p:nvPr/>
          </p:nvPicPr>
          <p:blipFill>
            <a:blip r:embed="rId2">
              <a:clrChange>
                <a:clrFrom>
                  <a:srgbClr val="FFFFFF"/>
                </a:clrFrom>
                <a:clrTo>
                  <a:srgbClr val="FFFFFF">
                    <a:alpha val="0"/>
                  </a:srgbClr>
                </a:clrTo>
              </a:clrChange>
            </a:blip>
            <a:stretch>
              <a:fillRect/>
            </a:stretch>
          </p:blipFill>
          <p:spPr>
            <a:xfrm>
              <a:off x="930195" y="1655640"/>
              <a:ext cx="10097720" cy="2963375"/>
            </a:xfrm>
            <a:prstGeom prst="rect">
              <a:avLst/>
            </a:prstGeom>
          </p:spPr>
        </p:pic>
        <p:grpSp>
          <p:nvGrpSpPr>
            <p:cNvPr id="19" name="组合 18">
              <a:extLst>
                <a:ext uri="{FF2B5EF4-FFF2-40B4-BE49-F238E27FC236}">
                  <a16:creationId xmlns:a16="http://schemas.microsoft.com/office/drawing/2014/main" id="{6B1C5B6E-B98C-F4FA-AA8E-38850D26F3FA}"/>
                </a:ext>
              </a:extLst>
            </p:cNvPr>
            <p:cNvGrpSpPr/>
            <p:nvPr/>
          </p:nvGrpSpPr>
          <p:grpSpPr>
            <a:xfrm>
              <a:off x="519766" y="4436950"/>
              <a:ext cx="11093590" cy="1107202"/>
              <a:chOff x="2" y="5040973"/>
              <a:chExt cx="9143999" cy="912622"/>
            </a:xfrm>
          </p:grpSpPr>
          <p:sp>
            <p:nvSpPr>
              <p:cNvPr id="20" name="矩形 19">
                <a:extLst>
                  <a:ext uri="{FF2B5EF4-FFF2-40B4-BE49-F238E27FC236}">
                    <a16:creationId xmlns:a16="http://schemas.microsoft.com/office/drawing/2014/main" id="{198722E5-6BC3-32CD-557A-50AA3B6CA109}"/>
                  </a:ext>
                </a:extLst>
              </p:cNvPr>
              <p:cNvSpPr>
                <a:spLocks/>
              </p:cNvSpPr>
              <p:nvPr/>
            </p:nvSpPr>
            <p:spPr>
              <a:xfrm>
                <a:off x="2" y="5040973"/>
                <a:ext cx="9143999" cy="912622"/>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a:extLst>
                  <a:ext uri="{FF2B5EF4-FFF2-40B4-BE49-F238E27FC236}">
                    <a16:creationId xmlns:a16="http://schemas.microsoft.com/office/drawing/2014/main" id="{11A0B208-7AA5-D15D-B39E-F1D4DE98417E}"/>
                  </a:ext>
                </a:extLst>
              </p:cNvPr>
              <p:cNvSpPr txBox="1"/>
              <p:nvPr/>
            </p:nvSpPr>
            <p:spPr>
              <a:xfrm>
                <a:off x="410430" y="5060082"/>
                <a:ext cx="8323145" cy="79235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通过合理的设计微扰的位置，我们把结构向多通道进行了拓展。我们的结构可以</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同时提供多个周期性的耦合系数</a:t>
                </a: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，同时满足不同通道的滤波要求。</a:t>
                </a:r>
              </a:p>
            </p:txBody>
          </p:sp>
        </p:grpSp>
      </p:grpSp>
    </p:spTree>
    <p:extLst>
      <p:ext uri="{BB962C8B-B14F-4D97-AF65-F5344CB8AC3E}">
        <p14:creationId xmlns:p14="http://schemas.microsoft.com/office/powerpoint/2010/main" val="3138020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超构材料多通道滤波器</a:t>
            </a:r>
          </a:p>
        </p:txBody>
      </p:sp>
      <p:grpSp>
        <p:nvGrpSpPr>
          <p:cNvPr id="15" name="组合 14">
            <a:extLst>
              <a:ext uri="{FF2B5EF4-FFF2-40B4-BE49-F238E27FC236}">
                <a16:creationId xmlns:a16="http://schemas.microsoft.com/office/drawing/2014/main" id="{834D3BD1-1182-99F9-E572-F106618B910C}"/>
              </a:ext>
            </a:extLst>
          </p:cNvPr>
          <p:cNvGrpSpPr/>
          <p:nvPr/>
        </p:nvGrpSpPr>
        <p:grpSpPr>
          <a:xfrm>
            <a:off x="840607" y="820538"/>
            <a:ext cx="10863713" cy="5648312"/>
            <a:chOff x="0" y="1769212"/>
            <a:chExt cx="9552664" cy="4966665"/>
          </a:xfrm>
        </p:grpSpPr>
        <p:sp>
          <p:nvSpPr>
            <p:cNvPr id="5" name="矩形 4">
              <a:extLst>
                <a:ext uri="{FF2B5EF4-FFF2-40B4-BE49-F238E27FC236}">
                  <a16:creationId xmlns:a16="http://schemas.microsoft.com/office/drawing/2014/main" id="{D5FB83F0-3A5A-6A2C-D79E-4E038C01FA55}"/>
                </a:ext>
              </a:extLst>
            </p:cNvPr>
            <p:cNvSpPr/>
            <p:nvPr/>
          </p:nvSpPr>
          <p:spPr>
            <a:xfrm>
              <a:off x="0" y="1769212"/>
              <a:ext cx="3684662" cy="4966665"/>
            </a:xfrm>
            <a:prstGeom prst="rect">
              <a:avLst/>
            </a:prstGeom>
            <a:solidFill>
              <a:srgbClr val="00206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a:extLst>
                <a:ext uri="{FF2B5EF4-FFF2-40B4-BE49-F238E27FC236}">
                  <a16:creationId xmlns:a16="http://schemas.microsoft.com/office/drawing/2014/main" id="{7D6540BF-446C-AFEB-DC54-92D813DC9EC5}"/>
                </a:ext>
              </a:extLst>
            </p:cNvPr>
            <p:cNvSpPr/>
            <p:nvPr/>
          </p:nvSpPr>
          <p:spPr>
            <a:xfrm>
              <a:off x="3759202" y="1769212"/>
              <a:ext cx="5793462" cy="4966665"/>
            </a:xfrm>
            <a:prstGeom prst="rect">
              <a:avLst/>
            </a:prstGeom>
            <a:solidFill>
              <a:srgbClr val="00206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内容占位符 1">
              <a:extLst>
                <a:ext uri="{FF2B5EF4-FFF2-40B4-BE49-F238E27FC236}">
                  <a16:creationId xmlns:a16="http://schemas.microsoft.com/office/drawing/2014/main" id="{D0D31E12-C983-EEE8-2FCB-852E21616F5C}"/>
                </a:ext>
              </a:extLst>
            </p:cNvPr>
            <p:cNvSpPr txBox="1">
              <a:spLocks/>
            </p:cNvSpPr>
            <p:nvPr/>
          </p:nvSpPr>
          <p:spPr>
            <a:xfrm>
              <a:off x="456677" y="1798911"/>
              <a:ext cx="2825480" cy="430374"/>
            </a:xfrm>
            <a:prstGeom prst="rect">
              <a:avLst/>
            </a:prstGeom>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8161E"/>
                </a:buClr>
                <a:buNone/>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多通道仿真的能量分布</a:t>
              </a:r>
            </a:p>
          </p:txBody>
        </p:sp>
        <p:pic>
          <p:nvPicPr>
            <p:cNvPr id="8" name="图片 7">
              <a:extLst>
                <a:ext uri="{FF2B5EF4-FFF2-40B4-BE49-F238E27FC236}">
                  <a16:creationId xmlns:a16="http://schemas.microsoft.com/office/drawing/2014/main" id="{770CDFDA-6C34-38F6-78C1-69F527A14230}"/>
                </a:ext>
              </a:extLst>
            </p:cNvPr>
            <p:cNvPicPr/>
            <p:nvPr/>
          </p:nvPicPr>
          <p:blipFill rotWithShape="1">
            <a:blip r:embed="rId2" cstate="print">
              <a:extLst>
                <a:ext uri="{28A0092B-C50C-407E-A947-70E740481C1C}">
                  <a14:useLocalDpi xmlns:a14="http://schemas.microsoft.com/office/drawing/2010/main" val="0"/>
                </a:ext>
              </a:extLst>
            </a:blip>
            <a:srcRect t="44907" r="50000"/>
            <a:stretch/>
          </p:blipFill>
          <p:spPr bwMode="auto">
            <a:xfrm>
              <a:off x="422561" y="2265515"/>
              <a:ext cx="3081336" cy="1614219"/>
            </a:xfrm>
            <a:prstGeom prst="rect">
              <a:avLst/>
            </a:prstGeom>
            <a:noFill/>
            <a:ln>
              <a:noFill/>
            </a:ln>
          </p:spPr>
        </p:pic>
        <p:pic>
          <p:nvPicPr>
            <p:cNvPr id="9" name="图片 8">
              <a:extLst>
                <a:ext uri="{FF2B5EF4-FFF2-40B4-BE49-F238E27FC236}">
                  <a16:creationId xmlns:a16="http://schemas.microsoft.com/office/drawing/2014/main" id="{333D2836-B3DE-2195-03B5-BEE879AE5108}"/>
                </a:ext>
              </a:extLst>
            </p:cNvPr>
            <p:cNvPicPr/>
            <p:nvPr/>
          </p:nvPicPr>
          <p:blipFill rotWithShape="1">
            <a:blip r:embed="rId2" cstate="print">
              <a:extLst>
                <a:ext uri="{28A0092B-C50C-407E-A947-70E740481C1C}">
                  <a14:useLocalDpi xmlns:a14="http://schemas.microsoft.com/office/drawing/2010/main" val="0"/>
                </a:ext>
              </a:extLst>
            </a:blip>
            <a:srcRect l="51194" t="4707"/>
            <a:stretch/>
          </p:blipFill>
          <p:spPr bwMode="auto">
            <a:xfrm>
              <a:off x="479878" y="3976895"/>
              <a:ext cx="3007764" cy="2758980"/>
            </a:xfrm>
            <a:prstGeom prst="rect">
              <a:avLst/>
            </a:prstGeom>
            <a:noFill/>
            <a:ln>
              <a:noFill/>
            </a:ln>
          </p:spPr>
        </p:pic>
        <p:pic>
          <p:nvPicPr>
            <p:cNvPr id="10" name="图片 9">
              <a:extLst>
                <a:ext uri="{FF2B5EF4-FFF2-40B4-BE49-F238E27FC236}">
                  <a16:creationId xmlns:a16="http://schemas.microsoft.com/office/drawing/2014/main" id="{54B1143C-C1D4-1712-B87C-7A31871996B3}"/>
                </a:ext>
              </a:extLst>
            </p:cNvPr>
            <p:cNvPicPr>
              <a:picLocks/>
            </p:cNvPicPr>
            <p:nvPr/>
          </p:nvPicPr>
          <p:blipFill>
            <a:blip r:embed="rId3">
              <a:clrChange>
                <a:clrFrom>
                  <a:srgbClr val="FFFFFF"/>
                </a:clrFrom>
                <a:clrTo>
                  <a:srgbClr val="FFFFFF">
                    <a:alpha val="0"/>
                  </a:srgbClr>
                </a:clrTo>
              </a:clrChange>
            </a:blip>
            <a:stretch>
              <a:fillRect/>
            </a:stretch>
          </p:blipFill>
          <p:spPr>
            <a:xfrm>
              <a:off x="4194118" y="2086704"/>
              <a:ext cx="2511482" cy="2095464"/>
            </a:xfrm>
            <a:prstGeom prst="rect">
              <a:avLst/>
            </a:prstGeom>
          </p:spPr>
        </p:pic>
        <p:pic>
          <p:nvPicPr>
            <p:cNvPr id="11" name="图片 10">
              <a:extLst>
                <a:ext uri="{FF2B5EF4-FFF2-40B4-BE49-F238E27FC236}">
                  <a16:creationId xmlns:a16="http://schemas.microsoft.com/office/drawing/2014/main" id="{5B3FD1EB-E5C9-BCEB-694F-D00E479FA335}"/>
                </a:ext>
              </a:extLst>
            </p:cNvPr>
            <p:cNvPicPr>
              <a:picLocks/>
            </p:cNvPicPr>
            <p:nvPr/>
          </p:nvPicPr>
          <p:blipFill>
            <a:blip r:embed="rId4">
              <a:clrChange>
                <a:clrFrom>
                  <a:srgbClr val="FFFFFF"/>
                </a:clrFrom>
                <a:clrTo>
                  <a:srgbClr val="FFFFFF">
                    <a:alpha val="0"/>
                  </a:srgbClr>
                </a:clrTo>
              </a:clrChange>
            </a:blip>
            <a:stretch>
              <a:fillRect/>
            </a:stretch>
          </p:blipFill>
          <p:spPr>
            <a:xfrm>
              <a:off x="3939680" y="4416072"/>
              <a:ext cx="2837308" cy="2238714"/>
            </a:xfrm>
            <a:prstGeom prst="rect">
              <a:avLst/>
            </a:prstGeom>
          </p:spPr>
        </p:pic>
        <p:sp>
          <p:nvSpPr>
            <p:cNvPr id="12" name="文本框 11">
              <a:extLst>
                <a:ext uri="{FF2B5EF4-FFF2-40B4-BE49-F238E27FC236}">
                  <a16:creationId xmlns:a16="http://schemas.microsoft.com/office/drawing/2014/main" id="{94AE9E4D-85BF-A417-E912-0C40F17D5947}"/>
                </a:ext>
              </a:extLst>
            </p:cNvPr>
            <p:cNvSpPr txBox="1"/>
            <p:nvPr/>
          </p:nvSpPr>
          <p:spPr>
            <a:xfrm>
              <a:off x="6711857" y="5161824"/>
              <a:ext cx="2713278" cy="13420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同时实现了多个通道的滤波</a:t>
              </a:r>
              <a:endPar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损耗很低，小于</a:t>
              </a:r>
              <a:r>
                <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0.8 dB.</a:t>
              </a:r>
            </a:p>
            <a:p>
              <a:pPr marL="285750" indent="-285750">
                <a:lnSpc>
                  <a:spcPct val="150000"/>
                </a:lnSpc>
                <a:buFont typeface="Arial" panose="020B0604020202020204" pitchFamily="34" charset="0"/>
                <a:buChar char="•"/>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旁瓣抑制比 </a:t>
              </a:r>
              <a:r>
                <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&gt;10 dB.</a:t>
              </a:r>
            </a:p>
            <a:p>
              <a:pPr marL="285750" indent="-285750">
                <a:lnSpc>
                  <a:spcPct val="150000"/>
                </a:lnSpc>
                <a:buFont typeface="Arial" panose="020B0604020202020204" pitchFamily="34" charset="0"/>
                <a:buChar char="•"/>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通道间串扰 </a:t>
              </a:r>
              <a:r>
                <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&lt;−25 dB</a:t>
              </a:r>
              <a:endPar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文本框 12">
              <a:extLst>
                <a:ext uri="{FF2B5EF4-FFF2-40B4-BE49-F238E27FC236}">
                  <a16:creationId xmlns:a16="http://schemas.microsoft.com/office/drawing/2014/main" id="{DD86966F-3C7F-7971-8F2C-1A450D2B297F}"/>
                </a:ext>
              </a:extLst>
            </p:cNvPr>
            <p:cNvSpPr txBox="1"/>
            <p:nvPr/>
          </p:nvSpPr>
          <p:spPr>
            <a:xfrm>
              <a:off x="6780140" y="2777060"/>
              <a:ext cx="2713278" cy="13420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同时实现了多个通道的滤波</a:t>
              </a:r>
              <a:endPar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损耗很低，小于</a:t>
              </a:r>
              <a:r>
                <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 dB.</a:t>
              </a:r>
            </a:p>
            <a:p>
              <a:pPr marL="285750" indent="-285750">
                <a:lnSpc>
                  <a:spcPct val="150000"/>
                </a:lnSpc>
                <a:buFont typeface="Arial" panose="020B0604020202020204" pitchFamily="34" charset="0"/>
                <a:buChar char="•"/>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旁瓣抑制比 </a:t>
              </a:r>
              <a:r>
                <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&gt;20 dB.</a:t>
              </a:r>
            </a:p>
            <a:p>
              <a:pPr marL="285750" indent="-285750">
                <a:lnSpc>
                  <a:spcPct val="150000"/>
                </a:lnSpc>
                <a:buFont typeface="Arial" panose="020B0604020202020204" pitchFamily="34" charset="0"/>
                <a:buChar char="•"/>
              </a:pPr>
              <a:r>
                <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通道间串扰</a:t>
              </a:r>
              <a:r>
                <a:rPr lang="en-US" altLang="zh-CN"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&lt; −30 dB</a:t>
              </a:r>
              <a:endParaRPr lang="zh-CN" altLang="en-US" sz="16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内容占位符 1">
              <a:extLst>
                <a:ext uri="{FF2B5EF4-FFF2-40B4-BE49-F238E27FC236}">
                  <a16:creationId xmlns:a16="http://schemas.microsoft.com/office/drawing/2014/main" id="{AB79418F-D888-1D87-89A8-A7B7AE29E2C7}"/>
                </a:ext>
              </a:extLst>
            </p:cNvPr>
            <p:cNvSpPr txBox="1">
              <a:spLocks/>
            </p:cNvSpPr>
            <p:nvPr/>
          </p:nvSpPr>
          <p:spPr>
            <a:xfrm>
              <a:off x="3909638" y="1789264"/>
              <a:ext cx="2867350" cy="430374"/>
            </a:xfrm>
            <a:prstGeom prst="rect">
              <a:avLst/>
            </a:prstGeom>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C8161E"/>
                </a:buClr>
                <a:buNone/>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多通道仿真的频率响应</a:t>
              </a:r>
            </a:p>
          </p:txBody>
        </p:sp>
      </p:grpSp>
    </p:spTree>
    <p:extLst>
      <p:ext uri="{BB962C8B-B14F-4D97-AF65-F5344CB8AC3E}">
        <p14:creationId xmlns:p14="http://schemas.microsoft.com/office/powerpoint/2010/main" val="1702295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超构材料多通道滤波器</a:t>
            </a:r>
          </a:p>
        </p:txBody>
      </p:sp>
      <p:grpSp>
        <p:nvGrpSpPr>
          <p:cNvPr id="19" name="组合 18">
            <a:extLst>
              <a:ext uri="{FF2B5EF4-FFF2-40B4-BE49-F238E27FC236}">
                <a16:creationId xmlns:a16="http://schemas.microsoft.com/office/drawing/2014/main" id="{F76FA2BC-D03B-D326-9A17-30D1D1DCB6BD}"/>
              </a:ext>
            </a:extLst>
          </p:cNvPr>
          <p:cNvGrpSpPr/>
          <p:nvPr/>
        </p:nvGrpSpPr>
        <p:grpSpPr>
          <a:xfrm>
            <a:off x="196035" y="966983"/>
            <a:ext cx="10628717" cy="5272820"/>
            <a:chOff x="211988" y="2054637"/>
            <a:chExt cx="8693962" cy="4313004"/>
          </a:xfrm>
        </p:grpSpPr>
        <p:sp>
          <p:nvSpPr>
            <p:cNvPr id="3" name="内容占位符 1">
              <a:extLst>
                <a:ext uri="{FF2B5EF4-FFF2-40B4-BE49-F238E27FC236}">
                  <a16:creationId xmlns:a16="http://schemas.microsoft.com/office/drawing/2014/main" id="{BCD74BA2-E20D-021B-90AC-DB09144FD558}"/>
                </a:ext>
              </a:extLst>
            </p:cNvPr>
            <p:cNvSpPr txBox="1">
              <a:spLocks/>
            </p:cNvSpPr>
            <p:nvPr/>
          </p:nvSpPr>
          <p:spPr>
            <a:xfrm>
              <a:off x="211988" y="2054637"/>
              <a:ext cx="1743133" cy="407313"/>
            </a:xfrm>
            <a:prstGeom prst="rect">
              <a:avLst/>
            </a:prstGeom>
          </p:spPr>
          <p:txBody>
            <a:bodyPr vert="horz" lIns="91440" tIns="45720" rIns="91440" bIns="45720" rtlCol="0">
              <a:sp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8161E"/>
                </a:buClr>
                <a:buNone/>
              </a:pPr>
              <a:r>
                <a:rPr lang="zh-CN" altLang="en-US"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实验结果：</a:t>
              </a:r>
            </a:p>
          </p:txBody>
        </p:sp>
        <p:pic>
          <p:nvPicPr>
            <p:cNvPr id="4" name="图片 3">
              <a:extLst>
                <a:ext uri="{FF2B5EF4-FFF2-40B4-BE49-F238E27FC236}">
                  <a16:creationId xmlns:a16="http://schemas.microsoft.com/office/drawing/2014/main" id="{B882722E-E939-A053-0B71-3EDB19D954F3}"/>
                </a:ext>
              </a:extLst>
            </p:cNvPr>
            <p:cNvPicPr/>
            <p:nvPr/>
          </p:nvPicPr>
          <p:blipFill rotWithShape="1">
            <a:blip r:embed="rId2" cstate="print">
              <a:extLst>
                <a:ext uri="{28A0092B-C50C-407E-A947-70E740481C1C}">
                  <a14:useLocalDpi xmlns:a14="http://schemas.microsoft.com/office/drawing/2010/main" val="0"/>
                </a:ext>
              </a:extLst>
            </a:blip>
            <a:srcRect l="2803" t="5964"/>
            <a:stretch/>
          </p:blipFill>
          <p:spPr bwMode="auto">
            <a:xfrm>
              <a:off x="1986477" y="2134094"/>
              <a:ext cx="6674580" cy="3628067"/>
            </a:xfrm>
            <a:prstGeom prst="rect">
              <a:avLst/>
            </a:prstGeom>
            <a:noFill/>
            <a:ln>
              <a:noFill/>
            </a:ln>
          </p:spPr>
        </p:pic>
        <p:sp>
          <p:nvSpPr>
            <p:cNvPr id="16" name="文本框 15">
              <a:extLst>
                <a:ext uri="{FF2B5EF4-FFF2-40B4-BE49-F238E27FC236}">
                  <a16:creationId xmlns:a16="http://schemas.microsoft.com/office/drawing/2014/main" id="{FBA00119-C7F2-81B8-5BD5-9711C36438E5}"/>
                </a:ext>
              </a:extLst>
            </p:cNvPr>
            <p:cNvSpPr txBox="1"/>
            <p:nvPr/>
          </p:nvSpPr>
          <p:spPr>
            <a:xfrm>
              <a:off x="1865320" y="5838964"/>
              <a:ext cx="1342938" cy="302102"/>
            </a:xfrm>
            <a:prstGeom prst="rect">
              <a:avLst/>
            </a:prstGeom>
            <a:noFill/>
          </p:spPr>
          <p:txBody>
            <a:bodyPr wrap="none" rtlCol="0">
              <a:spAutoFit/>
            </a:bodyPr>
            <a:lstStyle/>
            <a:p>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损耗 </a:t>
              </a:r>
              <a:r>
                <a:rPr lang="en-US" altLang="zh-CN"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&lt; 1.5 dB</a:t>
              </a:r>
            </a:p>
          </p:txBody>
        </p:sp>
        <p:sp>
          <p:nvSpPr>
            <p:cNvPr id="17" name="文本框 16">
              <a:extLst>
                <a:ext uri="{FF2B5EF4-FFF2-40B4-BE49-F238E27FC236}">
                  <a16:creationId xmlns:a16="http://schemas.microsoft.com/office/drawing/2014/main" id="{EF9DF7FE-DA27-AB4A-08AA-C5E097D5C750}"/>
                </a:ext>
              </a:extLst>
            </p:cNvPr>
            <p:cNvSpPr txBox="1"/>
            <p:nvPr/>
          </p:nvSpPr>
          <p:spPr>
            <a:xfrm>
              <a:off x="4299289" y="5838962"/>
              <a:ext cx="2216202" cy="528679"/>
            </a:xfrm>
            <a:prstGeom prst="rect">
              <a:avLst/>
            </a:prstGeom>
            <a:noFill/>
          </p:spPr>
          <p:txBody>
            <a:bodyPr wrap="none" rtlCol="0">
              <a:spAutoFit/>
            </a:bodyPr>
            <a:lstStyle/>
            <a:p>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损耗 </a:t>
              </a:r>
              <a:r>
                <a:rPr lang="en-US" altLang="zh-CN"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&lt; 1.2 dB</a:t>
              </a:r>
            </a:p>
            <a:p>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通道间串扰 </a:t>
              </a:r>
              <a:r>
                <a:rPr lang="en-US" altLang="zh-CN"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&lt; − 19.2 dB</a:t>
              </a:r>
            </a:p>
          </p:txBody>
        </p:sp>
        <p:sp>
          <p:nvSpPr>
            <p:cNvPr id="18" name="文本框 17">
              <a:extLst>
                <a:ext uri="{FF2B5EF4-FFF2-40B4-BE49-F238E27FC236}">
                  <a16:creationId xmlns:a16="http://schemas.microsoft.com/office/drawing/2014/main" id="{B5A100C2-28D1-4BA0-DFA8-2BB2A18F00DB}"/>
                </a:ext>
              </a:extLst>
            </p:cNvPr>
            <p:cNvSpPr txBox="1"/>
            <p:nvPr/>
          </p:nvSpPr>
          <p:spPr>
            <a:xfrm>
              <a:off x="6689748" y="5838962"/>
              <a:ext cx="2216202" cy="528679"/>
            </a:xfrm>
            <a:prstGeom prst="rect">
              <a:avLst/>
            </a:prstGeom>
            <a:noFill/>
          </p:spPr>
          <p:txBody>
            <a:bodyPr wrap="none" rtlCol="0">
              <a:spAutoFit/>
            </a:bodyPr>
            <a:lstStyle/>
            <a:p>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损耗 </a:t>
              </a:r>
              <a:r>
                <a:rPr lang="en-US" altLang="zh-CN"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&lt; 2 dB</a:t>
              </a:r>
            </a:p>
            <a:p>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通道间串扰 </a:t>
              </a:r>
              <a:r>
                <a:rPr lang="en-US" altLang="zh-CN"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&lt; − 14.3 dB</a:t>
              </a:r>
            </a:p>
          </p:txBody>
        </p:sp>
      </p:grpSp>
    </p:spTree>
    <p:extLst>
      <p:ext uri="{BB962C8B-B14F-4D97-AF65-F5344CB8AC3E}">
        <p14:creationId xmlns:p14="http://schemas.microsoft.com/office/powerpoint/2010/main" val="2502361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超构材料多通道滤波器</a:t>
            </a:r>
          </a:p>
        </p:txBody>
      </p:sp>
      <p:sp>
        <p:nvSpPr>
          <p:cNvPr id="5" name="内容占位符 1">
            <a:extLst>
              <a:ext uri="{FF2B5EF4-FFF2-40B4-BE49-F238E27FC236}">
                <a16:creationId xmlns:a16="http://schemas.microsoft.com/office/drawing/2014/main" id="{E21C1B82-794C-936E-10B8-400B34C88F97}"/>
              </a:ext>
            </a:extLst>
          </p:cNvPr>
          <p:cNvSpPr txBox="1">
            <a:spLocks/>
          </p:cNvSpPr>
          <p:nvPr/>
        </p:nvSpPr>
        <p:spPr>
          <a:xfrm>
            <a:off x="0" y="857670"/>
            <a:ext cx="2664609" cy="497957"/>
          </a:xfrm>
          <a:prstGeom prst="rect">
            <a:avLst/>
          </a:prstGeom>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8161E"/>
              </a:buClr>
              <a:buNone/>
            </a:pPr>
            <a:r>
              <a:rPr lang="zh-CN" altLang="en-US"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实验结果</a:t>
            </a:r>
            <a:r>
              <a:rPr lang="en-US" altLang="zh-CN"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热调</a:t>
            </a:r>
            <a:r>
              <a:rPr lang="en-US" altLang="zh-CN"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p>
        </p:txBody>
      </p:sp>
      <p:grpSp>
        <p:nvGrpSpPr>
          <p:cNvPr id="12" name="组合 11">
            <a:extLst>
              <a:ext uri="{FF2B5EF4-FFF2-40B4-BE49-F238E27FC236}">
                <a16:creationId xmlns:a16="http://schemas.microsoft.com/office/drawing/2014/main" id="{C8B48064-2DC9-9063-669B-183071DD7557}"/>
              </a:ext>
            </a:extLst>
          </p:cNvPr>
          <p:cNvGrpSpPr/>
          <p:nvPr/>
        </p:nvGrpSpPr>
        <p:grpSpPr>
          <a:xfrm>
            <a:off x="1031724" y="1496627"/>
            <a:ext cx="10128552" cy="4856880"/>
            <a:chOff x="1031724" y="1496627"/>
            <a:chExt cx="10128552" cy="4856880"/>
          </a:xfrm>
        </p:grpSpPr>
        <p:pic>
          <p:nvPicPr>
            <p:cNvPr id="6" name="图片 5">
              <a:extLst>
                <a:ext uri="{FF2B5EF4-FFF2-40B4-BE49-F238E27FC236}">
                  <a16:creationId xmlns:a16="http://schemas.microsoft.com/office/drawing/2014/main" id="{8E1508DA-7E6B-6265-8C1E-DE55867FEFDE}"/>
                </a:ext>
              </a:extLst>
            </p:cNvPr>
            <p:cNvPicPr>
              <a:picLocks noChangeAspect="1"/>
            </p:cNvPicPr>
            <p:nvPr/>
          </p:nvPicPr>
          <p:blipFill>
            <a:blip r:embed="rId2"/>
            <a:stretch>
              <a:fillRect/>
            </a:stretch>
          </p:blipFill>
          <p:spPr>
            <a:xfrm>
              <a:off x="1795129" y="1496627"/>
              <a:ext cx="8886723" cy="1983339"/>
            </a:xfrm>
            <a:prstGeom prst="rect">
              <a:avLst/>
            </a:prstGeom>
          </p:spPr>
        </p:pic>
        <p:sp>
          <p:nvSpPr>
            <p:cNvPr id="7" name="内容占位符 1">
              <a:extLst>
                <a:ext uri="{FF2B5EF4-FFF2-40B4-BE49-F238E27FC236}">
                  <a16:creationId xmlns:a16="http://schemas.microsoft.com/office/drawing/2014/main" id="{D6829591-A907-42CA-165C-F009142F5ABD}"/>
                </a:ext>
              </a:extLst>
            </p:cNvPr>
            <p:cNvSpPr txBox="1">
              <a:spLocks/>
            </p:cNvSpPr>
            <p:nvPr/>
          </p:nvSpPr>
          <p:spPr>
            <a:xfrm>
              <a:off x="1031724" y="3599589"/>
              <a:ext cx="2103432" cy="4095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8161E"/>
                </a:buClr>
                <a:buNone/>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单通道：</a:t>
              </a:r>
            </a:p>
          </p:txBody>
        </p:sp>
        <p:pic>
          <p:nvPicPr>
            <p:cNvPr id="8" name="图片 7">
              <a:extLst>
                <a:ext uri="{FF2B5EF4-FFF2-40B4-BE49-F238E27FC236}">
                  <a16:creationId xmlns:a16="http://schemas.microsoft.com/office/drawing/2014/main" id="{07D9C326-FC53-A6D8-FFC5-2A5128D97EDC}"/>
                </a:ext>
              </a:extLst>
            </p:cNvPr>
            <p:cNvPicPr>
              <a:picLocks noChangeAspect="1"/>
            </p:cNvPicPr>
            <p:nvPr/>
          </p:nvPicPr>
          <p:blipFill>
            <a:blip r:embed="rId3"/>
            <a:stretch>
              <a:fillRect/>
            </a:stretch>
          </p:blipFill>
          <p:spPr>
            <a:xfrm>
              <a:off x="1760012" y="4011729"/>
              <a:ext cx="2981434" cy="2341778"/>
            </a:xfrm>
            <a:prstGeom prst="rect">
              <a:avLst/>
            </a:prstGeom>
          </p:spPr>
        </p:pic>
        <p:sp>
          <p:nvSpPr>
            <p:cNvPr id="9" name="内容占位符 1">
              <a:extLst>
                <a:ext uri="{FF2B5EF4-FFF2-40B4-BE49-F238E27FC236}">
                  <a16:creationId xmlns:a16="http://schemas.microsoft.com/office/drawing/2014/main" id="{4B2C91D1-FBA3-F456-AC95-D2CF4308F62D}"/>
                </a:ext>
              </a:extLst>
            </p:cNvPr>
            <p:cNvSpPr txBox="1">
              <a:spLocks/>
            </p:cNvSpPr>
            <p:nvPr/>
          </p:nvSpPr>
          <p:spPr>
            <a:xfrm>
              <a:off x="4265514" y="3599589"/>
              <a:ext cx="2103432" cy="4095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8161E"/>
                </a:buClr>
                <a:buNone/>
              </a:pP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两通道：</a:t>
              </a:r>
            </a:p>
          </p:txBody>
        </p:sp>
        <p:pic>
          <p:nvPicPr>
            <p:cNvPr id="10" name="图片 9">
              <a:extLst>
                <a:ext uri="{FF2B5EF4-FFF2-40B4-BE49-F238E27FC236}">
                  <a16:creationId xmlns:a16="http://schemas.microsoft.com/office/drawing/2014/main" id="{9C11EB82-0C24-E04B-FFD3-EE076928BF8A}"/>
                </a:ext>
              </a:extLst>
            </p:cNvPr>
            <p:cNvPicPr>
              <a:picLocks noChangeAspect="1"/>
            </p:cNvPicPr>
            <p:nvPr/>
          </p:nvPicPr>
          <p:blipFill>
            <a:blip r:embed="rId4"/>
            <a:stretch>
              <a:fillRect/>
            </a:stretch>
          </p:blipFill>
          <p:spPr>
            <a:xfrm>
              <a:off x="5314293" y="4011732"/>
              <a:ext cx="5845983" cy="2315258"/>
            </a:xfrm>
            <a:prstGeom prst="rect">
              <a:avLst/>
            </a:prstGeom>
          </p:spPr>
        </p:pic>
      </p:grpSp>
    </p:spTree>
    <p:extLst>
      <p:ext uri="{BB962C8B-B14F-4D97-AF65-F5344CB8AC3E}">
        <p14:creationId xmlns:p14="http://schemas.microsoft.com/office/powerpoint/2010/main" val="4095222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pPr>
              <a:spcBef>
                <a:spcPts val="1000"/>
              </a:spcBef>
            </a:pP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超构材料多通道滤波器</a:t>
            </a:r>
          </a:p>
        </p:txBody>
      </p:sp>
      <p:sp>
        <p:nvSpPr>
          <p:cNvPr id="5" name="内容占位符 1">
            <a:extLst>
              <a:ext uri="{FF2B5EF4-FFF2-40B4-BE49-F238E27FC236}">
                <a16:creationId xmlns:a16="http://schemas.microsoft.com/office/drawing/2014/main" id="{E21C1B82-794C-936E-10B8-400B34C88F97}"/>
              </a:ext>
            </a:extLst>
          </p:cNvPr>
          <p:cNvSpPr txBox="1">
            <a:spLocks/>
          </p:cNvSpPr>
          <p:nvPr/>
        </p:nvSpPr>
        <p:spPr>
          <a:xfrm>
            <a:off x="240632" y="780668"/>
            <a:ext cx="2664609" cy="497957"/>
          </a:xfrm>
          <a:prstGeom prst="rect">
            <a:avLst/>
          </a:prstGeom>
        </p:spPr>
        <p:txBody>
          <a:bodyPr vert="horz" wrap="square" lIns="91440" tIns="45720" rIns="91440" bIns="45720" rtlCol="0">
            <a:sp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8161E"/>
              </a:buClr>
              <a:buNone/>
            </a:pPr>
            <a:r>
              <a:rPr lang="zh-CN" altLang="en-US"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实验结果</a:t>
            </a:r>
            <a:r>
              <a:rPr lang="en-US" altLang="zh-CN"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热调</a:t>
            </a:r>
            <a:r>
              <a:rPr lang="en-US" altLang="zh-CN"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p>
        </p:txBody>
      </p:sp>
      <p:grpSp>
        <p:nvGrpSpPr>
          <p:cNvPr id="25" name="组合 24">
            <a:extLst>
              <a:ext uri="{FF2B5EF4-FFF2-40B4-BE49-F238E27FC236}">
                <a16:creationId xmlns:a16="http://schemas.microsoft.com/office/drawing/2014/main" id="{E3F600AC-51C5-9C4D-F650-98FC32589AA9}"/>
              </a:ext>
            </a:extLst>
          </p:cNvPr>
          <p:cNvGrpSpPr/>
          <p:nvPr/>
        </p:nvGrpSpPr>
        <p:grpSpPr>
          <a:xfrm>
            <a:off x="730989" y="1286715"/>
            <a:ext cx="10730022" cy="5143513"/>
            <a:chOff x="201070" y="2129662"/>
            <a:chExt cx="9679517" cy="4639946"/>
          </a:xfrm>
        </p:grpSpPr>
        <p:pic>
          <p:nvPicPr>
            <p:cNvPr id="26" name="图片 25">
              <a:extLst>
                <a:ext uri="{FF2B5EF4-FFF2-40B4-BE49-F238E27FC236}">
                  <a16:creationId xmlns:a16="http://schemas.microsoft.com/office/drawing/2014/main" id="{E473E779-6839-AD3E-E6FA-ACB0174E8D0C}"/>
                </a:ext>
              </a:extLst>
            </p:cNvPr>
            <p:cNvPicPr>
              <a:picLocks noChangeAspect="1"/>
            </p:cNvPicPr>
            <p:nvPr/>
          </p:nvPicPr>
          <p:blipFill>
            <a:blip r:embed="rId2"/>
            <a:stretch>
              <a:fillRect/>
            </a:stretch>
          </p:blipFill>
          <p:spPr>
            <a:xfrm>
              <a:off x="1399391" y="6015100"/>
              <a:ext cx="2885812" cy="524693"/>
            </a:xfrm>
            <a:prstGeom prst="rect">
              <a:avLst/>
            </a:prstGeom>
          </p:spPr>
        </p:pic>
        <p:sp>
          <p:nvSpPr>
            <p:cNvPr id="27" name="内容占位符 1">
              <a:extLst>
                <a:ext uri="{FF2B5EF4-FFF2-40B4-BE49-F238E27FC236}">
                  <a16:creationId xmlns:a16="http://schemas.microsoft.com/office/drawing/2014/main" id="{02202359-4C4A-D869-9856-AE155E3A1DA4}"/>
                </a:ext>
              </a:extLst>
            </p:cNvPr>
            <p:cNvSpPr txBox="1">
              <a:spLocks/>
            </p:cNvSpPr>
            <p:nvPr/>
          </p:nvSpPr>
          <p:spPr>
            <a:xfrm>
              <a:off x="505393" y="2129662"/>
              <a:ext cx="1743133" cy="339375"/>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C8161E"/>
                </a:buClr>
                <a:buNone/>
              </a:pP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四通道：</a:t>
              </a:r>
            </a:p>
          </p:txBody>
        </p:sp>
        <p:pic>
          <p:nvPicPr>
            <p:cNvPr id="28" name="图片 27">
              <a:extLst>
                <a:ext uri="{FF2B5EF4-FFF2-40B4-BE49-F238E27FC236}">
                  <a16:creationId xmlns:a16="http://schemas.microsoft.com/office/drawing/2014/main" id="{8FF5E5C8-0263-B5EA-4F41-851F4332083F}"/>
                </a:ext>
              </a:extLst>
            </p:cNvPr>
            <p:cNvPicPr>
              <a:picLocks noChangeAspect="1"/>
            </p:cNvPicPr>
            <p:nvPr/>
          </p:nvPicPr>
          <p:blipFill>
            <a:blip r:embed="rId3"/>
            <a:stretch>
              <a:fillRect/>
            </a:stretch>
          </p:blipFill>
          <p:spPr>
            <a:xfrm>
              <a:off x="257107" y="2457473"/>
              <a:ext cx="8758081" cy="1759406"/>
            </a:xfrm>
            <a:prstGeom prst="rect">
              <a:avLst/>
            </a:prstGeom>
          </p:spPr>
        </p:pic>
        <p:sp>
          <p:nvSpPr>
            <p:cNvPr id="29" name="内容占位符 1">
              <a:extLst>
                <a:ext uri="{FF2B5EF4-FFF2-40B4-BE49-F238E27FC236}">
                  <a16:creationId xmlns:a16="http://schemas.microsoft.com/office/drawing/2014/main" id="{72ABD977-5CBB-315F-F284-6390C1103773}"/>
                </a:ext>
              </a:extLst>
            </p:cNvPr>
            <p:cNvSpPr txBox="1">
              <a:spLocks/>
            </p:cNvSpPr>
            <p:nvPr/>
          </p:nvSpPr>
          <p:spPr>
            <a:xfrm>
              <a:off x="505393" y="4198419"/>
              <a:ext cx="1743133" cy="3393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C8161E"/>
                </a:buClr>
                <a:buNone/>
              </a:pPr>
              <a:r>
                <a:rPr lang="zh-CN" altLang="en-US" sz="1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热调效率：</a:t>
              </a:r>
            </a:p>
          </p:txBody>
        </p:sp>
        <p:pic>
          <p:nvPicPr>
            <p:cNvPr id="30" name="图片 29">
              <a:extLst>
                <a:ext uri="{FF2B5EF4-FFF2-40B4-BE49-F238E27FC236}">
                  <a16:creationId xmlns:a16="http://schemas.microsoft.com/office/drawing/2014/main" id="{125FA3A9-E5C4-421C-A7B0-D3D65A13AF26}"/>
                </a:ext>
              </a:extLst>
            </p:cNvPr>
            <p:cNvPicPr>
              <a:picLocks noChangeAspect="1"/>
            </p:cNvPicPr>
            <p:nvPr/>
          </p:nvPicPr>
          <p:blipFill rotWithShape="1">
            <a:blip r:embed="rId4"/>
            <a:srcRect l="18334" t="61474" r="39513"/>
            <a:stretch/>
          </p:blipFill>
          <p:spPr>
            <a:xfrm>
              <a:off x="201070" y="4539965"/>
              <a:ext cx="2578751" cy="1991597"/>
            </a:xfrm>
            <a:prstGeom prst="rect">
              <a:avLst/>
            </a:prstGeom>
          </p:spPr>
        </p:pic>
        <p:pic>
          <p:nvPicPr>
            <p:cNvPr id="31" name="图片 30">
              <a:extLst>
                <a:ext uri="{FF2B5EF4-FFF2-40B4-BE49-F238E27FC236}">
                  <a16:creationId xmlns:a16="http://schemas.microsoft.com/office/drawing/2014/main" id="{F88FA13C-29B7-5B9C-C23E-EB9876A02DDF}"/>
                </a:ext>
              </a:extLst>
            </p:cNvPr>
            <p:cNvPicPr>
              <a:picLocks noChangeAspect="1"/>
            </p:cNvPicPr>
            <p:nvPr/>
          </p:nvPicPr>
          <p:blipFill rotWithShape="1">
            <a:blip r:embed="rId4"/>
            <a:srcRect l="60515" t="61474"/>
            <a:stretch/>
          </p:blipFill>
          <p:spPr>
            <a:xfrm>
              <a:off x="3788070" y="4539965"/>
              <a:ext cx="2415540" cy="1991597"/>
            </a:xfrm>
            <a:prstGeom prst="rect">
              <a:avLst/>
            </a:prstGeom>
          </p:spPr>
        </p:pic>
        <p:sp>
          <p:nvSpPr>
            <p:cNvPr id="32" name="矩形 31">
              <a:extLst>
                <a:ext uri="{FF2B5EF4-FFF2-40B4-BE49-F238E27FC236}">
                  <a16:creationId xmlns:a16="http://schemas.microsoft.com/office/drawing/2014/main" id="{F54B7252-C8A0-974D-EC17-7000E7054E60}"/>
                </a:ext>
              </a:extLst>
            </p:cNvPr>
            <p:cNvSpPr/>
            <p:nvPr/>
          </p:nvSpPr>
          <p:spPr>
            <a:xfrm>
              <a:off x="2703253" y="4640073"/>
              <a:ext cx="1109599" cy="246221"/>
            </a:xfrm>
            <a:prstGeom prst="rect">
              <a:avLst/>
            </a:prstGeom>
          </p:spPr>
          <p:txBody>
            <a:bodyPr wrap="none">
              <a:spAutoFit/>
            </a:bodyPr>
            <a:lstStyle/>
            <a:p>
              <a:r>
                <a:rPr lang="de-DE" altLang="zh-CN" sz="1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0.200 nm/mW</a:t>
              </a:r>
              <a:endParaRPr lang="zh-CN" altLang="en-US" sz="1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32">
              <a:extLst>
                <a:ext uri="{FF2B5EF4-FFF2-40B4-BE49-F238E27FC236}">
                  <a16:creationId xmlns:a16="http://schemas.microsoft.com/office/drawing/2014/main" id="{EB80E818-DE1E-B76B-752D-B09C53C3CEC1}"/>
                </a:ext>
              </a:extLst>
            </p:cNvPr>
            <p:cNvSpPr/>
            <p:nvPr/>
          </p:nvSpPr>
          <p:spPr>
            <a:xfrm>
              <a:off x="2703253" y="5028483"/>
              <a:ext cx="1109599" cy="246221"/>
            </a:xfrm>
            <a:prstGeom prst="rect">
              <a:avLst/>
            </a:prstGeom>
          </p:spPr>
          <p:txBody>
            <a:bodyPr wrap="none">
              <a:spAutoFit/>
            </a:bodyPr>
            <a:lstStyle/>
            <a:p>
              <a:r>
                <a:rPr lang="de-DE" altLang="zh-CN" sz="1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0.176 nm/mW</a:t>
              </a:r>
              <a:endParaRPr lang="zh-CN" altLang="en-US" sz="1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矩形 33">
              <a:extLst>
                <a:ext uri="{FF2B5EF4-FFF2-40B4-BE49-F238E27FC236}">
                  <a16:creationId xmlns:a16="http://schemas.microsoft.com/office/drawing/2014/main" id="{A7DD90AF-B699-E911-27A0-803C0A7C26D6}"/>
                </a:ext>
              </a:extLst>
            </p:cNvPr>
            <p:cNvSpPr/>
            <p:nvPr/>
          </p:nvSpPr>
          <p:spPr>
            <a:xfrm>
              <a:off x="2703253" y="5507901"/>
              <a:ext cx="1109599" cy="246221"/>
            </a:xfrm>
            <a:prstGeom prst="rect">
              <a:avLst/>
            </a:prstGeom>
          </p:spPr>
          <p:txBody>
            <a:bodyPr wrap="none">
              <a:spAutoFit/>
            </a:bodyPr>
            <a:lstStyle/>
            <a:p>
              <a:r>
                <a:rPr lang="de-DE" altLang="zh-CN" sz="1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0.174 nm/mW</a:t>
              </a:r>
              <a:endParaRPr lang="zh-CN" altLang="en-US" sz="1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矩形 34">
              <a:extLst>
                <a:ext uri="{FF2B5EF4-FFF2-40B4-BE49-F238E27FC236}">
                  <a16:creationId xmlns:a16="http://schemas.microsoft.com/office/drawing/2014/main" id="{29A8F1D5-A7FD-D52C-45AE-30AD2216AF7D}"/>
                </a:ext>
              </a:extLst>
            </p:cNvPr>
            <p:cNvSpPr/>
            <p:nvPr/>
          </p:nvSpPr>
          <p:spPr>
            <a:xfrm>
              <a:off x="6251066" y="4635065"/>
              <a:ext cx="1109599" cy="246221"/>
            </a:xfrm>
            <a:prstGeom prst="rect">
              <a:avLst/>
            </a:prstGeom>
          </p:spPr>
          <p:txBody>
            <a:bodyPr wrap="none">
              <a:spAutoFit/>
            </a:bodyPr>
            <a:lstStyle/>
            <a:p>
              <a:r>
                <a:rPr lang="de-DE" altLang="zh-CN" sz="1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0.148 nm/mW</a:t>
              </a:r>
              <a:endParaRPr lang="zh-CN" altLang="en-US" sz="1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矩形 35">
              <a:extLst>
                <a:ext uri="{FF2B5EF4-FFF2-40B4-BE49-F238E27FC236}">
                  <a16:creationId xmlns:a16="http://schemas.microsoft.com/office/drawing/2014/main" id="{D2277AA2-0194-E6A2-FAEA-7B262D2A011C}"/>
                </a:ext>
              </a:extLst>
            </p:cNvPr>
            <p:cNvSpPr/>
            <p:nvPr/>
          </p:nvSpPr>
          <p:spPr>
            <a:xfrm>
              <a:off x="6251066" y="4998808"/>
              <a:ext cx="1109599" cy="246221"/>
            </a:xfrm>
            <a:prstGeom prst="rect">
              <a:avLst/>
            </a:prstGeom>
          </p:spPr>
          <p:txBody>
            <a:bodyPr wrap="none">
              <a:spAutoFit/>
            </a:bodyPr>
            <a:lstStyle/>
            <a:p>
              <a:r>
                <a:rPr lang="de-DE" altLang="zh-CN" sz="1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0.150 nm/mW</a:t>
              </a:r>
              <a:endParaRPr lang="zh-CN" altLang="en-US" sz="1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矩形 36">
              <a:extLst>
                <a:ext uri="{FF2B5EF4-FFF2-40B4-BE49-F238E27FC236}">
                  <a16:creationId xmlns:a16="http://schemas.microsoft.com/office/drawing/2014/main" id="{BFE7D36D-7067-CA92-03F5-DA23C92D712A}"/>
                </a:ext>
              </a:extLst>
            </p:cNvPr>
            <p:cNvSpPr/>
            <p:nvPr/>
          </p:nvSpPr>
          <p:spPr>
            <a:xfrm>
              <a:off x="6251066" y="5362551"/>
              <a:ext cx="1109599" cy="246221"/>
            </a:xfrm>
            <a:prstGeom prst="rect">
              <a:avLst/>
            </a:prstGeom>
          </p:spPr>
          <p:txBody>
            <a:bodyPr wrap="none">
              <a:spAutoFit/>
            </a:bodyPr>
            <a:lstStyle/>
            <a:p>
              <a:r>
                <a:rPr lang="de-DE" altLang="zh-CN" sz="1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0.157 nm/mW</a:t>
              </a:r>
              <a:endParaRPr lang="zh-CN" altLang="en-US" sz="1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a:extLst>
                <a:ext uri="{FF2B5EF4-FFF2-40B4-BE49-F238E27FC236}">
                  <a16:creationId xmlns:a16="http://schemas.microsoft.com/office/drawing/2014/main" id="{5F277062-9E3F-7E99-59A7-7C33E4DCFBCF}"/>
                </a:ext>
              </a:extLst>
            </p:cNvPr>
            <p:cNvSpPr/>
            <p:nvPr/>
          </p:nvSpPr>
          <p:spPr>
            <a:xfrm>
              <a:off x="6251066" y="5726294"/>
              <a:ext cx="1109599" cy="246221"/>
            </a:xfrm>
            <a:prstGeom prst="rect">
              <a:avLst/>
            </a:prstGeom>
          </p:spPr>
          <p:txBody>
            <a:bodyPr wrap="none">
              <a:spAutoFit/>
            </a:bodyPr>
            <a:lstStyle/>
            <a:p>
              <a:r>
                <a:rPr lang="de-DE" altLang="zh-CN" sz="1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0.151 nm/mW</a:t>
              </a:r>
              <a:endParaRPr lang="zh-CN" altLang="en-US" sz="1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文本框 38">
              <a:extLst>
                <a:ext uri="{FF2B5EF4-FFF2-40B4-BE49-F238E27FC236}">
                  <a16:creationId xmlns:a16="http://schemas.microsoft.com/office/drawing/2014/main" id="{6007B885-3C9B-674A-037C-050AB949559C}"/>
                </a:ext>
              </a:extLst>
            </p:cNvPr>
            <p:cNvSpPr txBox="1"/>
            <p:nvPr/>
          </p:nvSpPr>
          <p:spPr>
            <a:xfrm>
              <a:off x="5979603" y="6436435"/>
              <a:ext cx="3900984" cy="333173"/>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在进行热调时，多个通道同步移动</a:t>
              </a:r>
            </a:p>
          </p:txBody>
        </p:sp>
      </p:grpSp>
    </p:spTree>
    <p:extLst>
      <p:ext uri="{BB962C8B-B14F-4D97-AF65-F5344CB8AC3E}">
        <p14:creationId xmlns:p14="http://schemas.microsoft.com/office/powerpoint/2010/main" val="26219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19E65E4-DA62-14AE-65EE-1EFD269432CB}"/>
              </a:ext>
            </a:extLst>
          </p:cNvPr>
          <p:cNvSpPr>
            <a:spLocks noGrp="1"/>
          </p:cNvSpPr>
          <p:nvPr>
            <p:ph type="body" sz="quarter" idx="11"/>
          </p:nvPr>
        </p:nvSpPr>
        <p:spPr/>
        <p:txBody>
          <a:bodyPr/>
          <a:lstStyle/>
          <a:p>
            <a:r>
              <a:rPr lang="zh-CN" altLang="en-US"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结果比较与总结</a:t>
            </a:r>
          </a:p>
        </p:txBody>
      </p:sp>
      <p:graphicFrame>
        <p:nvGraphicFramePr>
          <p:cNvPr id="3" name="表格 2">
            <a:extLst>
              <a:ext uri="{FF2B5EF4-FFF2-40B4-BE49-F238E27FC236}">
                <a16:creationId xmlns:a16="http://schemas.microsoft.com/office/drawing/2014/main" id="{8A2C1377-0F79-0AC4-50BA-F760AF1260B9}"/>
              </a:ext>
            </a:extLst>
          </p:cNvPr>
          <p:cNvGraphicFramePr>
            <a:graphicFrameLocks noGrp="1"/>
          </p:cNvGraphicFramePr>
          <p:nvPr>
            <p:extLst>
              <p:ext uri="{D42A27DB-BD31-4B8C-83A1-F6EECF244321}">
                <p14:modId xmlns:p14="http://schemas.microsoft.com/office/powerpoint/2010/main" val="1019130207"/>
              </p:ext>
            </p:extLst>
          </p:nvPr>
        </p:nvGraphicFramePr>
        <p:xfrm>
          <a:off x="1020609" y="863800"/>
          <a:ext cx="10150782" cy="3627459"/>
        </p:xfrm>
        <a:graphic>
          <a:graphicData uri="http://schemas.openxmlformats.org/drawingml/2006/table">
            <a:tbl>
              <a:tblPr firstRow="1" bandRow="1">
                <a:tableStyleId>{5C22544A-7EE6-4342-B048-85BDC9FD1C3A}</a:tableStyleId>
              </a:tblPr>
              <a:tblGrid>
                <a:gridCol w="2381603">
                  <a:extLst>
                    <a:ext uri="{9D8B030D-6E8A-4147-A177-3AD203B41FA5}">
                      <a16:colId xmlns:a16="http://schemas.microsoft.com/office/drawing/2014/main" val="3090668941"/>
                    </a:ext>
                  </a:extLst>
                </a:gridCol>
                <a:gridCol w="1684030">
                  <a:extLst>
                    <a:ext uri="{9D8B030D-6E8A-4147-A177-3AD203B41FA5}">
                      <a16:colId xmlns:a16="http://schemas.microsoft.com/office/drawing/2014/main" val="3661087690"/>
                    </a:ext>
                  </a:extLst>
                </a:gridCol>
                <a:gridCol w="1507134">
                  <a:extLst>
                    <a:ext uri="{9D8B030D-6E8A-4147-A177-3AD203B41FA5}">
                      <a16:colId xmlns:a16="http://schemas.microsoft.com/office/drawing/2014/main" val="2051637956"/>
                    </a:ext>
                  </a:extLst>
                </a:gridCol>
                <a:gridCol w="1410113">
                  <a:extLst>
                    <a:ext uri="{9D8B030D-6E8A-4147-A177-3AD203B41FA5}">
                      <a16:colId xmlns:a16="http://schemas.microsoft.com/office/drawing/2014/main" val="2843639173"/>
                    </a:ext>
                  </a:extLst>
                </a:gridCol>
                <a:gridCol w="1583951">
                  <a:extLst>
                    <a:ext uri="{9D8B030D-6E8A-4147-A177-3AD203B41FA5}">
                      <a16:colId xmlns:a16="http://schemas.microsoft.com/office/drawing/2014/main" val="2766085938"/>
                    </a:ext>
                  </a:extLst>
                </a:gridCol>
                <a:gridCol w="1583951">
                  <a:extLst>
                    <a:ext uri="{9D8B030D-6E8A-4147-A177-3AD203B41FA5}">
                      <a16:colId xmlns:a16="http://schemas.microsoft.com/office/drawing/2014/main" val="3547300343"/>
                    </a:ext>
                  </a:extLst>
                </a:gridCol>
              </a:tblGrid>
              <a:tr h="403051">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结构</a:t>
                      </a:r>
                    </a:p>
                  </a:txBody>
                  <a:tcPr marL="106844" marR="106844" marT="53422" marB="53422"/>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器件尺寸</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(μm</a:t>
                      </a:r>
                      <a:r>
                        <a:rPr lang="en-US" altLang="zh-CN" sz="1700" baseline="30000" dirty="0">
                          <a:latin typeface="微软雅黑" panose="020B0503020204020204" pitchFamily="34" charset="-122"/>
                          <a:ea typeface="微软雅黑" panose="020B0503020204020204" pitchFamily="34" charset="-122"/>
                          <a:sym typeface="微软雅黑" panose="020B0503020204020204" pitchFamily="34" charset="-122"/>
                        </a:rPr>
                        <a:t>2</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插入损耗</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(dB)</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串扰</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(dB)</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带宽</a:t>
                      </a:r>
                      <a:r>
                        <a:rPr lang="en-US" altLang="zh-CN" sz="1700" dirty="0">
                          <a:latin typeface="微软雅黑" panose="020B0503020204020204" pitchFamily="34" charset="-122"/>
                          <a:ea typeface="微软雅黑" panose="020B0503020204020204" pitchFamily="34" charset="-122"/>
                          <a:sym typeface="微软雅黑" panose="020B0503020204020204" pitchFamily="34" charset="-122"/>
                        </a:rPr>
                        <a:t>(nm)</a:t>
                      </a:r>
                      <a:endParaRPr lang="zh-CN" altLang="en-US" sz="1700" dirty="0">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zh-CN" altLang="en-US" sz="1700" dirty="0">
                          <a:latin typeface="微软雅黑" panose="020B0503020204020204" pitchFamily="34" charset="-122"/>
                          <a:ea typeface="微软雅黑" panose="020B0503020204020204" pitchFamily="34" charset="-122"/>
                          <a:sym typeface="微软雅黑" panose="020B0503020204020204" pitchFamily="34" charset="-122"/>
                        </a:rPr>
                        <a:t>通道数</a:t>
                      </a:r>
                    </a:p>
                  </a:txBody>
                  <a:tcPr marL="106844" marR="106844" marT="53422" marB="53422"/>
                </a:tc>
                <a:extLst>
                  <a:ext uri="{0D108BD9-81ED-4DB2-BD59-A6C34878D82A}">
                    <a16:rowId xmlns:a16="http://schemas.microsoft.com/office/drawing/2014/main" val="1120334911"/>
                  </a:ext>
                </a:extLst>
              </a:tr>
              <a:tr h="40305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阵列波导光栅</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550 × 3900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 </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≈–25</a:t>
                      </a: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a:t>
                      </a: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extLst>
                  <a:ext uri="{0D108BD9-81ED-4DB2-BD59-A6C34878D82A}">
                    <a16:rowId xmlns:a16="http://schemas.microsoft.com/office/drawing/2014/main" val="2757244675"/>
                  </a:ext>
                </a:extLst>
              </a:tr>
              <a:tr h="40305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多模干涉器</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12 × 1210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≈–15</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≈8.5</a:t>
                      </a:r>
                    </a:p>
                  </a:txBody>
                  <a:tcPr marL="106844" marR="106844" marT="53422" marB="5342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extLst>
                  <a:ext uri="{0D108BD9-81ED-4DB2-BD59-A6C34878D82A}">
                    <a16:rowId xmlns:a16="http://schemas.microsoft.com/office/drawing/2014/main" val="2340906666"/>
                  </a:ext>
                </a:extLst>
              </a:tr>
              <a:tr h="40305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马赫</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曾德尔干涉仪</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100 × 300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marL="0" algn="ctr" defTabSz="914400" rtl="0" eaLnBrk="1" latinLnBrk="0" hangingPunct="1"/>
                      <a:r>
                        <a:rPr lang="zh-CN" altLang="en-US" sz="1700" kern="1200" dirty="0">
                          <a:solidFill>
                            <a:srgbClr val="003153"/>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1700" kern="1200" dirty="0">
                          <a:solidFill>
                            <a:srgbClr val="003153"/>
                          </a:solidFill>
                          <a:latin typeface="微软雅黑" panose="020B0503020204020204" pitchFamily="34" charset="-122"/>
                          <a:ea typeface="微软雅黑" panose="020B0503020204020204" pitchFamily="34" charset="-122"/>
                          <a:cs typeface="+mn-cs"/>
                          <a:sym typeface="微软雅黑" panose="020B0503020204020204" pitchFamily="34" charset="-122"/>
                        </a:rPr>
                        <a:t>–18</a:t>
                      </a:r>
                      <a:endParaRPr lang="zh-CN" altLang="en-US" sz="1700" kern="1200" dirty="0">
                        <a:solidFill>
                          <a:srgbClr val="003153"/>
                        </a:solidFill>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≈16</a:t>
                      </a: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extLst>
                  <a:ext uri="{0D108BD9-81ED-4DB2-BD59-A6C34878D82A}">
                    <a16:rowId xmlns:a16="http://schemas.microsoft.com/office/drawing/2014/main" val="3314529319"/>
                  </a:ext>
                </a:extLst>
              </a:tr>
              <a:tr h="40305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光栅辅助反向耦合器</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 × 600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≈12</a:t>
                      </a: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extLst>
                  <a:ext uri="{0D108BD9-81ED-4DB2-BD59-A6C34878D82A}">
                    <a16:rowId xmlns:a16="http://schemas.microsoft.com/office/drawing/2014/main" val="1091230278"/>
                  </a:ext>
                </a:extLst>
              </a:tr>
              <a:tr h="40305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多模波导光栅结构</a:t>
                      </a: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40 × 600</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 </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≈–18</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≈15</a:t>
                      </a: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extLst>
                  <a:ext uri="{0D108BD9-81ED-4DB2-BD59-A6C34878D82A}">
                    <a16:rowId xmlns:a16="http://schemas.microsoft.com/office/drawing/2014/main" val="149854132"/>
                  </a:ext>
                </a:extLst>
              </a:tr>
              <a:tr h="403051">
                <a:tc>
                  <a:txBody>
                    <a:bodyPr/>
                    <a:lstStyle/>
                    <a:p>
                      <a:pPr algn="ctr"/>
                      <a:r>
                        <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本工作</a:t>
                      </a:r>
                    </a:p>
                  </a:txBody>
                  <a:tcPr marL="106844" marR="106844" marT="53422" marB="53422" anchor="ctr"/>
                </a:tc>
                <a:tc>
                  <a:txBody>
                    <a:bodyPr/>
                    <a:lstStyle/>
                    <a:p>
                      <a:pPr algn="ctr"/>
                      <a:r>
                        <a:rPr lang="en-US" altLang="zh-CN" sz="17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1.5 × 95</a:t>
                      </a:r>
                      <a:endParaRPr lang="zh-CN" altLang="en-US" sz="17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1.5</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18.1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extLst>
                  <a:ext uri="{0D108BD9-81ED-4DB2-BD59-A6C34878D82A}">
                    <a16:rowId xmlns:a16="http://schemas.microsoft.com/office/drawing/2014/main" val="491466101"/>
                  </a:ext>
                </a:extLst>
              </a:tr>
              <a:tr h="4030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a:ln>
                            <a:noFill/>
                          </a:ln>
                          <a:solidFill>
                            <a:srgbClr val="00315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本工作</a:t>
                      </a:r>
                      <a:endParaRPr kumimoji="0" lang="zh-CN" altLang="en-US" sz="1700" b="0" i="0" u="none" strike="noStrike" kern="1200" cap="none" spc="0" normalizeH="0" baseline="0" noProof="0" dirty="0">
                        <a:ln>
                          <a:noFill/>
                        </a:ln>
                        <a:solidFill>
                          <a:srgbClr val="00315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txBody>
                  <a:tcPr marL="106844" marR="106844" marT="53422" marB="53422" anchor="ctr"/>
                </a:tc>
                <a:tc>
                  <a:txBody>
                    <a:bodyPr/>
                    <a:lstStyle/>
                    <a:p>
                      <a:pPr algn="ctr"/>
                      <a:r>
                        <a:rPr lang="en-US" altLang="zh-CN" sz="17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 × 150</a:t>
                      </a:r>
                      <a:endParaRPr lang="zh-CN" altLang="en-US" sz="17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–19.2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13.2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extLst>
                  <a:ext uri="{0D108BD9-81ED-4DB2-BD59-A6C34878D82A}">
                    <a16:rowId xmlns:a16="http://schemas.microsoft.com/office/drawing/2014/main" val="4050433355"/>
                  </a:ext>
                </a:extLst>
              </a:tr>
              <a:tr h="4030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700" b="0" i="0" u="none" strike="noStrike" kern="1200" cap="none" spc="0" normalizeH="0" baseline="0" noProof="0" dirty="0">
                          <a:ln>
                            <a:noFill/>
                          </a:ln>
                          <a:solidFill>
                            <a:srgbClr val="003153"/>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本工作</a:t>
                      </a:r>
                    </a:p>
                  </a:txBody>
                  <a:tcPr marL="106844" marR="106844" marT="53422" marB="53422" anchor="ctr"/>
                </a:tc>
                <a:tc>
                  <a:txBody>
                    <a:bodyPr/>
                    <a:lstStyle/>
                    <a:p>
                      <a:pPr algn="ctr"/>
                      <a:r>
                        <a:rPr lang="en-US" altLang="zh-CN" sz="17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2.5 × 250</a:t>
                      </a:r>
                      <a:endParaRPr lang="zh-CN" altLang="en-US" sz="17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–14.3</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5.6</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nchor="ctr"/>
                </a:tc>
                <a:tc>
                  <a:txBody>
                    <a:bodyPr/>
                    <a:lstStyle/>
                    <a:p>
                      <a:pPr algn="ctr"/>
                      <a:r>
                        <a:rPr lang="en-US" altLang="zh-CN"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17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a:txBody>
                  <a:tcPr marL="106844" marR="106844" marT="53422" marB="53422"/>
                </a:tc>
                <a:extLst>
                  <a:ext uri="{0D108BD9-81ED-4DB2-BD59-A6C34878D82A}">
                    <a16:rowId xmlns:a16="http://schemas.microsoft.com/office/drawing/2014/main" val="2160608075"/>
                  </a:ext>
                </a:extLst>
              </a:tr>
            </a:tbl>
          </a:graphicData>
        </a:graphic>
      </p:graphicFrame>
      <p:sp>
        <p:nvSpPr>
          <p:cNvPr id="4" name="矩形 3">
            <a:extLst>
              <a:ext uri="{FF2B5EF4-FFF2-40B4-BE49-F238E27FC236}">
                <a16:creationId xmlns:a16="http://schemas.microsoft.com/office/drawing/2014/main" id="{B6D14B24-E983-A242-1EAE-20803EC857AD}"/>
              </a:ext>
            </a:extLst>
          </p:cNvPr>
          <p:cNvSpPr/>
          <p:nvPr/>
        </p:nvSpPr>
        <p:spPr>
          <a:xfrm>
            <a:off x="969450" y="4552152"/>
            <a:ext cx="8885410" cy="1015663"/>
          </a:xfrm>
          <a:prstGeom prst="rect">
            <a:avLst/>
          </a:prstGeom>
        </p:spPr>
        <p:txBody>
          <a:bodyPr wrap="square">
            <a:spAutoFit/>
          </a:bodyPr>
          <a:lstStyle/>
          <a:p>
            <a:r>
              <a:rPr lang="en-US" altLang="zh-CN"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P. Pan, J. An, Y. Wang, J. Zhang, L. Wang, Y. Qi, Q. Han, X. Hu, Opt. Laser Technol. 2015, 75, 177.</a:t>
            </a:r>
            <a:endParaRPr lang="en-US" altLang="zh-CN"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Y. Hu, R. M. Jenkins, F. Y. Gardes, E. D. Finlayson, G. Z. Mashanovich, G. T. Reed, Opt. Lett. 2011, 36, 4488. </a:t>
            </a:r>
            <a:endParaRPr lang="en-US" altLang="zh-CN"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H. Xu, Y. Shi, IEEE Photonics Technol. Lett. 2017, 30, 169.</a:t>
            </a:r>
            <a:r>
              <a:rPr lang="en-US" altLang="zh-CN"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a:t>
            </a:r>
          </a:p>
          <a:p>
            <a:r>
              <a:rPr lang="en-US" altLang="zh-CN"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[4] </a:t>
            </a:r>
            <a:r>
              <a:rPr lang="en-US" altLang="zh-CN" sz="1200" dirty="0" err="1">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W.Shi</a:t>
            </a:r>
            <a:r>
              <a:rPr lang="en-US" altLang="zh-CN"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et al., Opt. Express 2013, 21, 6733. </a:t>
            </a:r>
          </a:p>
          <a:p>
            <a:r>
              <a:rPr lang="en-US" altLang="zh-CN"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[5] D. Liu, M. Zhang, Y. Shi, D. Dai, IEEE Photonics Technol. Lett. 2020, 32,</a:t>
            </a:r>
            <a:endParaRPr lang="zh-CN" altLang="en-US" sz="12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a:extLst>
              <a:ext uri="{FF2B5EF4-FFF2-40B4-BE49-F238E27FC236}">
                <a16:creationId xmlns:a16="http://schemas.microsoft.com/office/drawing/2014/main" id="{C07D3E92-C7B2-1FF2-2788-E07D5B7E0B8C}"/>
              </a:ext>
            </a:extLst>
          </p:cNvPr>
          <p:cNvSpPr txBox="1"/>
          <p:nvPr/>
        </p:nvSpPr>
        <p:spPr>
          <a:xfrm>
            <a:off x="969450" y="5513555"/>
            <a:ext cx="10702631" cy="961289"/>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我们设计的器件有着旗鼓相当的损耗、带宽、串扰，同时我们的器件具有较小的尺寸。</a:t>
            </a:r>
            <a:endParaRPr lang="en-US" altLang="zh-CN"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50000"/>
              </a:lnSpc>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这种</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多波长、多模式同时控制</a:t>
            </a:r>
            <a:r>
              <a:rPr lang="zh-CN" altLang="en-US"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的方案在光谱仪、非线性光学等领域有潜在的应用价值。</a:t>
            </a:r>
            <a:endParaRPr lang="en-US" altLang="zh-CN" sz="2000"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8772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dirty="0"/>
              <a:t>目录</a:t>
            </a:r>
          </a:p>
        </p:txBody>
      </p:sp>
      <p:sp>
        <p:nvSpPr>
          <p:cNvPr id="3" name="内容占位符 1">
            <a:extLst>
              <a:ext uri="{FF2B5EF4-FFF2-40B4-BE49-F238E27FC236}">
                <a16:creationId xmlns:a16="http://schemas.microsoft.com/office/drawing/2014/main" id="{1123B204-B68F-5A7C-A5F8-F94424D45368}"/>
              </a:ext>
            </a:extLst>
          </p:cNvPr>
          <p:cNvSpPr txBox="1">
            <a:spLocks/>
          </p:cNvSpPr>
          <p:nvPr/>
        </p:nvSpPr>
        <p:spPr>
          <a:xfrm>
            <a:off x="2824186" y="513365"/>
            <a:ext cx="6656364" cy="477768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 背景简介</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超构材料光场调控机理</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超构材料偏振调控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超构材料模式调控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超构材料波长调控</a:t>
            </a: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总结与展望</a:t>
            </a:r>
            <a:endParaRPr lang="en-US" altLang="zh-CN"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endParaRPr>
          </a:p>
          <a:p>
            <a:pPr lvl="1"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多维光复用通信系统</a:t>
            </a:r>
            <a:endParaRPr lang="en-US" altLang="zh-CN"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endParaRPr>
          </a:p>
          <a:p>
            <a:pPr lvl="1" eaLnBrk="1" hangingPunct="1">
              <a:lnSpc>
                <a:spcPct val="150000"/>
              </a:lnSpc>
              <a:buFont typeface="Wingdings" pitchFamily="2" charset="2"/>
              <a:buChar char="n"/>
              <a:defRPr/>
            </a:pPr>
            <a:r>
              <a:rPr lang="zh-CN" altLang="en-US" b="1"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 超构材料的其他应用</a:t>
            </a:r>
          </a:p>
        </p:txBody>
      </p:sp>
    </p:spTree>
    <p:extLst>
      <p:ext uri="{BB962C8B-B14F-4D97-AF65-F5344CB8AC3E}">
        <p14:creationId xmlns:p14="http://schemas.microsoft.com/office/powerpoint/2010/main" val="609710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D089377-F743-A471-3C97-30C1F7BD6CA3}"/>
              </a:ext>
            </a:extLst>
          </p:cNvPr>
          <p:cNvSpPr>
            <a:spLocks noGrp="1"/>
          </p:cNvSpPr>
          <p:nvPr>
            <p:ph type="body" sz="quarter" idx="11"/>
          </p:nvPr>
        </p:nvSpPr>
        <p:spPr>
          <a:xfrm>
            <a:off x="56854" y="44235"/>
            <a:ext cx="9161682" cy="598488"/>
          </a:xfrm>
        </p:spPr>
        <p:txBody>
          <a:bodyPr/>
          <a:lstStyle/>
          <a:p>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超构材料</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辅助的</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多维</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复用片上光通信系统关键器件研究</a:t>
            </a:r>
          </a:p>
        </p:txBody>
      </p:sp>
      <p:grpSp>
        <p:nvGrpSpPr>
          <p:cNvPr id="63" name="组合 62">
            <a:extLst>
              <a:ext uri="{FF2B5EF4-FFF2-40B4-BE49-F238E27FC236}">
                <a16:creationId xmlns:a16="http://schemas.microsoft.com/office/drawing/2014/main" id="{B38F3F1F-14CF-F9F2-6504-569C8F253282}"/>
              </a:ext>
            </a:extLst>
          </p:cNvPr>
          <p:cNvGrpSpPr/>
          <p:nvPr/>
        </p:nvGrpSpPr>
        <p:grpSpPr>
          <a:xfrm>
            <a:off x="178068" y="893161"/>
            <a:ext cx="11835865" cy="5655206"/>
            <a:chOff x="175615" y="1932690"/>
            <a:chExt cx="8723018" cy="4595279"/>
          </a:xfrm>
        </p:grpSpPr>
        <p:sp>
          <p:nvSpPr>
            <p:cNvPr id="12" name="文本框 11">
              <a:extLst>
                <a:ext uri="{FF2B5EF4-FFF2-40B4-BE49-F238E27FC236}">
                  <a16:creationId xmlns:a16="http://schemas.microsoft.com/office/drawing/2014/main" id="{A07C7171-D61F-285A-E027-62597E6F0B05}"/>
                </a:ext>
              </a:extLst>
            </p:cNvPr>
            <p:cNvSpPr txBox="1"/>
            <p:nvPr/>
          </p:nvSpPr>
          <p:spPr>
            <a:xfrm>
              <a:off x="3749511" y="1932692"/>
              <a:ext cx="1349127" cy="325119"/>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模式阶数复用</a:t>
              </a:r>
            </a:p>
          </p:txBody>
        </p:sp>
        <p:sp>
          <p:nvSpPr>
            <p:cNvPr id="13" name="文本框 12">
              <a:extLst>
                <a:ext uri="{FF2B5EF4-FFF2-40B4-BE49-F238E27FC236}">
                  <a16:creationId xmlns:a16="http://schemas.microsoft.com/office/drawing/2014/main" id="{E2148211-F9C9-D1A9-5F12-904BCE7F760B}"/>
                </a:ext>
              </a:extLst>
            </p:cNvPr>
            <p:cNvSpPr txBox="1"/>
            <p:nvPr/>
          </p:nvSpPr>
          <p:spPr>
            <a:xfrm>
              <a:off x="6912978" y="1932692"/>
              <a:ext cx="1056519" cy="325119"/>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波长复用</a:t>
              </a:r>
            </a:p>
          </p:txBody>
        </p:sp>
        <p:grpSp>
          <p:nvGrpSpPr>
            <p:cNvPr id="14" name="组合 13">
              <a:extLst>
                <a:ext uri="{FF2B5EF4-FFF2-40B4-BE49-F238E27FC236}">
                  <a16:creationId xmlns:a16="http://schemas.microsoft.com/office/drawing/2014/main" id="{99094C5D-DC1A-76D5-0A3A-2CD82600ED48}"/>
                </a:ext>
              </a:extLst>
            </p:cNvPr>
            <p:cNvGrpSpPr/>
            <p:nvPr/>
          </p:nvGrpSpPr>
          <p:grpSpPr>
            <a:xfrm>
              <a:off x="3548493" y="2461407"/>
              <a:ext cx="1750382" cy="495610"/>
              <a:chOff x="85033" y="1349651"/>
              <a:chExt cx="1432589" cy="348963"/>
            </a:xfrm>
          </p:grpSpPr>
          <p:pic>
            <p:nvPicPr>
              <p:cNvPr id="15" name="图片 14">
                <a:extLst>
                  <a:ext uri="{FF2B5EF4-FFF2-40B4-BE49-F238E27FC236}">
                    <a16:creationId xmlns:a16="http://schemas.microsoft.com/office/drawing/2014/main" id="{7B2FE8C9-01CE-A2E5-9E98-20656E19E28E}"/>
                  </a:ext>
                </a:extLst>
              </p:cNvPr>
              <p:cNvPicPr>
                <a:picLocks/>
              </p:cNvPicPr>
              <p:nvPr/>
            </p:nvPicPr>
            <p:blipFill>
              <a:blip r:embed="rId2"/>
              <a:stretch>
                <a:fillRect/>
              </a:stretch>
            </p:blipFill>
            <p:spPr>
              <a:xfrm>
                <a:off x="85033" y="1349651"/>
                <a:ext cx="1022346" cy="336773"/>
              </a:xfrm>
              <a:prstGeom prst="rect">
                <a:avLst/>
              </a:prstGeom>
            </p:spPr>
          </p:pic>
          <p:pic>
            <p:nvPicPr>
              <p:cNvPr id="16" name="图片 15">
                <a:extLst>
                  <a:ext uri="{FF2B5EF4-FFF2-40B4-BE49-F238E27FC236}">
                    <a16:creationId xmlns:a16="http://schemas.microsoft.com/office/drawing/2014/main" id="{290D34CD-AF0E-B1DD-8E48-2FEA0C39B4A1}"/>
                  </a:ext>
                </a:extLst>
              </p:cNvPr>
              <p:cNvPicPr>
                <a:picLocks/>
              </p:cNvPicPr>
              <p:nvPr/>
            </p:nvPicPr>
            <p:blipFill>
              <a:blip r:embed="rId3"/>
              <a:stretch>
                <a:fillRect/>
              </a:stretch>
            </p:blipFill>
            <p:spPr>
              <a:xfrm>
                <a:off x="1086220" y="1366766"/>
                <a:ext cx="431402" cy="331848"/>
              </a:xfrm>
              <a:prstGeom prst="rect">
                <a:avLst/>
              </a:prstGeom>
            </p:spPr>
          </p:pic>
        </p:grpSp>
        <p:grpSp>
          <p:nvGrpSpPr>
            <p:cNvPr id="18" name="组合 17">
              <a:extLst>
                <a:ext uri="{FF2B5EF4-FFF2-40B4-BE49-F238E27FC236}">
                  <a16:creationId xmlns:a16="http://schemas.microsoft.com/office/drawing/2014/main" id="{028A8A41-CAA5-5F97-B6CC-8579ACD57DAC}"/>
                </a:ext>
              </a:extLst>
            </p:cNvPr>
            <p:cNvGrpSpPr/>
            <p:nvPr/>
          </p:nvGrpSpPr>
          <p:grpSpPr>
            <a:xfrm>
              <a:off x="3548493" y="3003415"/>
              <a:ext cx="1754658" cy="478298"/>
              <a:chOff x="85033" y="1731283"/>
              <a:chExt cx="1436089" cy="336773"/>
            </a:xfrm>
          </p:grpSpPr>
          <p:pic>
            <p:nvPicPr>
              <p:cNvPr id="22" name="图片 21">
                <a:extLst>
                  <a:ext uri="{FF2B5EF4-FFF2-40B4-BE49-F238E27FC236}">
                    <a16:creationId xmlns:a16="http://schemas.microsoft.com/office/drawing/2014/main" id="{BA421B17-2C85-43AB-4B87-1C0F5E346CF8}"/>
                  </a:ext>
                </a:extLst>
              </p:cNvPr>
              <p:cNvPicPr>
                <a:picLocks/>
              </p:cNvPicPr>
              <p:nvPr/>
            </p:nvPicPr>
            <p:blipFill>
              <a:blip r:embed="rId4"/>
              <a:stretch>
                <a:fillRect/>
              </a:stretch>
            </p:blipFill>
            <p:spPr>
              <a:xfrm>
                <a:off x="85033" y="1731283"/>
                <a:ext cx="1022346" cy="336773"/>
              </a:xfrm>
              <a:prstGeom prst="rect">
                <a:avLst/>
              </a:prstGeom>
            </p:spPr>
          </p:pic>
          <p:pic>
            <p:nvPicPr>
              <p:cNvPr id="24" name="图片 23">
                <a:extLst>
                  <a:ext uri="{FF2B5EF4-FFF2-40B4-BE49-F238E27FC236}">
                    <a16:creationId xmlns:a16="http://schemas.microsoft.com/office/drawing/2014/main" id="{05FFE795-E655-E63C-80E2-9B3C69F7A868}"/>
                  </a:ext>
                </a:extLst>
              </p:cNvPr>
              <p:cNvPicPr>
                <a:picLocks/>
              </p:cNvPicPr>
              <p:nvPr/>
            </p:nvPicPr>
            <p:blipFill>
              <a:blip r:embed="rId5"/>
              <a:stretch>
                <a:fillRect/>
              </a:stretch>
            </p:blipFill>
            <p:spPr>
              <a:xfrm>
                <a:off x="1089720" y="1733745"/>
                <a:ext cx="431402" cy="331848"/>
              </a:xfrm>
              <a:prstGeom prst="rect">
                <a:avLst/>
              </a:prstGeom>
            </p:spPr>
          </p:pic>
        </p:grpSp>
        <p:grpSp>
          <p:nvGrpSpPr>
            <p:cNvPr id="27" name="组合 26">
              <a:extLst>
                <a:ext uri="{FF2B5EF4-FFF2-40B4-BE49-F238E27FC236}">
                  <a16:creationId xmlns:a16="http://schemas.microsoft.com/office/drawing/2014/main" id="{BA83AFE6-981C-212D-37B5-1BEA1E60E3AE}"/>
                </a:ext>
              </a:extLst>
            </p:cNvPr>
            <p:cNvGrpSpPr/>
            <p:nvPr/>
          </p:nvGrpSpPr>
          <p:grpSpPr>
            <a:xfrm>
              <a:off x="3548493" y="3547421"/>
              <a:ext cx="1750382" cy="479033"/>
              <a:chOff x="63874" y="2139962"/>
              <a:chExt cx="1432589" cy="337291"/>
            </a:xfrm>
          </p:grpSpPr>
          <p:grpSp>
            <p:nvGrpSpPr>
              <p:cNvPr id="28" name="组合 27">
                <a:extLst>
                  <a:ext uri="{FF2B5EF4-FFF2-40B4-BE49-F238E27FC236}">
                    <a16:creationId xmlns:a16="http://schemas.microsoft.com/office/drawing/2014/main" id="{DBF5526F-EC6F-967D-D39B-0F48353E520C}"/>
                  </a:ext>
                </a:extLst>
              </p:cNvPr>
              <p:cNvGrpSpPr>
                <a:grpSpLocks/>
              </p:cNvGrpSpPr>
              <p:nvPr/>
            </p:nvGrpSpPr>
            <p:grpSpPr>
              <a:xfrm>
                <a:off x="63874" y="2140480"/>
                <a:ext cx="991590" cy="336773"/>
                <a:chOff x="607468" y="4865521"/>
                <a:chExt cx="3659363" cy="1245227"/>
              </a:xfrm>
            </p:grpSpPr>
            <p:pic>
              <p:nvPicPr>
                <p:cNvPr id="30" name="图片 29">
                  <a:extLst>
                    <a:ext uri="{FF2B5EF4-FFF2-40B4-BE49-F238E27FC236}">
                      <a16:creationId xmlns:a16="http://schemas.microsoft.com/office/drawing/2014/main" id="{A33C178C-B8E6-AB59-4984-32E9FDEC65B2}"/>
                    </a:ext>
                  </a:extLst>
                </p:cNvPr>
                <p:cNvPicPr>
                  <a:picLocks noChangeAspect="1"/>
                </p:cNvPicPr>
                <p:nvPr/>
              </p:nvPicPr>
              <p:blipFill>
                <a:blip r:embed="rId6"/>
                <a:stretch>
                  <a:fillRect/>
                </a:stretch>
              </p:blipFill>
              <p:spPr>
                <a:xfrm>
                  <a:off x="2442663" y="4865521"/>
                  <a:ext cx="1824168" cy="1245227"/>
                </a:xfrm>
                <a:prstGeom prst="rect">
                  <a:avLst/>
                </a:prstGeom>
              </p:spPr>
            </p:pic>
            <p:pic>
              <p:nvPicPr>
                <p:cNvPr id="31" name="图片 30">
                  <a:extLst>
                    <a:ext uri="{FF2B5EF4-FFF2-40B4-BE49-F238E27FC236}">
                      <a16:creationId xmlns:a16="http://schemas.microsoft.com/office/drawing/2014/main" id="{4F615A54-89A7-177E-8F52-BBED795AED2C}"/>
                    </a:ext>
                  </a:extLst>
                </p:cNvPr>
                <p:cNvPicPr>
                  <a:picLocks noChangeAspect="1"/>
                </p:cNvPicPr>
                <p:nvPr/>
              </p:nvPicPr>
              <p:blipFill>
                <a:blip r:embed="rId7"/>
                <a:stretch>
                  <a:fillRect/>
                </a:stretch>
              </p:blipFill>
              <p:spPr>
                <a:xfrm>
                  <a:off x="607468" y="4969782"/>
                  <a:ext cx="1764856" cy="1036705"/>
                </a:xfrm>
                <a:prstGeom prst="rect">
                  <a:avLst/>
                </a:prstGeom>
              </p:spPr>
            </p:pic>
          </p:grpSp>
          <p:pic>
            <p:nvPicPr>
              <p:cNvPr id="29" name="图片 28">
                <a:extLst>
                  <a:ext uri="{FF2B5EF4-FFF2-40B4-BE49-F238E27FC236}">
                    <a16:creationId xmlns:a16="http://schemas.microsoft.com/office/drawing/2014/main" id="{8D0F88EA-549A-A5A0-ACF1-73F0C0E0D2CA}"/>
                  </a:ext>
                </a:extLst>
              </p:cNvPr>
              <p:cNvPicPr>
                <a:picLocks/>
              </p:cNvPicPr>
              <p:nvPr/>
            </p:nvPicPr>
            <p:blipFill>
              <a:blip r:embed="rId8"/>
              <a:stretch>
                <a:fillRect/>
              </a:stretch>
            </p:blipFill>
            <p:spPr>
              <a:xfrm>
                <a:off x="1065061" y="2139962"/>
                <a:ext cx="431402" cy="331848"/>
              </a:xfrm>
              <a:prstGeom prst="rect">
                <a:avLst/>
              </a:prstGeom>
            </p:spPr>
          </p:pic>
        </p:grpSp>
        <p:grpSp>
          <p:nvGrpSpPr>
            <p:cNvPr id="32" name="组合 31">
              <a:extLst>
                <a:ext uri="{FF2B5EF4-FFF2-40B4-BE49-F238E27FC236}">
                  <a16:creationId xmlns:a16="http://schemas.microsoft.com/office/drawing/2014/main" id="{0B6AC568-C7DF-9847-78B2-8B24BB044E73}"/>
                </a:ext>
              </a:extLst>
            </p:cNvPr>
            <p:cNvGrpSpPr/>
            <p:nvPr/>
          </p:nvGrpSpPr>
          <p:grpSpPr>
            <a:xfrm>
              <a:off x="3412911" y="4565442"/>
              <a:ext cx="884609" cy="1545868"/>
              <a:chOff x="5364602" y="2461173"/>
              <a:chExt cx="2390862" cy="3594387"/>
            </a:xfrm>
          </p:grpSpPr>
          <p:pic>
            <p:nvPicPr>
              <p:cNvPr id="33" name="图片 32">
                <a:extLst>
                  <a:ext uri="{FF2B5EF4-FFF2-40B4-BE49-F238E27FC236}">
                    <a16:creationId xmlns:a16="http://schemas.microsoft.com/office/drawing/2014/main" id="{203F326E-9685-5EFD-AE8E-5331D7BA8F28}"/>
                  </a:ext>
                </a:extLst>
              </p:cNvPr>
              <p:cNvPicPr>
                <a:picLocks noChangeAspect="1"/>
              </p:cNvPicPr>
              <p:nvPr/>
            </p:nvPicPr>
            <p:blipFill rotWithShape="1">
              <a:blip r:embed="rId9"/>
              <a:srcRect l="47351" r="7187"/>
              <a:stretch/>
            </p:blipFill>
            <p:spPr>
              <a:xfrm>
                <a:off x="5364602" y="4710472"/>
                <a:ext cx="2339989" cy="1345088"/>
              </a:xfrm>
              <a:prstGeom prst="rect">
                <a:avLst/>
              </a:prstGeom>
            </p:spPr>
          </p:pic>
          <p:pic>
            <p:nvPicPr>
              <p:cNvPr id="34" name="图片 33">
                <a:extLst>
                  <a:ext uri="{FF2B5EF4-FFF2-40B4-BE49-F238E27FC236}">
                    <a16:creationId xmlns:a16="http://schemas.microsoft.com/office/drawing/2014/main" id="{3B2934BA-B4F1-4469-1C0B-D12D07CF1D1F}"/>
                  </a:ext>
                </a:extLst>
              </p:cNvPr>
              <p:cNvPicPr>
                <a:picLocks noChangeAspect="1"/>
              </p:cNvPicPr>
              <p:nvPr/>
            </p:nvPicPr>
            <p:blipFill rotWithShape="1">
              <a:blip r:embed="rId9"/>
              <a:srcRect r="52648"/>
              <a:stretch/>
            </p:blipFill>
            <p:spPr>
              <a:xfrm>
                <a:off x="5387694" y="3576983"/>
                <a:ext cx="2367770" cy="1280588"/>
              </a:xfrm>
              <a:prstGeom prst="rect">
                <a:avLst/>
              </a:prstGeom>
            </p:spPr>
          </p:pic>
          <p:pic>
            <p:nvPicPr>
              <p:cNvPr id="35" name="图片 34">
                <a:extLst>
                  <a:ext uri="{FF2B5EF4-FFF2-40B4-BE49-F238E27FC236}">
                    <a16:creationId xmlns:a16="http://schemas.microsoft.com/office/drawing/2014/main" id="{77E72D4D-5B51-07D1-6990-E810276AE0AC}"/>
                  </a:ext>
                </a:extLst>
              </p:cNvPr>
              <p:cNvPicPr>
                <a:picLocks/>
              </p:cNvPicPr>
              <p:nvPr/>
            </p:nvPicPr>
            <p:blipFill>
              <a:blip r:embed="rId10"/>
              <a:stretch>
                <a:fillRect/>
              </a:stretch>
            </p:blipFill>
            <p:spPr>
              <a:xfrm>
                <a:off x="5376119" y="2461173"/>
                <a:ext cx="2274059" cy="1081850"/>
              </a:xfrm>
              <a:prstGeom prst="rect">
                <a:avLst/>
              </a:prstGeom>
            </p:spPr>
          </p:pic>
        </p:grpSp>
        <p:pic>
          <p:nvPicPr>
            <p:cNvPr id="36" name="图片 35">
              <a:extLst>
                <a:ext uri="{FF2B5EF4-FFF2-40B4-BE49-F238E27FC236}">
                  <a16:creationId xmlns:a16="http://schemas.microsoft.com/office/drawing/2014/main" id="{BDCB9DCD-7DA0-BCAD-2452-B97E75244B42}"/>
                </a:ext>
              </a:extLst>
            </p:cNvPr>
            <p:cNvPicPr/>
            <p:nvPr/>
          </p:nvPicPr>
          <p:blipFill rotWithShape="1">
            <a:blip r:embed="rId11" cstate="print">
              <a:extLst>
                <a:ext uri="{28A0092B-C50C-407E-A947-70E740481C1C}">
                  <a14:useLocalDpi xmlns:a14="http://schemas.microsoft.com/office/drawing/2010/main" val="0"/>
                </a:ext>
              </a:extLst>
            </a:blip>
            <a:srcRect l="2932" t="25563" r="49704"/>
            <a:stretch/>
          </p:blipFill>
          <p:spPr bwMode="auto">
            <a:xfrm>
              <a:off x="4417898" y="4566868"/>
              <a:ext cx="876067" cy="670849"/>
            </a:xfrm>
            <a:prstGeom prst="rect">
              <a:avLst/>
            </a:prstGeom>
          </p:spPr>
        </p:pic>
        <p:pic>
          <p:nvPicPr>
            <p:cNvPr id="37" name="图片 36">
              <a:extLst>
                <a:ext uri="{FF2B5EF4-FFF2-40B4-BE49-F238E27FC236}">
                  <a16:creationId xmlns:a16="http://schemas.microsoft.com/office/drawing/2014/main" id="{5F37930A-2618-BBD4-6E1E-7C8C0D720C3F}"/>
                </a:ext>
              </a:extLst>
            </p:cNvPr>
            <p:cNvPicPr>
              <a:picLocks noChangeAspect="1"/>
            </p:cNvPicPr>
            <p:nvPr/>
          </p:nvPicPr>
          <p:blipFill>
            <a:blip r:embed="rId12"/>
            <a:stretch>
              <a:fillRect/>
            </a:stretch>
          </p:blipFill>
          <p:spPr>
            <a:xfrm>
              <a:off x="4375833" y="5290589"/>
              <a:ext cx="960195" cy="808224"/>
            </a:xfrm>
            <a:prstGeom prst="rect">
              <a:avLst/>
            </a:prstGeom>
          </p:spPr>
        </p:pic>
        <p:sp>
          <p:nvSpPr>
            <p:cNvPr id="38" name="文本框 37">
              <a:extLst>
                <a:ext uri="{FF2B5EF4-FFF2-40B4-BE49-F238E27FC236}">
                  <a16:creationId xmlns:a16="http://schemas.microsoft.com/office/drawing/2014/main" id="{39EF5530-89CD-218C-F08B-5534B0B105E9}"/>
                </a:ext>
              </a:extLst>
            </p:cNvPr>
            <p:cNvSpPr txBox="1"/>
            <p:nvPr/>
          </p:nvSpPr>
          <p:spPr>
            <a:xfrm>
              <a:off x="3324031" y="4262712"/>
              <a:ext cx="2187733" cy="225082"/>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Mode-order (de)multiplexing </a:t>
              </a:r>
              <a:endParaRPr lang="zh-CN" altLang="en-US" sz="1200" dirty="0">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3C23230E-15F3-35D7-507B-C07EEDAA8CF7}"/>
                </a:ext>
              </a:extLst>
            </p:cNvPr>
            <p:cNvPicPr>
              <a:picLocks/>
            </p:cNvPicPr>
            <p:nvPr/>
          </p:nvPicPr>
          <p:blipFill>
            <a:blip r:embed="rId13"/>
            <a:stretch>
              <a:fillRect/>
            </a:stretch>
          </p:blipFill>
          <p:spPr>
            <a:xfrm>
              <a:off x="5795077" y="2459664"/>
              <a:ext cx="1506888" cy="1404510"/>
            </a:xfrm>
            <a:prstGeom prst="rect">
              <a:avLst/>
            </a:prstGeom>
          </p:spPr>
        </p:pic>
        <p:pic>
          <p:nvPicPr>
            <p:cNvPr id="40" name="图片 39">
              <a:extLst>
                <a:ext uri="{FF2B5EF4-FFF2-40B4-BE49-F238E27FC236}">
                  <a16:creationId xmlns:a16="http://schemas.microsoft.com/office/drawing/2014/main" id="{D8CA6804-FAAD-24BA-0B04-EF888DFD038D}"/>
                </a:ext>
              </a:extLst>
            </p:cNvPr>
            <p:cNvPicPr>
              <a:picLocks/>
            </p:cNvPicPr>
            <p:nvPr/>
          </p:nvPicPr>
          <p:blipFill>
            <a:blip r:embed="rId14"/>
            <a:stretch>
              <a:fillRect/>
            </a:stretch>
          </p:blipFill>
          <p:spPr>
            <a:xfrm>
              <a:off x="5795079" y="4128775"/>
              <a:ext cx="1506603" cy="1324117"/>
            </a:xfrm>
            <a:prstGeom prst="rect">
              <a:avLst/>
            </a:prstGeom>
          </p:spPr>
        </p:pic>
        <p:grpSp>
          <p:nvGrpSpPr>
            <p:cNvPr id="41" name="组合 40">
              <a:extLst>
                <a:ext uri="{FF2B5EF4-FFF2-40B4-BE49-F238E27FC236}">
                  <a16:creationId xmlns:a16="http://schemas.microsoft.com/office/drawing/2014/main" id="{649D0A78-67E2-D849-DF3D-61D19B6D7A03}"/>
                </a:ext>
              </a:extLst>
            </p:cNvPr>
            <p:cNvGrpSpPr/>
            <p:nvPr/>
          </p:nvGrpSpPr>
          <p:grpSpPr>
            <a:xfrm>
              <a:off x="7371571" y="2468872"/>
              <a:ext cx="1516641" cy="1966301"/>
              <a:chOff x="10388586" y="1793151"/>
              <a:chExt cx="1008600" cy="1124958"/>
            </a:xfrm>
          </p:grpSpPr>
          <p:pic>
            <p:nvPicPr>
              <p:cNvPr id="42" name="图片 41">
                <a:extLst>
                  <a:ext uri="{FF2B5EF4-FFF2-40B4-BE49-F238E27FC236}">
                    <a16:creationId xmlns:a16="http://schemas.microsoft.com/office/drawing/2014/main" id="{CB27B969-3664-B118-03BF-8A02B03792F1}"/>
                  </a:ext>
                </a:extLst>
              </p:cNvPr>
              <p:cNvPicPr>
                <a:picLocks/>
              </p:cNvPicPr>
              <p:nvPr/>
            </p:nvPicPr>
            <p:blipFill rotWithShape="1">
              <a:blip r:embed="rId15" cstate="print">
                <a:extLst>
                  <a:ext uri="{28A0092B-C50C-407E-A947-70E740481C1C}">
                    <a14:useLocalDpi xmlns:a14="http://schemas.microsoft.com/office/drawing/2010/main" val="0"/>
                  </a:ext>
                </a:extLst>
              </a:blip>
              <a:srcRect l="51484" t="4972"/>
              <a:stretch/>
            </p:blipFill>
            <p:spPr bwMode="auto">
              <a:xfrm>
                <a:off x="10388586" y="2160557"/>
                <a:ext cx="1008600" cy="757552"/>
              </a:xfrm>
              <a:prstGeom prst="rect">
                <a:avLst/>
              </a:prstGeom>
              <a:noFill/>
              <a:ln>
                <a:noFill/>
              </a:ln>
            </p:spPr>
          </p:pic>
          <p:pic>
            <p:nvPicPr>
              <p:cNvPr id="43" name="图片 42">
                <a:extLst>
                  <a:ext uri="{FF2B5EF4-FFF2-40B4-BE49-F238E27FC236}">
                    <a16:creationId xmlns:a16="http://schemas.microsoft.com/office/drawing/2014/main" id="{048C9FB8-049D-B406-A213-EAE697511D5F}"/>
                  </a:ext>
                </a:extLst>
              </p:cNvPr>
              <p:cNvPicPr>
                <a:picLocks/>
              </p:cNvPicPr>
              <p:nvPr/>
            </p:nvPicPr>
            <p:blipFill>
              <a:blip r:embed="rId16"/>
              <a:stretch>
                <a:fillRect/>
              </a:stretch>
            </p:blipFill>
            <p:spPr>
              <a:xfrm>
                <a:off x="10457333" y="1793151"/>
                <a:ext cx="934599" cy="303269"/>
              </a:xfrm>
              <a:prstGeom prst="rect">
                <a:avLst/>
              </a:prstGeom>
            </p:spPr>
          </p:pic>
        </p:grpSp>
        <p:pic>
          <p:nvPicPr>
            <p:cNvPr id="44" name="图片 43">
              <a:extLst>
                <a:ext uri="{FF2B5EF4-FFF2-40B4-BE49-F238E27FC236}">
                  <a16:creationId xmlns:a16="http://schemas.microsoft.com/office/drawing/2014/main" id="{668225A0-0658-5E45-9BFF-87A39F94C990}"/>
                </a:ext>
              </a:extLst>
            </p:cNvPr>
            <p:cNvPicPr>
              <a:picLocks/>
            </p:cNvPicPr>
            <p:nvPr/>
          </p:nvPicPr>
          <p:blipFill>
            <a:blip r:embed="rId17"/>
            <a:stretch>
              <a:fillRect/>
            </a:stretch>
          </p:blipFill>
          <p:spPr>
            <a:xfrm>
              <a:off x="7456040" y="4435174"/>
              <a:ext cx="1282096" cy="1120061"/>
            </a:xfrm>
            <a:prstGeom prst="rect">
              <a:avLst/>
            </a:prstGeom>
          </p:spPr>
        </p:pic>
        <p:sp>
          <p:nvSpPr>
            <p:cNvPr id="45" name="文本框 44">
              <a:extLst>
                <a:ext uri="{FF2B5EF4-FFF2-40B4-BE49-F238E27FC236}">
                  <a16:creationId xmlns:a16="http://schemas.microsoft.com/office/drawing/2014/main" id="{9246032B-66D2-5F49-344B-15A97C95DB3E}"/>
                </a:ext>
              </a:extLst>
            </p:cNvPr>
            <p:cNvSpPr txBox="1"/>
            <p:nvPr/>
          </p:nvSpPr>
          <p:spPr>
            <a:xfrm>
              <a:off x="5983843" y="2176371"/>
              <a:ext cx="2914790" cy="225082"/>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Multi-channel </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WDM (de)multiplexing</a:t>
              </a:r>
              <a:endParaRPr lang="zh-CN" altLang="en-US" sz="1200" dirty="0">
                <a:latin typeface="微软雅黑" panose="020B0503020204020204"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73D63FC1-6A97-F62E-F6E6-8E3E87F3672A}"/>
                </a:ext>
              </a:extLst>
            </p:cNvPr>
            <p:cNvSpPr/>
            <p:nvPr/>
          </p:nvSpPr>
          <p:spPr>
            <a:xfrm>
              <a:off x="3261492" y="4013677"/>
              <a:ext cx="2376897" cy="300110"/>
            </a:xfrm>
            <a:prstGeom prst="rect">
              <a:avLst/>
            </a:prstGeom>
          </p:spPr>
          <p:txBody>
            <a:bodyPr wrap="square">
              <a:spAutoFit/>
            </a:bodyPr>
            <a:lstStyle/>
            <a:p>
              <a:r>
                <a:rPr lang="en-US" altLang="zh-CN" sz="9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 </a:t>
              </a:r>
              <a:r>
                <a:rPr lang="en-US" altLang="zh-CN" sz="9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X. Guo,* et al. </a:t>
              </a:r>
              <a:r>
                <a:rPr lang="en-US" altLang="zh-CN" sz="9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Opt. Lett</a:t>
              </a:r>
              <a:r>
                <a:rPr lang="en-US" altLang="zh-CN" sz="9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45, 3797-3800 (2020).</a:t>
              </a:r>
              <a:endParaRPr lang="zh-CN" altLang="en-US" sz="9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a:extLst>
                <a:ext uri="{FF2B5EF4-FFF2-40B4-BE49-F238E27FC236}">
                  <a16:creationId xmlns:a16="http://schemas.microsoft.com/office/drawing/2014/main" id="{5D7A4B2D-E126-F8F6-93CA-DB842C94FCDB}"/>
                </a:ext>
              </a:extLst>
            </p:cNvPr>
            <p:cNvSpPr/>
            <p:nvPr/>
          </p:nvSpPr>
          <p:spPr>
            <a:xfrm>
              <a:off x="3285179" y="6139406"/>
              <a:ext cx="2277792" cy="325119"/>
            </a:xfrm>
            <a:prstGeom prst="rect">
              <a:avLst/>
            </a:prstGeom>
          </p:spPr>
          <p:txBody>
            <a:bodyPr wrap="square">
              <a:spAutoFit/>
            </a:bodyPr>
            <a:lstStyle/>
            <a:p>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 X. Guo*</a:t>
              </a:r>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et al., </a:t>
              </a:r>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ECOC</a:t>
              </a:r>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2020, Tu2B-4.</a:t>
              </a:r>
            </a:p>
          </p:txBody>
        </p:sp>
        <p:sp>
          <p:nvSpPr>
            <p:cNvPr id="48" name="矩形 47">
              <a:extLst>
                <a:ext uri="{FF2B5EF4-FFF2-40B4-BE49-F238E27FC236}">
                  <a16:creationId xmlns:a16="http://schemas.microsoft.com/office/drawing/2014/main" id="{7A69845A-5A96-647D-8A0E-6985C1EF75B8}"/>
                </a:ext>
              </a:extLst>
            </p:cNvPr>
            <p:cNvSpPr/>
            <p:nvPr/>
          </p:nvSpPr>
          <p:spPr>
            <a:xfrm>
              <a:off x="5795077" y="6139406"/>
              <a:ext cx="3103556" cy="325119"/>
            </a:xfrm>
            <a:prstGeom prst="rect">
              <a:avLst/>
            </a:prstGeom>
          </p:spPr>
          <p:txBody>
            <a:bodyPr wrap="square">
              <a:spAutoFit/>
            </a:bodyPr>
            <a:lstStyle/>
            <a:p>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 X. Guo* </a:t>
              </a:r>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et al., </a:t>
              </a:r>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Laser &amp; Photonics Rev.</a:t>
              </a:r>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2200005, (2022).</a:t>
              </a:r>
            </a:p>
          </p:txBody>
        </p:sp>
        <p:sp>
          <p:nvSpPr>
            <p:cNvPr id="49" name="文本框 48">
              <a:extLst>
                <a:ext uri="{FF2B5EF4-FFF2-40B4-BE49-F238E27FC236}">
                  <a16:creationId xmlns:a16="http://schemas.microsoft.com/office/drawing/2014/main" id="{C43D035E-0DD7-1403-12E9-C9C0CA9FA860}"/>
                </a:ext>
              </a:extLst>
            </p:cNvPr>
            <p:cNvSpPr txBox="1"/>
            <p:nvPr/>
          </p:nvSpPr>
          <p:spPr>
            <a:xfrm>
              <a:off x="3450654" y="2176371"/>
              <a:ext cx="1946842" cy="225082"/>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Mode-order conversion</a:t>
              </a:r>
              <a:endParaRPr lang="zh-CN" altLang="en-US" sz="1200" dirty="0">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1D9B2AB5-63B1-AD9B-1E61-838C30E9E576}"/>
                </a:ext>
              </a:extLst>
            </p:cNvPr>
            <p:cNvSpPr txBox="1"/>
            <p:nvPr/>
          </p:nvSpPr>
          <p:spPr>
            <a:xfrm>
              <a:off x="1053917" y="1932692"/>
              <a:ext cx="1145709" cy="325119"/>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偏振复用</a:t>
              </a:r>
            </a:p>
          </p:txBody>
        </p:sp>
        <p:sp>
          <p:nvSpPr>
            <p:cNvPr id="51" name="文本框 50">
              <a:extLst>
                <a:ext uri="{FF2B5EF4-FFF2-40B4-BE49-F238E27FC236}">
                  <a16:creationId xmlns:a16="http://schemas.microsoft.com/office/drawing/2014/main" id="{6E6F9253-291D-299B-0415-DFA5C1D4B59F}"/>
                </a:ext>
              </a:extLst>
            </p:cNvPr>
            <p:cNvSpPr txBox="1"/>
            <p:nvPr/>
          </p:nvSpPr>
          <p:spPr>
            <a:xfrm>
              <a:off x="895066" y="2176371"/>
              <a:ext cx="1463411" cy="225082"/>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Polarization filtering</a:t>
              </a:r>
            </a:p>
          </p:txBody>
        </p:sp>
        <p:pic>
          <p:nvPicPr>
            <p:cNvPr id="52" name="图片 51" descr="图形用户界面&#10;&#10;描述已自动生成">
              <a:extLst>
                <a:ext uri="{FF2B5EF4-FFF2-40B4-BE49-F238E27FC236}">
                  <a16:creationId xmlns:a16="http://schemas.microsoft.com/office/drawing/2014/main" id="{B99BF360-0FF8-D31F-26FD-1E6FEF0DC77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5879" y="2367532"/>
              <a:ext cx="1524763" cy="1039727"/>
            </a:xfrm>
            <a:prstGeom prst="rect">
              <a:avLst/>
            </a:prstGeom>
          </p:spPr>
        </p:pic>
        <p:pic>
          <p:nvPicPr>
            <p:cNvPr id="53" name="图片 52" descr="图表&#10;&#10;描述已自动生成">
              <a:extLst>
                <a:ext uri="{FF2B5EF4-FFF2-40B4-BE49-F238E27FC236}">
                  <a16:creationId xmlns:a16="http://schemas.microsoft.com/office/drawing/2014/main" id="{6A40D32D-D2AC-718F-28C1-B8156E26D23D}"/>
                </a:ext>
              </a:extLst>
            </p:cNvPr>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1922758" y="2410696"/>
              <a:ext cx="1157580" cy="1072877"/>
            </a:xfrm>
            <a:prstGeom prst="rect">
              <a:avLst/>
            </a:prstGeom>
          </p:spPr>
        </p:pic>
        <p:sp>
          <p:nvSpPr>
            <p:cNvPr id="54" name="文本框 53">
              <a:extLst>
                <a:ext uri="{FF2B5EF4-FFF2-40B4-BE49-F238E27FC236}">
                  <a16:creationId xmlns:a16="http://schemas.microsoft.com/office/drawing/2014/main" id="{094183DE-E2AA-5D6E-0F17-10FF0FF19666}"/>
                </a:ext>
              </a:extLst>
            </p:cNvPr>
            <p:cNvSpPr txBox="1"/>
            <p:nvPr/>
          </p:nvSpPr>
          <p:spPr>
            <a:xfrm>
              <a:off x="562475" y="3577486"/>
              <a:ext cx="2128588" cy="225082"/>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Polarization (de)multiplexing</a:t>
              </a:r>
            </a:p>
          </p:txBody>
        </p:sp>
        <p:pic>
          <p:nvPicPr>
            <p:cNvPr id="55" name="图片 54" descr="图示&#10;&#10;描述已自动生成">
              <a:extLst>
                <a:ext uri="{FF2B5EF4-FFF2-40B4-BE49-F238E27FC236}">
                  <a16:creationId xmlns:a16="http://schemas.microsoft.com/office/drawing/2014/main" id="{AD13A37B-93C8-DD7F-A0E4-FC2E4AC2EE3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23924" y="3885110"/>
              <a:ext cx="1520607" cy="1090339"/>
            </a:xfrm>
            <a:prstGeom prst="rect">
              <a:avLst/>
            </a:prstGeom>
          </p:spPr>
        </p:pic>
        <p:pic>
          <p:nvPicPr>
            <p:cNvPr id="56" name="图片 55" descr="卡通人物&#10;&#10;中度可信度描述已自动生成">
              <a:extLst>
                <a:ext uri="{FF2B5EF4-FFF2-40B4-BE49-F238E27FC236}">
                  <a16:creationId xmlns:a16="http://schemas.microsoft.com/office/drawing/2014/main" id="{F1808583-17DF-E90F-3C2C-7126253AEDCB}"/>
                </a:ext>
              </a:extLst>
            </p:cNvPr>
            <p:cNvPicPr>
              <a:picLocks/>
            </p:cNvPicPr>
            <p:nvPr/>
          </p:nvPicPr>
          <p:blipFill>
            <a:blip r:embed="rId21" cstate="print">
              <a:extLst>
                <a:ext uri="{28A0092B-C50C-407E-A947-70E740481C1C}">
                  <a14:useLocalDpi xmlns:a14="http://schemas.microsoft.com/office/drawing/2010/main" val="0"/>
                </a:ext>
              </a:extLst>
            </a:blip>
            <a:stretch>
              <a:fillRect/>
            </a:stretch>
          </p:blipFill>
          <p:spPr>
            <a:xfrm>
              <a:off x="1881320" y="3893840"/>
              <a:ext cx="1157580" cy="1072877"/>
            </a:xfrm>
            <a:prstGeom prst="rect">
              <a:avLst/>
            </a:prstGeom>
          </p:spPr>
        </p:pic>
        <p:pic>
          <p:nvPicPr>
            <p:cNvPr id="57" name="图片 56" descr="图片包含 图示&#10;&#10;描述已自动生成">
              <a:extLst>
                <a:ext uri="{FF2B5EF4-FFF2-40B4-BE49-F238E27FC236}">
                  <a16:creationId xmlns:a16="http://schemas.microsoft.com/office/drawing/2014/main" id="{FE123253-2447-7DE1-0C4A-1BB9B8BFD43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23922" y="4977985"/>
              <a:ext cx="1520608" cy="1016760"/>
            </a:xfrm>
            <a:prstGeom prst="rect">
              <a:avLst/>
            </a:prstGeom>
          </p:spPr>
        </p:pic>
        <p:pic>
          <p:nvPicPr>
            <p:cNvPr id="58" name="图片 57">
              <a:extLst>
                <a:ext uri="{FF2B5EF4-FFF2-40B4-BE49-F238E27FC236}">
                  <a16:creationId xmlns:a16="http://schemas.microsoft.com/office/drawing/2014/main" id="{42C6BED3-E432-1624-FA05-AC19D3643C12}"/>
                </a:ext>
              </a:extLst>
            </p:cNvPr>
            <p:cNvPicPr>
              <a:picLocks/>
            </p:cNvPicPr>
            <p:nvPr/>
          </p:nvPicPr>
          <p:blipFill>
            <a:blip r:embed="rId23" cstate="print">
              <a:extLst>
                <a:ext uri="{28A0092B-C50C-407E-A947-70E740481C1C}">
                  <a14:useLocalDpi xmlns:a14="http://schemas.microsoft.com/office/drawing/2010/main" val="0"/>
                </a:ext>
              </a:extLst>
            </a:blip>
            <a:stretch>
              <a:fillRect/>
            </a:stretch>
          </p:blipFill>
          <p:spPr>
            <a:xfrm>
              <a:off x="1881320" y="4989896"/>
              <a:ext cx="1157580" cy="1072877"/>
            </a:xfrm>
            <a:prstGeom prst="rect">
              <a:avLst/>
            </a:prstGeom>
          </p:spPr>
        </p:pic>
        <p:sp>
          <p:nvSpPr>
            <p:cNvPr id="59" name="矩形 58">
              <a:extLst>
                <a:ext uri="{FF2B5EF4-FFF2-40B4-BE49-F238E27FC236}">
                  <a16:creationId xmlns:a16="http://schemas.microsoft.com/office/drawing/2014/main" id="{35F9BFCC-196A-809D-369D-F75426DF02FF}"/>
                </a:ext>
              </a:extLst>
            </p:cNvPr>
            <p:cNvSpPr/>
            <p:nvPr/>
          </p:nvSpPr>
          <p:spPr>
            <a:xfrm>
              <a:off x="175615" y="6139406"/>
              <a:ext cx="3077979" cy="325119"/>
            </a:xfrm>
            <a:prstGeom prst="rect">
              <a:avLst/>
            </a:prstGeom>
          </p:spPr>
          <p:txBody>
            <a:bodyPr wrap="square">
              <a:spAutoFit/>
            </a:bodyPr>
            <a:lstStyle/>
            <a:p>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a:t>
              </a:r>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X. Guo* </a:t>
              </a:r>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et al., </a:t>
              </a:r>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Laser &amp; Photonics Rev.</a:t>
              </a:r>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2300320, (2023).</a:t>
              </a:r>
            </a:p>
          </p:txBody>
        </p:sp>
        <p:sp>
          <p:nvSpPr>
            <p:cNvPr id="60" name="矩形 59">
              <a:extLst>
                <a:ext uri="{FF2B5EF4-FFF2-40B4-BE49-F238E27FC236}">
                  <a16:creationId xmlns:a16="http://schemas.microsoft.com/office/drawing/2014/main" id="{C27690A9-8F3D-C39F-57C8-7BA917395C43}"/>
                </a:ext>
              </a:extLst>
            </p:cNvPr>
            <p:cNvSpPr/>
            <p:nvPr/>
          </p:nvSpPr>
          <p:spPr>
            <a:xfrm>
              <a:off x="227047" y="1932690"/>
              <a:ext cx="2937569" cy="4595279"/>
            </a:xfrm>
            <a:prstGeom prst="rect">
              <a:avLst/>
            </a:prstGeom>
            <a:noFill/>
            <a:ln>
              <a:solidFill>
                <a:schemeClr val="accent6"/>
              </a:solidFill>
              <a:prstDash val="dashDot"/>
              <a:extLst>
                <a:ext uri="{C807C97D-BFC1-408E-A445-0C87EB9F89A2}">
                  <ask:lineSketchStyleProps xmlns:ask="http://schemas.microsoft.com/office/drawing/2018/sketchyshapes" sd="3981349394">
                    <a:custGeom>
                      <a:avLst/>
                      <a:gdLst>
                        <a:gd name="connsiteX0" fmla="*/ 0 w 4080628"/>
                        <a:gd name="connsiteY0" fmla="*/ 0 h 4725762"/>
                        <a:gd name="connsiteX1" fmla="*/ 542141 w 4080628"/>
                        <a:gd name="connsiteY1" fmla="*/ 0 h 4725762"/>
                        <a:gd name="connsiteX2" fmla="*/ 1206700 w 4080628"/>
                        <a:gd name="connsiteY2" fmla="*/ 0 h 4725762"/>
                        <a:gd name="connsiteX3" fmla="*/ 1667228 w 4080628"/>
                        <a:gd name="connsiteY3" fmla="*/ 0 h 4725762"/>
                        <a:gd name="connsiteX4" fmla="*/ 2168562 w 4080628"/>
                        <a:gd name="connsiteY4" fmla="*/ 0 h 4725762"/>
                        <a:gd name="connsiteX5" fmla="*/ 2751509 w 4080628"/>
                        <a:gd name="connsiteY5" fmla="*/ 0 h 4725762"/>
                        <a:gd name="connsiteX6" fmla="*/ 3212037 w 4080628"/>
                        <a:gd name="connsiteY6" fmla="*/ 0 h 4725762"/>
                        <a:gd name="connsiteX7" fmla="*/ 4080628 w 4080628"/>
                        <a:gd name="connsiteY7" fmla="*/ 0 h 4725762"/>
                        <a:gd name="connsiteX8" fmla="*/ 4080628 w 4080628"/>
                        <a:gd name="connsiteY8" fmla="*/ 448947 h 4725762"/>
                        <a:gd name="connsiteX9" fmla="*/ 4080628 w 4080628"/>
                        <a:gd name="connsiteY9" fmla="*/ 992410 h 4725762"/>
                        <a:gd name="connsiteX10" fmla="*/ 4080628 w 4080628"/>
                        <a:gd name="connsiteY10" fmla="*/ 1488615 h 4725762"/>
                        <a:gd name="connsiteX11" fmla="*/ 4080628 w 4080628"/>
                        <a:gd name="connsiteY11" fmla="*/ 2079335 h 4725762"/>
                        <a:gd name="connsiteX12" fmla="*/ 4080628 w 4080628"/>
                        <a:gd name="connsiteY12" fmla="*/ 2764571 h 4725762"/>
                        <a:gd name="connsiteX13" fmla="*/ 4080628 w 4080628"/>
                        <a:gd name="connsiteY13" fmla="*/ 3260776 h 4725762"/>
                        <a:gd name="connsiteX14" fmla="*/ 4080628 w 4080628"/>
                        <a:gd name="connsiteY14" fmla="*/ 3756981 h 4725762"/>
                        <a:gd name="connsiteX15" fmla="*/ 4080628 w 4080628"/>
                        <a:gd name="connsiteY15" fmla="*/ 4725762 h 4725762"/>
                        <a:gd name="connsiteX16" fmla="*/ 3579294 w 4080628"/>
                        <a:gd name="connsiteY16" fmla="*/ 4725762 h 4725762"/>
                        <a:gd name="connsiteX17" fmla="*/ 3118766 w 4080628"/>
                        <a:gd name="connsiteY17" fmla="*/ 4725762 h 4725762"/>
                        <a:gd name="connsiteX18" fmla="*/ 2658238 w 4080628"/>
                        <a:gd name="connsiteY18" fmla="*/ 4725762 h 4725762"/>
                        <a:gd name="connsiteX19" fmla="*/ 2156903 w 4080628"/>
                        <a:gd name="connsiteY19" fmla="*/ 4725762 h 4725762"/>
                        <a:gd name="connsiteX20" fmla="*/ 1696375 w 4080628"/>
                        <a:gd name="connsiteY20" fmla="*/ 4725762 h 4725762"/>
                        <a:gd name="connsiteX21" fmla="*/ 1113428 w 4080628"/>
                        <a:gd name="connsiteY21" fmla="*/ 4725762 h 4725762"/>
                        <a:gd name="connsiteX22" fmla="*/ 571288 w 4080628"/>
                        <a:gd name="connsiteY22" fmla="*/ 4725762 h 4725762"/>
                        <a:gd name="connsiteX23" fmla="*/ 0 w 4080628"/>
                        <a:gd name="connsiteY23" fmla="*/ 4725762 h 4725762"/>
                        <a:gd name="connsiteX24" fmla="*/ 0 w 4080628"/>
                        <a:gd name="connsiteY24" fmla="*/ 4135042 h 4725762"/>
                        <a:gd name="connsiteX25" fmla="*/ 0 w 4080628"/>
                        <a:gd name="connsiteY25" fmla="*/ 3497064 h 4725762"/>
                        <a:gd name="connsiteX26" fmla="*/ 0 w 4080628"/>
                        <a:gd name="connsiteY26" fmla="*/ 2811828 h 4725762"/>
                        <a:gd name="connsiteX27" fmla="*/ 0 w 4080628"/>
                        <a:gd name="connsiteY27" fmla="*/ 2221108 h 4725762"/>
                        <a:gd name="connsiteX28" fmla="*/ 0 w 4080628"/>
                        <a:gd name="connsiteY28" fmla="*/ 1630388 h 4725762"/>
                        <a:gd name="connsiteX29" fmla="*/ 0 w 4080628"/>
                        <a:gd name="connsiteY29" fmla="*/ 1086925 h 4725762"/>
                        <a:gd name="connsiteX30" fmla="*/ 0 w 4080628"/>
                        <a:gd name="connsiteY30" fmla="*/ 543463 h 4725762"/>
                        <a:gd name="connsiteX31" fmla="*/ 0 w 4080628"/>
                        <a:gd name="connsiteY31" fmla="*/ 0 h 472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80628" h="4725762" extrusionOk="0">
                          <a:moveTo>
                            <a:pt x="0" y="0"/>
                          </a:moveTo>
                          <a:cubicBezTo>
                            <a:pt x="165724" y="-33025"/>
                            <a:pt x="392879" y="29259"/>
                            <a:pt x="542141" y="0"/>
                          </a:cubicBezTo>
                          <a:cubicBezTo>
                            <a:pt x="691403" y="-29259"/>
                            <a:pt x="995056" y="43596"/>
                            <a:pt x="1206700" y="0"/>
                          </a:cubicBezTo>
                          <a:cubicBezTo>
                            <a:pt x="1418344" y="-43596"/>
                            <a:pt x="1467801" y="41148"/>
                            <a:pt x="1667228" y="0"/>
                          </a:cubicBezTo>
                          <a:cubicBezTo>
                            <a:pt x="1866655" y="-41148"/>
                            <a:pt x="1970615" y="14947"/>
                            <a:pt x="2168562" y="0"/>
                          </a:cubicBezTo>
                          <a:cubicBezTo>
                            <a:pt x="2366509" y="-14947"/>
                            <a:pt x="2499546" y="24594"/>
                            <a:pt x="2751509" y="0"/>
                          </a:cubicBezTo>
                          <a:cubicBezTo>
                            <a:pt x="3003472" y="-24594"/>
                            <a:pt x="3009820" y="7"/>
                            <a:pt x="3212037" y="0"/>
                          </a:cubicBezTo>
                          <a:cubicBezTo>
                            <a:pt x="3414254" y="-7"/>
                            <a:pt x="3754064" y="91122"/>
                            <a:pt x="4080628" y="0"/>
                          </a:cubicBezTo>
                          <a:cubicBezTo>
                            <a:pt x="4092721" y="149100"/>
                            <a:pt x="4027332" y="228767"/>
                            <a:pt x="4080628" y="448947"/>
                          </a:cubicBezTo>
                          <a:cubicBezTo>
                            <a:pt x="4133924" y="669127"/>
                            <a:pt x="4040705" y="763868"/>
                            <a:pt x="4080628" y="992410"/>
                          </a:cubicBezTo>
                          <a:cubicBezTo>
                            <a:pt x="4120551" y="1220952"/>
                            <a:pt x="4055943" y="1275909"/>
                            <a:pt x="4080628" y="1488615"/>
                          </a:cubicBezTo>
                          <a:cubicBezTo>
                            <a:pt x="4105313" y="1701321"/>
                            <a:pt x="4056326" y="1908981"/>
                            <a:pt x="4080628" y="2079335"/>
                          </a:cubicBezTo>
                          <a:cubicBezTo>
                            <a:pt x="4104930" y="2249689"/>
                            <a:pt x="4050281" y="2435255"/>
                            <a:pt x="4080628" y="2764571"/>
                          </a:cubicBezTo>
                          <a:cubicBezTo>
                            <a:pt x="4110975" y="3093887"/>
                            <a:pt x="4063257" y="3106940"/>
                            <a:pt x="4080628" y="3260776"/>
                          </a:cubicBezTo>
                          <a:cubicBezTo>
                            <a:pt x="4097999" y="3414613"/>
                            <a:pt x="4049178" y="3641099"/>
                            <a:pt x="4080628" y="3756981"/>
                          </a:cubicBezTo>
                          <a:cubicBezTo>
                            <a:pt x="4112078" y="3872863"/>
                            <a:pt x="4070126" y="4269897"/>
                            <a:pt x="4080628" y="4725762"/>
                          </a:cubicBezTo>
                          <a:cubicBezTo>
                            <a:pt x="3950105" y="4744785"/>
                            <a:pt x="3729596" y="4698488"/>
                            <a:pt x="3579294" y="4725762"/>
                          </a:cubicBezTo>
                          <a:cubicBezTo>
                            <a:pt x="3428992" y="4753036"/>
                            <a:pt x="3330507" y="4705812"/>
                            <a:pt x="3118766" y="4725762"/>
                          </a:cubicBezTo>
                          <a:cubicBezTo>
                            <a:pt x="2907025" y="4745712"/>
                            <a:pt x="2821159" y="4686827"/>
                            <a:pt x="2658238" y="4725762"/>
                          </a:cubicBezTo>
                          <a:cubicBezTo>
                            <a:pt x="2495317" y="4764697"/>
                            <a:pt x="2334436" y="4715414"/>
                            <a:pt x="2156903" y="4725762"/>
                          </a:cubicBezTo>
                          <a:cubicBezTo>
                            <a:pt x="1979371" y="4736110"/>
                            <a:pt x="1809444" y="4703354"/>
                            <a:pt x="1696375" y="4725762"/>
                          </a:cubicBezTo>
                          <a:cubicBezTo>
                            <a:pt x="1583306" y="4748170"/>
                            <a:pt x="1232681" y="4694116"/>
                            <a:pt x="1113428" y="4725762"/>
                          </a:cubicBezTo>
                          <a:cubicBezTo>
                            <a:pt x="994175" y="4757408"/>
                            <a:pt x="708093" y="4716740"/>
                            <a:pt x="571288" y="4725762"/>
                          </a:cubicBezTo>
                          <a:cubicBezTo>
                            <a:pt x="434483" y="4734784"/>
                            <a:pt x="135386" y="4692931"/>
                            <a:pt x="0" y="4725762"/>
                          </a:cubicBezTo>
                          <a:cubicBezTo>
                            <a:pt x="-44947" y="4525391"/>
                            <a:pt x="50221" y="4385334"/>
                            <a:pt x="0" y="4135042"/>
                          </a:cubicBezTo>
                          <a:cubicBezTo>
                            <a:pt x="-50221" y="3884750"/>
                            <a:pt x="70825" y="3643531"/>
                            <a:pt x="0" y="3497064"/>
                          </a:cubicBezTo>
                          <a:cubicBezTo>
                            <a:pt x="-70825" y="3350597"/>
                            <a:pt x="38937" y="2988199"/>
                            <a:pt x="0" y="2811828"/>
                          </a:cubicBezTo>
                          <a:cubicBezTo>
                            <a:pt x="-38937" y="2635457"/>
                            <a:pt x="50298" y="2475998"/>
                            <a:pt x="0" y="2221108"/>
                          </a:cubicBezTo>
                          <a:cubicBezTo>
                            <a:pt x="-50298" y="1966218"/>
                            <a:pt x="39667" y="1893530"/>
                            <a:pt x="0" y="1630388"/>
                          </a:cubicBezTo>
                          <a:cubicBezTo>
                            <a:pt x="-39667" y="1367246"/>
                            <a:pt x="13044" y="1325772"/>
                            <a:pt x="0" y="1086925"/>
                          </a:cubicBezTo>
                          <a:cubicBezTo>
                            <a:pt x="-13044" y="848078"/>
                            <a:pt x="52876" y="738025"/>
                            <a:pt x="0" y="543463"/>
                          </a:cubicBezTo>
                          <a:cubicBezTo>
                            <a:pt x="-52876" y="348901"/>
                            <a:pt x="11955" y="2314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736FCED3-C8C5-5771-ED05-E9AD30696C0A}"/>
                </a:ext>
              </a:extLst>
            </p:cNvPr>
            <p:cNvSpPr/>
            <p:nvPr/>
          </p:nvSpPr>
          <p:spPr>
            <a:xfrm>
              <a:off x="3261493" y="1932690"/>
              <a:ext cx="2325171" cy="4595279"/>
            </a:xfrm>
            <a:prstGeom prst="rect">
              <a:avLst/>
            </a:prstGeom>
            <a:noFill/>
            <a:ln>
              <a:solidFill>
                <a:schemeClr val="accent6"/>
              </a:solidFill>
              <a:prstDash val="dashDot"/>
              <a:extLst>
                <a:ext uri="{C807C97D-BFC1-408E-A445-0C87EB9F89A2}">
                  <ask:lineSketchStyleProps xmlns:ask="http://schemas.microsoft.com/office/drawing/2018/sketchyshapes" sd="3981349394">
                    <a:custGeom>
                      <a:avLst/>
                      <a:gdLst>
                        <a:gd name="connsiteX0" fmla="*/ 0 w 4080628"/>
                        <a:gd name="connsiteY0" fmla="*/ 0 h 4725762"/>
                        <a:gd name="connsiteX1" fmla="*/ 542141 w 4080628"/>
                        <a:gd name="connsiteY1" fmla="*/ 0 h 4725762"/>
                        <a:gd name="connsiteX2" fmla="*/ 1206700 w 4080628"/>
                        <a:gd name="connsiteY2" fmla="*/ 0 h 4725762"/>
                        <a:gd name="connsiteX3" fmla="*/ 1667228 w 4080628"/>
                        <a:gd name="connsiteY3" fmla="*/ 0 h 4725762"/>
                        <a:gd name="connsiteX4" fmla="*/ 2168562 w 4080628"/>
                        <a:gd name="connsiteY4" fmla="*/ 0 h 4725762"/>
                        <a:gd name="connsiteX5" fmla="*/ 2751509 w 4080628"/>
                        <a:gd name="connsiteY5" fmla="*/ 0 h 4725762"/>
                        <a:gd name="connsiteX6" fmla="*/ 3212037 w 4080628"/>
                        <a:gd name="connsiteY6" fmla="*/ 0 h 4725762"/>
                        <a:gd name="connsiteX7" fmla="*/ 4080628 w 4080628"/>
                        <a:gd name="connsiteY7" fmla="*/ 0 h 4725762"/>
                        <a:gd name="connsiteX8" fmla="*/ 4080628 w 4080628"/>
                        <a:gd name="connsiteY8" fmla="*/ 448947 h 4725762"/>
                        <a:gd name="connsiteX9" fmla="*/ 4080628 w 4080628"/>
                        <a:gd name="connsiteY9" fmla="*/ 992410 h 4725762"/>
                        <a:gd name="connsiteX10" fmla="*/ 4080628 w 4080628"/>
                        <a:gd name="connsiteY10" fmla="*/ 1488615 h 4725762"/>
                        <a:gd name="connsiteX11" fmla="*/ 4080628 w 4080628"/>
                        <a:gd name="connsiteY11" fmla="*/ 2079335 h 4725762"/>
                        <a:gd name="connsiteX12" fmla="*/ 4080628 w 4080628"/>
                        <a:gd name="connsiteY12" fmla="*/ 2764571 h 4725762"/>
                        <a:gd name="connsiteX13" fmla="*/ 4080628 w 4080628"/>
                        <a:gd name="connsiteY13" fmla="*/ 3260776 h 4725762"/>
                        <a:gd name="connsiteX14" fmla="*/ 4080628 w 4080628"/>
                        <a:gd name="connsiteY14" fmla="*/ 3756981 h 4725762"/>
                        <a:gd name="connsiteX15" fmla="*/ 4080628 w 4080628"/>
                        <a:gd name="connsiteY15" fmla="*/ 4725762 h 4725762"/>
                        <a:gd name="connsiteX16" fmla="*/ 3579294 w 4080628"/>
                        <a:gd name="connsiteY16" fmla="*/ 4725762 h 4725762"/>
                        <a:gd name="connsiteX17" fmla="*/ 3118766 w 4080628"/>
                        <a:gd name="connsiteY17" fmla="*/ 4725762 h 4725762"/>
                        <a:gd name="connsiteX18" fmla="*/ 2658238 w 4080628"/>
                        <a:gd name="connsiteY18" fmla="*/ 4725762 h 4725762"/>
                        <a:gd name="connsiteX19" fmla="*/ 2156903 w 4080628"/>
                        <a:gd name="connsiteY19" fmla="*/ 4725762 h 4725762"/>
                        <a:gd name="connsiteX20" fmla="*/ 1696375 w 4080628"/>
                        <a:gd name="connsiteY20" fmla="*/ 4725762 h 4725762"/>
                        <a:gd name="connsiteX21" fmla="*/ 1113428 w 4080628"/>
                        <a:gd name="connsiteY21" fmla="*/ 4725762 h 4725762"/>
                        <a:gd name="connsiteX22" fmla="*/ 571288 w 4080628"/>
                        <a:gd name="connsiteY22" fmla="*/ 4725762 h 4725762"/>
                        <a:gd name="connsiteX23" fmla="*/ 0 w 4080628"/>
                        <a:gd name="connsiteY23" fmla="*/ 4725762 h 4725762"/>
                        <a:gd name="connsiteX24" fmla="*/ 0 w 4080628"/>
                        <a:gd name="connsiteY24" fmla="*/ 4135042 h 4725762"/>
                        <a:gd name="connsiteX25" fmla="*/ 0 w 4080628"/>
                        <a:gd name="connsiteY25" fmla="*/ 3497064 h 4725762"/>
                        <a:gd name="connsiteX26" fmla="*/ 0 w 4080628"/>
                        <a:gd name="connsiteY26" fmla="*/ 2811828 h 4725762"/>
                        <a:gd name="connsiteX27" fmla="*/ 0 w 4080628"/>
                        <a:gd name="connsiteY27" fmla="*/ 2221108 h 4725762"/>
                        <a:gd name="connsiteX28" fmla="*/ 0 w 4080628"/>
                        <a:gd name="connsiteY28" fmla="*/ 1630388 h 4725762"/>
                        <a:gd name="connsiteX29" fmla="*/ 0 w 4080628"/>
                        <a:gd name="connsiteY29" fmla="*/ 1086925 h 4725762"/>
                        <a:gd name="connsiteX30" fmla="*/ 0 w 4080628"/>
                        <a:gd name="connsiteY30" fmla="*/ 543463 h 4725762"/>
                        <a:gd name="connsiteX31" fmla="*/ 0 w 4080628"/>
                        <a:gd name="connsiteY31" fmla="*/ 0 h 472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80628" h="4725762" extrusionOk="0">
                          <a:moveTo>
                            <a:pt x="0" y="0"/>
                          </a:moveTo>
                          <a:cubicBezTo>
                            <a:pt x="165724" y="-33025"/>
                            <a:pt x="392879" y="29259"/>
                            <a:pt x="542141" y="0"/>
                          </a:cubicBezTo>
                          <a:cubicBezTo>
                            <a:pt x="691403" y="-29259"/>
                            <a:pt x="995056" y="43596"/>
                            <a:pt x="1206700" y="0"/>
                          </a:cubicBezTo>
                          <a:cubicBezTo>
                            <a:pt x="1418344" y="-43596"/>
                            <a:pt x="1467801" y="41148"/>
                            <a:pt x="1667228" y="0"/>
                          </a:cubicBezTo>
                          <a:cubicBezTo>
                            <a:pt x="1866655" y="-41148"/>
                            <a:pt x="1970615" y="14947"/>
                            <a:pt x="2168562" y="0"/>
                          </a:cubicBezTo>
                          <a:cubicBezTo>
                            <a:pt x="2366509" y="-14947"/>
                            <a:pt x="2499546" y="24594"/>
                            <a:pt x="2751509" y="0"/>
                          </a:cubicBezTo>
                          <a:cubicBezTo>
                            <a:pt x="3003472" y="-24594"/>
                            <a:pt x="3009820" y="7"/>
                            <a:pt x="3212037" y="0"/>
                          </a:cubicBezTo>
                          <a:cubicBezTo>
                            <a:pt x="3414254" y="-7"/>
                            <a:pt x="3754064" y="91122"/>
                            <a:pt x="4080628" y="0"/>
                          </a:cubicBezTo>
                          <a:cubicBezTo>
                            <a:pt x="4092721" y="149100"/>
                            <a:pt x="4027332" y="228767"/>
                            <a:pt x="4080628" y="448947"/>
                          </a:cubicBezTo>
                          <a:cubicBezTo>
                            <a:pt x="4133924" y="669127"/>
                            <a:pt x="4040705" y="763868"/>
                            <a:pt x="4080628" y="992410"/>
                          </a:cubicBezTo>
                          <a:cubicBezTo>
                            <a:pt x="4120551" y="1220952"/>
                            <a:pt x="4055943" y="1275909"/>
                            <a:pt x="4080628" y="1488615"/>
                          </a:cubicBezTo>
                          <a:cubicBezTo>
                            <a:pt x="4105313" y="1701321"/>
                            <a:pt x="4056326" y="1908981"/>
                            <a:pt x="4080628" y="2079335"/>
                          </a:cubicBezTo>
                          <a:cubicBezTo>
                            <a:pt x="4104930" y="2249689"/>
                            <a:pt x="4050281" y="2435255"/>
                            <a:pt x="4080628" y="2764571"/>
                          </a:cubicBezTo>
                          <a:cubicBezTo>
                            <a:pt x="4110975" y="3093887"/>
                            <a:pt x="4063257" y="3106940"/>
                            <a:pt x="4080628" y="3260776"/>
                          </a:cubicBezTo>
                          <a:cubicBezTo>
                            <a:pt x="4097999" y="3414613"/>
                            <a:pt x="4049178" y="3641099"/>
                            <a:pt x="4080628" y="3756981"/>
                          </a:cubicBezTo>
                          <a:cubicBezTo>
                            <a:pt x="4112078" y="3872863"/>
                            <a:pt x="4070126" y="4269897"/>
                            <a:pt x="4080628" y="4725762"/>
                          </a:cubicBezTo>
                          <a:cubicBezTo>
                            <a:pt x="3950105" y="4744785"/>
                            <a:pt x="3729596" y="4698488"/>
                            <a:pt x="3579294" y="4725762"/>
                          </a:cubicBezTo>
                          <a:cubicBezTo>
                            <a:pt x="3428992" y="4753036"/>
                            <a:pt x="3330507" y="4705812"/>
                            <a:pt x="3118766" y="4725762"/>
                          </a:cubicBezTo>
                          <a:cubicBezTo>
                            <a:pt x="2907025" y="4745712"/>
                            <a:pt x="2821159" y="4686827"/>
                            <a:pt x="2658238" y="4725762"/>
                          </a:cubicBezTo>
                          <a:cubicBezTo>
                            <a:pt x="2495317" y="4764697"/>
                            <a:pt x="2334436" y="4715414"/>
                            <a:pt x="2156903" y="4725762"/>
                          </a:cubicBezTo>
                          <a:cubicBezTo>
                            <a:pt x="1979371" y="4736110"/>
                            <a:pt x="1809444" y="4703354"/>
                            <a:pt x="1696375" y="4725762"/>
                          </a:cubicBezTo>
                          <a:cubicBezTo>
                            <a:pt x="1583306" y="4748170"/>
                            <a:pt x="1232681" y="4694116"/>
                            <a:pt x="1113428" y="4725762"/>
                          </a:cubicBezTo>
                          <a:cubicBezTo>
                            <a:pt x="994175" y="4757408"/>
                            <a:pt x="708093" y="4716740"/>
                            <a:pt x="571288" y="4725762"/>
                          </a:cubicBezTo>
                          <a:cubicBezTo>
                            <a:pt x="434483" y="4734784"/>
                            <a:pt x="135386" y="4692931"/>
                            <a:pt x="0" y="4725762"/>
                          </a:cubicBezTo>
                          <a:cubicBezTo>
                            <a:pt x="-44947" y="4525391"/>
                            <a:pt x="50221" y="4385334"/>
                            <a:pt x="0" y="4135042"/>
                          </a:cubicBezTo>
                          <a:cubicBezTo>
                            <a:pt x="-50221" y="3884750"/>
                            <a:pt x="70825" y="3643531"/>
                            <a:pt x="0" y="3497064"/>
                          </a:cubicBezTo>
                          <a:cubicBezTo>
                            <a:pt x="-70825" y="3350597"/>
                            <a:pt x="38937" y="2988199"/>
                            <a:pt x="0" y="2811828"/>
                          </a:cubicBezTo>
                          <a:cubicBezTo>
                            <a:pt x="-38937" y="2635457"/>
                            <a:pt x="50298" y="2475998"/>
                            <a:pt x="0" y="2221108"/>
                          </a:cubicBezTo>
                          <a:cubicBezTo>
                            <a:pt x="-50298" y="1966218"/>
                            <a:pt x="39667" y="1893530"/>
                            <a:pt x="0" y="1630388"/>
                          </a:cubicBezTo>
                          <a:cubicBezTo>
                            <a:pt x="-39667" y="1367246"/>
                            <a:pt x="13044" y="1325772"/>
                            <a:pt x="0" y="1086925"/>
                          </a:cubicBezTo>
                          <a:cubicBezTo>
                            <a:pt x="-13044" y="848078"/>
                            <a:pt x="52876" y="738025"/>
                            <a:pt x="0" y="543463"/>
                          </a:cubicBezTo>
                          <a:cubicBezTo>
                            <a:pt x="-52876" y="348901"/>
                            <a:pt x="11955" y="2314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3DF7E651-5953-999D-15F1-552B2326E0B8}"/>
                </a:ext>
              </a:extLst>
            </p:cNvPr>
            <p:cNvSpPr/>
            <p:nvPr/>
          </p:nvSpPr>
          <p:spPr>
            <a:xfrm>
              <a:off x="5656709" y="1932690"/>
              <a:ext cx="3223602" cy="4595279"/>
            </a:xfrm>
            <a:prstGeom prst="rect">
              <a:avLst/>
            </a:prstGeom>
            <a:noFill/>
            <a:ln>
              <a:solidFill>
                <a:schemeClr val="accent6"/>
              </a:solidFill>
              <a:prstDash val="dashDot"/>
              <a:extLst>
                <a:ext uri="{C807C97D-BFC1-408E-A445-0C87EB9F89A2}">
                  <ask:lineSketchStyleProps xmlns:ask="http://schemas.microsoft.com/office/drawing/2018/sketchyshapes" sd="3981349394">
                    <a:custGeom>
                      <a:avLst/>
                      <a:gdLst>
                        <a:gd name="connsiteX0" fmla="*/ 0 w 4080628"/>
                        <a:gd name="connsiteY0" fmla="*/ 0 h 4725762"/>
                        <a:gd name="connsiteX1" fmla="*/ 542141 w 4080628"/>
                        <a:gd name="connsiteY1" fmla="*/ 0 h 4725762"/>
                        <a:gd name="connsiteX2" fmla="*/ 1206700 w 4080628"/>
                        <a:gd name="connsiteY2" fmla="*/ 0 h 4725762"/>
                        <a:gd name="connsiteX3" fmla="*/ 1667228 w 4080628"/>
                        <a:gd name="connsiteY3" fmla="*/ 0 h 4725762"/>
                        <a:gd name="connsiteX4" fmla="*/ 2168562 w 4080628"/>
                        <a:gd name="connsiteY4" fmla="*/ 0 h 4725762"/>
                        <a:gd name="connsiteX5" fmla="*/ 2751509 w 4080628"/>
                        <a:gd name="connsiteY5" fmla="*/ 0 h 4725762"/>
                        <a:gd name="connsiteX6" fmla="*/ 3212037 w 4080628"/>
                        <a:gd name="connsiteY6" fmla="*/ 0 h 4725762"/>
                        <a:gd name="connsiteX7" fmla="*/ 4080628 w 4080628"/>
                        <a:gd name="connsiteY7" fmla="*/ 0 h 4725762"/>
                        <a:gd name="connsiteX8" fmla="*/ 4080628 w 4080628"/>
                        <a:gd name="connsiteY8" fmla="*/ 448947 h 4725762"/>
                        <a:gd name="connsiteX9" fmla="*/ 4080628 w 4080628"/>
                        <a:gd name="connsiteY9" fmla="*/ 992410 h 4725762"/>
                        <a:gd name="connsiteX10" fmla="*/ 4080628 w 4080628"/>
                        <a:gd name="connsiteY10" fmla="*/ 1488615 h 4725762"/>
                        <a:gd name="connsiteX11" fmla="*/ 4080628 w 4080628"/>
                        <a:gd name="connsiteY11" fmla="*/ 2079335 h 4725762"/>
                        <a:gd name="connsiteX12" fmla="*/ 4080628 w 4080628"/>
                        <a:gd name="connsiteY12" fmla="*/ 2764571 h 4725762"/>
                        <a:gd name="connsiteX13" fmla="*/ 4080628 w 4080628"/>
                        <a:gd name="connsiteY13" fmla="*/ 3260776 h 4725762"/>
                        <a:gd name="connsiteX14" fmla="*/ 4080628 w 4080628"/>
                        <a:gd name="connsiteY14" fmla="*/ 3756981 h 4725762"/>
                        <a:gd name="connsiteX15" fmla="*/ 4080628 w 4080628"/>
                        <a:gd name="connsiteY15" fmla="*/ 4725762 h 4725762"/>
                        <a:gd name="connsiteX16" fmla="*/ 3579294 w 4080628"/>
                        <a:gd name="connsiteY16" fmla="*/ 4725762 h 4725762"/>
                        <a:gd name="connsiteX17" fmla="*/ 3118766 w 4080628"/>
                        <a:gd name="connsiteY17" fmla="*/ 4725762 h 4725762"/>
                        <a:gd name="connsiteX18" fmla="*/ 2658238 w 4080628"/>
                        <a:gd name="connsiteY18" fmla="*/ 4725762 h 4725762"/>
                        <a:gd name="connsiteX19" fmla="*/ 2156903 w 4080628"/>
                        <a:gd name="connsiteY19" fmla="*/ 4725762 h 4725762"/>
                        <a:gd name="connsiteX20" fmla="*/ 1696375 w 4080628"/>
                        <a:gd name="connsiteY20" fmla="*/ 4725762 h 4725762"/>
                        <a:gd name="connsiteX21" fmla="*/ 1113428 w 4080628"/>
                        <a:gd name="connsiteY21" fmla="*/ 4725762 h 4725762"/>
                        <a:gd name="connsiteX22" fmla="*/ 571288 w 4080628"/>
                        <a:gd name="connsiteY22" fmla="*/ 4725762 h 4725762"/>
                        <a:gd name="connsiteX23" fmla="*/ 0 w 4080628"/>
                        <a:gd name="connsiteY23" fmla="*/ 4725762 h 4725762"/>
                        <a:gd name="connsiteX24" fmla="*/ 0 w 4080628"/>
                        <a:gd name="connsiteY24" fmla="*/ 4135042 h 4725762"/>
                        <a:gd name="connsiteX25" fmla="*/ 0 w 4080628"/>
                        <a:gd name="connsiteY25" fmla="*/ 3497064 h 4725762"/>
                        <a:gd name="connsiteX26" fmla="*/ 0 w 4080628"/>
                        <a:gd name="connsiteY26" fmla="*/ 2811828 h 4725762"/>
                        <a:gd name="connsiteX27" fmla="*/ 0 w 4080628"/>
                        <a:gd name="connsiteY27" fmla="*/ 2221108 h 4725762"/>
                        <a:gd name="connsiteX28" fmla="*/ 0 w 4080628"/>
                        <a:gd name="connsiteY28" fmla="*/ 1630388 h 4725762"/>
                        <a:gd name="connsiteX29" fmla="*/ 0 w 4080628"/>
                        <a:gd name="connsiteY29" fmla="*/ 1086925 h 4725762"/>
                        <a:gd name="connsiteX30" fmla="*/ 0 w 4080628"/>
                        <a:gd name="connsiteY30" fmla="*/ 543463 h 4725762"/>
                        <a:gd name="connsiteX31" fmla="*/ 0 w 4080628"/>
                        <a:gd name="connsiteY31" fmla="*/ 0 h 472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080628" h="4725762" extrusionOk="0">
                          <a:moveTo>
                            <a:pt x="0" y="0"/>
                          </a:moveTo>
                          <a:cubicBezTo>
                            <a:pt x="165724" y="-33025"/>
                            <a:pt x="392879" y="29259"/>
                            <a:pt x="542141" y="0"/>
                          </a:cubicBezTo>
                          <a:cubicBezTo>
                            <a:pt x="691403" y="-29259"/>
                            <a:pt x="995056" y="43596"/>
                            <a:pt x="1206700" y="0"/>
                          </a:cubicBezTo>
                          <a:cubicBezTo>
                            <a:pt x="1418344" y="-43596"/>
                            <a:pt x="1467801" y="41148"/>
                            <a:pt x="1667228" y="0"/>
                          </a:cubicBezTo>
                          <a:cubicBezTo>
                            <a:pt x="1866655" y="-41148"/>
                            <a:pt x="1970615" y="14947"/>
                            <a:pt x="2168562" y="0"/>
                          </a:cubicBezTo>
                          <a:cubicBezTo>
                            <a:pt x="2366509" y="-14947"/>
                            <a:pt x="2499546" y="24594"/>
                            <a:pt x="2751509" y="0"/>
                          </a:cubicBezTo>
                          <a:cubicBezTo>
                            <a:pt x="3003472" y="-24594"/>
                            <a:pt x="3009820" y="7"/>
                            <a:pt x="3212037" y="0"/>
                          </a:cubicBezTo>
                          <a:cubicBezTo>
                            <a:pt x="3414254" y="-7"/>
                            <a:pt x="3754064" y="91122"/>
                            <a:pt x="4080628" y="0"/>
                          </a:cubicBezTo>
                          <a:cubicBezTo>
                            <a:pt x="4092721" y="149100"/>
                            <a:pt x="4027332" y="228767"/>
                            <a:pt x="4080628" y="448947"/>
                          </a:cubicBezTo>
                          <a:cubicBezTo>
                            <a:pt x="4133924" y="669127"/>
                            <a:pt x="4040705" y="763868"/>
                            <a:pt x="4080628" y="992410"/>
                          </a:cubicBezTo>
                          <a:cubicBezTo>
                            <a:pt x="4120551" y="1220952"/>
                            <a:pt x="4055943" y="1275909"/>
                            <a:pt x="4080628" y="1488615"/>
                          </a:cubicBezTo>
                          <a:cubicBezTo>
                            <a:pt x="4105313" y="1701321"/>
                            <a:pt x="4056326" y="1908981"/>
                            <a:pt x="4080628" y="2079335"/>
                          </a:cubicBezTo>
                          <a:cubicBezTo>
                            <a:pt x="4104930" y="2249689"/>
                            <a:pt x="4050281" y="2435255"/>
                            <a:pt x="4080628" y="2764571"/>
                          </a:cubicBezTo>
                          <a:cubicBezTo>
                            <a:pt x="4110975" y="3093887"/>
                            <a:pt x="4063257" y="3106940"/>
                            <a:pt x="4080628" y="3260776"/>
                          </a:cubicBezTo>
                          <a:cubicBezTo>
                            <a:pt x="4097999" y="3414613"/>
                            <a:pt x="4049178" y="3641099"/>
                            <a:pt x="4080628" y="3756981"/>
                          </a:cubicBezTo>
                          <a:cubicBezTo>
                            <a:pt x="4112078" y="3872863"/>
                            <a:pt x="4070126" y="4269897"/>
                            <a:pt x="4080628" y="4725762"/>
                          </a:cubicBezTo>
                          <a:cubicBezTo>
                            <a:pt x="3950105" y="4744785"/>
                            <a:pt x="3729596" y="4698488"/>
                            <a:pt x="3579294" y="4725762"/>
                          </a:cubicBezTo>
                          <a:cubicBezTo>
                            <a:pt x="3428992" y="4753036"/>
                            <a:pt x="3330507" y="4705812"/>
                            <a:pt x="3118766" y="4725762"/>
                          </a:cubicBezTo>
                          <a:cubicBezTo>
                            <a:pt x="2907025" y="4745712"/>
                            <a:pt x="2821159" y="4686827"/>
                            <a:pt x="2658238" y="4725762"/>
                          </a:cubicBezTo>
                          <a:cubicBezTo>
                            <a:pt x="2495317" y="4764697"/>
                            <a:pt x="2334436" y="4715414"/>
                            <a:pt x="2156903" y="4725762"/>
                          </a:cubicBezTo>
                          <a:cubicBezTo>
                            <a:pt x="1979371" y="4736110"/>
                            <a:pt x="1809444" y="4703354"/>
                            <a:pt x="1696375" y="4725762"/>
                          </a:cubicBezTo>
                          <a:cubicBezTo>
                            <a:pt x="1583306" y="4748170"/>
                            <a:pt x="1232681" y="4694116"/>
                            <a:pt x="1113428" y="4725762"/>
                          </a:cubicBezTo>
                          <a:cubicBezTo>
                            <a:pt x="994175" y="4757408"/>
                            <a:pt x="708093" y="4716740"/>
                            <a:pt x="571288" y="4725762"/>
                          </a:cubicBezTo>
                          <a:cubicBezTo>
                            <a:pt x="434483" y="4734784"/>
                            <a:pt x="135386" y="4692931"/>
                            <a:pt x="0" y="4725762"/>
                          </a:cubicBezTo>
                          <a:cubicBezTo>
                            <a:pt x="-44947" y="4525391"/>
                            <a:pt x="50221" y="4385334"/>
                            <a:pt x="0" y="4135042"/>
                          </a:cubicBezTo>
                          <a:cubicBezTo>
                            <a:pt x="-50221" y="3884750"/>
                            <a:pt x="70825" y="3643531"/>
                            <a:pt x="0" y="3497064"/>
                          </a:cubicBezTo>
                          <a:cubicBezTo>
                            <a:pt x="-70825" y="3350597"/>
                            <a:pt x="38937" y="2988199"/>
                            <a:pt x="0" y="2811828"/>
                          </a:cubicBezTo>
                          <a:cubicBezTo>
                            <a:pt x="-38937" y="2635457"/>
                            <a:pt x="50298" y="2475998"/>
                            <a:pt x="0" y="2221108"/>
                          </a:cubicBezTo>
                          <a:cubicBezTo>
                            <a:pt x="-50298" y="1966218"/>
                            <a:pt x="39667" y="1893530"/>
                            <a:pt x="0" y="1630388"/>
                          </a:cubicBezTo>
                          <a:cubicBezTo>
                            <a:pt x="-39667" y="1367246"/>
                            <a:pt x="13044" y="1325772"/>
                            <a:pt x="0" y="1086925"/>
                          </a:cubicBezTo>
                          <a:cubicBezTo>
                            <a:pt x="-13044" y="848078"/>
                            <a:pt x="52876" y="738025"/>
                            <a:pt x="0" y="543463"/>
                          </a:cubicBezTo>
                          <a:cubicBezTo>
                            <a:pt x="-52876" y="348901"/>
                            <a:pt x="11955" y="23147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11056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硅基超构</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多维</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系统</a:t>
            </a:r>
          </a:p>
        </p:txBody>
      </p:sp>
      <p:grpSp>
        <p:nvGrpSpPr>
          <p:cNvPr id="15" name="组合 14">
            <a:extLst>
              <a:ext uri="{FF2B5EF4-FFF2-40B4-BE49-F238E27FC236}">
                <a16:creationId xmlns:a16="http://schemas.microsoft.com/office/drawing/2014/main" id="{D8DB8CB9-672B-3C09-91F6-CC2878BB87FE}"/>
              </a:ext>
            </a:extLst>
          </p:cNvPr>
          <p:cNvGrpSpPr/>
          <p:nvPr/>
        </p:nvGrpSpPr>
        <p:grpSpPr>
          <a:xfrm>
            <a:off x="932250" y="850467"/>
            <a:ext cx="10327500" cy="5657580"/>
            <a:chOff x="2" y="1768364"/>
            <a:chExt cx="9144000" cy="5009239"/>
          </a:xfrm>
        </p:grpSpPr>
        <p:pic>
          <p:nvPicPr>
            <p:cNvPr id="5" name="图片 4" descr="电脑游戏的截图&#10;&#10;中度可信度描述已自动生成">
              <a:extLst>
                <a:ext uri="{FF2B5EF4-FFF2-40B4-BE49-F238E27FC236}">
                  <a16:creationId xmlns:a16="http://schemas.microsoft.com/office/drawing/2014/main" id="{105FC5F3-AF4A-8CBF-80C8-801939317B5B}"/>
                </a:ext>
              </a:extLst>
            </p:cNvPr>
            <p:cNvPicPr>
              <a:picLocks/>
            </p:cNvPicPr>
            <p:nvPr/>
          </p:nvPicPr>
          <p:blipFill>
            <a:blip r:embed="rId2"/>
            <a:stretch>
              <a:fillRect/>
            </a:stretch>
          </p:blipFill>
          <p:spPr>
            <a:xfrm>
              <a:off x="54837" y="1824472"/>
              <a:ext cx="5842285" cy="4202202"/>
            </a:xfrm>
            <a:prstGeom prst="rect">
              <a:avLst/>
            </a:prstGeom>
          </p:spPr>
        </p:pic>
        <p:sp>
          <p:nvSpPr>
            <p:cNvPr id="6" name="矩形 5">
              <a:extLst>
                <a:ext uri="{FF2B5EF4-FFF2-40B4-BE49-F238E27FC236}">
                  <a16:creationId xmlns:a16="http://schemas.microsoft.com/office/drawing/2014/main" id="{9163F23A-A20B-3705-6A15-F072D92B7B7D}"/>
                </a:ext>
              </a:extLst>
            </p:cNvPr>
            <p:cNvSpPr>
              <a:spLocks/>
            </p:cNvSpPr>
            <p:nvPr/>
          </p:nvSpPr>
          <p:spPr>
            <a:xfrm>
              <a:off x="6260025" y="1768364"/>
              <a:ext cx="2883977" cy="4446135"/>
            </a:xfrm>
            <a:prstGeom prst="rect">
              <a:avLst/>
            </a:prstGeom>
            <a:solidFill>
              <a:schemeClr val="accent4">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a:extLst>
                <a:ext uri="{FF2B5EF4-FFF2-40B4-BE49-F238E27FC236}">
                  <a16:creationId xmlns:a16="http://schemas.microsoft.com/office/drawing/2014/main" id="{B6C963B2-B2AD-09E9-829D-BB542A3167AA}"/>
                </a:ext>
              </a:extLst>
            </p:cNvPr>
            <p:cNvGrpSpPr/>
            <p:nvPr/>
          </p:nvGrpSpPr>
          <p:grpSpPr>
            <a:xfrm>
              <a:off x="6427114" y="2276874"/>
              <a:ext cx="2623140" cy="3130322"/>
              <a:chOff x="6909699" y="2573241"/>
              <a:chExt cx="2111390" cy="2833213"/>
            </a:xfrm>
          </p:grpSpPr>
          <p:sp>
            <p:nvSpPr>
              <p:cNvPr id="8" name="Rectangle 57">
                <a:extLst>
                  <a:ext uri="{FF2B5EF4-FFF2-40B4-BE49-F238E27FC236}">
                    <a16:creationId xmlns:a16="http://schemas.microsoft.com/office/drawing/2014/main" id="{444CBF22-E28D-CD9A-DFF1-1D1854568582}"/>
                  </a:ext>
                </a:extLst>
              </p:cNvPr>
              <p:cNvSpPr>
                <a:spLocks noChangeArrowheads="1"/>
              </p:cNvSpPr>
              <p:nvPr/>
            </p:nvSpPr>
            <p:spPr bwMode="auto">
              <a:xfrm>
                <a:off x="7067312" y="5025449"/>
                <a:ext cx="1796165" cy="381005"/>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spcBef>
                    <a:spcPct val="20000"/>
                  </a:spcBef>
                  <a:buClr>
                    <a:srgbClr val="C00000"/>
                  </a:buClr>
                  <a:buSzPct val="85000"/>
                  <a:defRPr/>
                </a:pPr>
                <a:r>
                  <a:rPr kumimoji="1" lang="zh-CN" altLang="en-US" sz="2000" b="1" dirty="0">
                    <a:solidFill>
                      <a:srgbClr val="000000"/>
                    </a:solidFill>
                    <a:ea typeface="微软雅黑" panose="020B0503020204020204" pitchFamily="34" charset="-122"/>
                  </a:rPr>
                  <a:t>超构材料多维复用</a:t>
                </a:r>
              </a:p>
            </p:txBody>
          </p:sp>
          <p:sp>
            <p:nvSpPr>
              <p:cNvPr id="9" name="Rectangle 22">
                <a:extLst>
                  <a:ext uri="{FF2B5EF4-FFF2-40B4-BE49-F238E27FC236}">
                    <a16:creationId xmlns:a16="http://schemas.microsoft.com/office/drawing/2014/main" id="{D02361D3-1C91-7B7D-3160-E7699A6D809A}"/>
                  </a:ext>
                </a:extLst>
              </p:cNvPr>
              <p:cNvSpPr>
                <a:spLocks noChangeArrowheads="1"/>
              </p:cNvSpPr>
              <p:nvPr/>
            </p:nvSpPr>
            <p:spPr bwMode="auto">
              <a:xfrm rot="16200000">
                <a:off x="7753344" y="3229700"/>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0" name="Rectangle 22">
                <a:extLst>
                  <a:ext uri="{FF2B5EF4-FFF2-40B4-BE49-F238E27FC236}">
                    <a16:creationId xmlns:a16="http://schemas.microsoft.com/office/drawing/2014/main" id="{06DE25D5-E5F0-67E5-91CA-234C4B6B9180}"/>
                  </a:ext>
                </a:extLst>
              </p:cNvPr>
              <p:cNvSpPr>
                <a:spLocks noChangeArrowheads="1"/>
              </p:cNvSpPr>
              <p:nvPr/>
            </p:nvSpPr>
            <p:spPr bwMode="auto">
              <a:xfrm rot="5400000">
                <a:off x="7753344" y="4387239"/>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1" name="Rectangle 57">
                <a:extLst>
                  <a:ext uri="{FF2B5EF4-FFF2-40B4-BE49-F238E27FC236}">
                    <a16:creationId xmlns:a16="http://schemas.microsoft.com/office/drawing/2014/main" id="{40D4BBEC-111D-8C37-4940-27EE1808DC20}"/>
                  </a:ext>
                </a:extLst>
              </p:cNvPr>
              <p:cNvSpPr>
                <a:spLocks noChangeArrowheads="1"/>
              </p:cNvSpPr>
              <p:nvPr/>
            </p:nvSpPr>
            <p:spPr bwMode="auto">
              <a:xfrm>
                <a:off x="6909699" y="2573241"/>
                <a:ext cx="2111390" cy="545562"/>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ts val="300"/>
                  </a:spcAft>
                  <a:buClr>
                    <a:srgbClr val="C00000"/>
                  </a:buClr>
                  <a:buSzPct val="85000"/>
                  <a:defRPr/>
                </a:pPr>
                <a:r>
                  <a:rPr kumimoji="1" lang="zh-CN" altLang="en-US" sz="2000" b="1" dirty="0">
                    <a:solidFill>
                      <a:srgbClr val="000000"/>
                    </a:solidFill>
                    <a:ea typeface="微软雅黑" panose="020B0503020204020204" pitchFamily="34" charset="-122"/>
                  </a:rPr>
                  <a:t>精准调控和高效耦合</a:t>
                </a:r>
                <a:endParaRPr kumimoji="1" lang="en-US" altLang="zh-CN" sz="2000" b="1" dirty="0">
                  <a:solidFill>
                    <a:srgbClr val="000000"/>
                  </a:solidFill>
                  <a:ea typeface="微软雅黑" panose="020B0503020204020204" pitchFamily="34" charset="-122"/>
                </a:endParaRPr>
              </a:p>
              <a:p>
                <a:pPr algn="ctr">
                  <a:spcAft>
                    <a:spcPts val="300"/>
                  </a:spcAft>
                  <a:buClr>
                    <a:srgbClr val="C00000"/>
                  </a:buClr>
                  <a:buSzPct val="85000"/>
                  <a:defRPr/>
                </a:pPr>
                <a:r>
                  <a:rPr kumimoji="1" lang="en-US" altLang="zh-CN" sz="2000" b="1" dirty="0">
                    <a:solidFill>
                      <a:srgbClr val="0070C0"/>
                    </a:solidFill>
                    <a:ea typeface="微软雅黑" panose="020B0503020204020204" pitchFamily="34" charset="-122"/>
                  </a:rPr>
                  <a:t>5</a:t>
                </a:r>
                <a:r>
                  <a:rPr kumimoji="1" lang="zh-CN" altLang="en-US" sz="2000" b="1" baseline="-25000" dirty="0">
                    <a:solidFill>
                      <a:srgbClr val="0070C0"/>
                    </a:solidFill>
                    <a:ea typeface="微软雅黑" panose="020B0503020204020204" pitchFamily="34" charset="-122"/>
                  </a:rPr>
                  <a:t>模式</a:t>
                </a:r>
                <a:r>
                  <a:rPr kumimoji="1"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dirty="0">
                    <a:solidFill>
                      <a:srgbClr val="000000"/>
                    </a:solidFill>
                    <a:ea typeface="微软雅黑" panose="020B0503020204020204" pitchFamily="34" charset="-122"/>
                  </a:rPr>
                  <a:t>2</a:t>
                </a:r>
                <a:r>
                  <a:rPr kumimoji="1" lang="zh-CN" altLang="en-US" sz="2000" b="1" baseline="-25000" dirty="0">
                    <a:solidFill>
                      <a:srgbClr val="000000"/>
                    </a:solidFill>
                    <a:ea typeface="微软雅黑" panose="020B0503020204020204" pitchFamily="34" charset="-122"/>
                  </a:rPr>
                  <a:t>偏振</a:t>
                </a:r>
                <a:r>
                  <a:rPr kumimoji="1" lang="en-US" altLang="zh-CN" sz="2000" b="1" dirty="0">
                    <a:solidFill>
                      <a:srgbClr val="C00000"/>
                    </a:solidFill>
                    <a:latin typeface="Times New Roman" panose="02020603050405020304" pitchFamily="18" charset="0"/>
                    <a:ea typeface="微软雅黑" panose="020B0503020204020204" pitchFamily="34" charset="-122"/>
                  </a:rPr>
                  <a:t>×</a:t>
                </a:r>
                <a:r>
                  <a:rPr kumimoji="1" lang="en-US" altLang="zh-CN" sz="2000" b="1" dirty="0">
                    <a:solidFill>
                      <a:srgbClr val="C00000"/>
                    </a:solidFill>
                    <a:ea typeface="微软雅黑" panose="020B0503020204020204" pitchFamily="34" charset="-122"/>
                  </a:rPr>
                  <a:t>16</a:t>
                </a:r>
                <a:r>
                  <a:rPr kumimoji="1" lang="zh-CN" altLang="en-US" sz="2000" b="1" baseline="-25000" dirty="0">
                    <a:solidFill>
                      <a:srgbClr val="C00000"/>
                    </a:solidFill>
                    <a:ea typeface="微软雅黑" panose="020B0503020204020204" pitchFamily="34" charset="-122"/>
                  </a:rPr>
                  <a:t>波长</a:t>
                </a:r>
                <a:endParaRPr kumimoji="1" lang="en-US" altLang="zh-CN" sz="2000" b="1" baseline="-25000" dirty="0">
                  <a:solidFill>
                    <a:srgbClr val="C00000"/>
                  </a:solidFill>
                  <a:ea typeface="微软雅黑" panose="020B0503020204020204" pitchFamily="34" charset="-122"/>
                </a:endParaRPr>
              </a:p>
              <a:p>
                <a:pPr algn="ctr">
                  <a:spcAft>
                    <a:spcPts val="300"/>
                  </a:spcAft>
                  <a:buClr>
                    <a:srgbClr val="C00000"/>
                  </a:buClr>
                  <a:buSzPct val="85000"/>
                  <a:defRPr/>
                </a:pPr>
                <a:endParaRPr kumimoji="1" lang="en-US" altLang="zh-CN" sz="2000" b="1" baseline="-25000" dirty="0">
                  <a:solidFill>
                    <a:srgbClr val="C00000"/>
                  </a:solidFill>
                  <a:ea typeface="微软雅黑" panose="020B0503020204020204" pitchFamily="34" charset="-122"/>
                </a:endParaRPr>
              </a:p>
            </p:txBody>
          </p:sp>
          <p:sp>
            <p:nvSpPr>
              <p:cNvPr id="12" name="Rectangle 22">
                <a:extLst>
                  <a:ext uri="{FF2B5EF4-FFF2-40B4-BE49-F238E27FC236}">
                    <a16:creationId xmlns:a16="http://schemas.microsoft.com/office/drawing/2014/main" id="{5FE01EF2-00DE-7F6D-B631-0EC209073FA3}"/>
                  </a:ext>
                </a:extLst>
              </p:cNvPr>
              <p:cNvSpPr>
                <a:spLocks noChangeArrowheads="1"/>
              </p:cNvSpPr>
              <p:nvPr/>
            </p:nvSpPr>
            <p:spPr bwMode="auto">
              <a:xfrm>
                <a:off x="7024234" y="3867910"/>
                <a:ext cx="1882322" cy="452203"/>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zh-CN" altLang="en-US" sz="2000" dirty="0">
                    <a:solidFill>
                      <a:srgbClr val="C00000"/>
                    </a:solidFill>
                    <a:latin typeface="Microsoft YaHei" panose="020B0503020204020204" pitchFamily="34" charset="-122"/>
                    <a:ea typeface="Microsoft YaHei" panose="020B0503020204020204" pitchFamily="34" charset="-122"/>
                  </a:rPr>
                  <a:t>高集成度和大通量</a:t>
                </a:r>
                <a:endParaRPr kumimoji="1" lang="zh-CN" altLang="en-US" sz="2000" dirty="0">
                  <a:solidFill>
                    <a:srgbClr val="0070C0"/>
                  </a:solidFill>
                  <a:latin typeface="Microsoft YaHei" panose="020B0503020204020204" pitchFamily="34" charset="-122"/>
                  <a:ea typeface="Microsoft YaHei" panose="020B0503020204020204" pitchFamily="34" charset="-122"/>
                </a:endParaRPr>
              </a:p>
            </p:txBody>
          </p:sp>
        </p:grpSp>
        <p:sp>
          <p:nvSpPr>
            <p:cNvPr id="13" name="矩形 12">
              <a:extLst>
                <a:ext uri="{FF2B5EF4-FFF2-40B4-BE49-F238E27FC236}">
                  <a16:creationId xmlns:a16="http://schemas.microsoft.com/office/drawing/2014/main" id="{FE5EB4CC-2625-10E5-58F5-708D1BB19107}"/>
                </a:ext>
              </a:extLst>
            </p:cNvPr>
            <p:cNvSpPr>
              <a:spLocks/>
            </p:cNvSpPr>
            <p:nvPr/>
          </p:nvSpPr>
          <p:spPr>
            <a:xfrm>
              <a:off x="2" y="6105323"/>
              <a:ext cx="9143999" cy="67228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95B496C6-4DF6-625E-6E29-4C3F2EE51404}"/>
                </a:ext>
              </a:extLst>
            </p:cNvPr>
            <p:cNvSpPr txBox="1"/>
            <p:nvPr/>
          </p:nvSpPr>
          <p:spPr>
            <a:xfrm>
              <a:off x="535408" y="6241408"/>
              <a:ext cx="8073189" cy="400110"/>
            </a:xfrm>
            <a:prstGeom prst="rect">
              <a:avLst/>
            </a:prstGeom>
            <a:noFill/>
          </p:spPr>
          <p:txBody>
            <a:bodyPr wrap="square">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多维光复用技术可以成倍提高通信容量，满足日益增加的通信容量需求</a:t>
              </a:r>
              <a:endParaRPr lang="en-US" altLang="zh-CN" sz="2000" dirty="0">
                <a:solidFill>
                  <a:srgbClr val="00206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695099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pPr>
              <a:lnSpc>
                <a:spcPct val="90000"/>
              </a:lnSpc>
              <a:spcBef>
                <a:spcPct val="0"/>
              </a:spcBef>
            </a:pPr>
            <a:r>
              <a:rPr lang="zh-CN" altLang="en-US" sz="2800" b="1" dirty="0">
                <a:solidFill>
                  <a:srgbClr val="003153"/>
                </a:solidFill>
                <a:latin typeface="微软雅黑" panose="020B0503020204020204" pitchFamily="34" charset="-122"/>
                <a:ea typeface="微软雅黑" panose="020B0503020204020204" pitchFamily="34" charset="-122"/>
                <a:cs typeface="+mj-cs"/>
              </a:rPr>
              <a:t>新兴技术的涌现</a:t>
            </a:r>
            <a:r>
              <a:rPr lang="en-US" altLang="zh-CN" sz="2800" b="1" dirty="0">
                <a:solidFill>
                  <a:srgbClr val="003153"/>
                </a:solidFill>
                <a:latin typeface="微软雅黑" panose="020B0503020204020204" pitchFamily="34" charset="-122"/>
                <a:ea typeface="微软雅黑" panose="020B0503020204020204" pitchFamily="34" charset="-122"/>
                <a:cs typeface="+mj-cs"/>
              </a:rPr>
              <a:t>-</a:t>
            </a:r>
            <a:r>
              <a:rPr lang="zh-CN" altLang="en-US" sz="2800" b="1" dirty="0">
                <a:solidFill>
                  <a:srgbClr val="003153"/>
                </a:solidFill>
                <a:latin typeface="微软雅黑" panose="020B0503020204020204" pitchFamily="34" charset="-122"/>
                <a:ea typeface="微软雅黑" panose="020B0503020204020204" pitchFamily="34" charset="-122"/>
                <a:cs typeface="+mj-cs"/>
              </a:rPr>
              <a:t>大容量信号传输的更高要求</a:t>
            </a:r>
          </a:p>
        </p:txBody>
      </p:sp>
      <p:sp>
        <p:nvSpPr>
          <p:cNvPr id="9" name="矩形 8">
            <a:extLst>
              <a:ext uri="{FF2B5EF4-FFF2-40B4-BE49-F238E27FC236}">
                <a16:creationId xmlns:a16="http://schemas.microsoft.com/office/drawing/2014/main" id="{EA2D0EC8-8D1D-33E3-63EF-EAEDB1BB363B}"/>
              </a:ext>
            </a:extLst>
          </p:cNvPr>
          <p:cNvSpPr/>
          <p:nvPr/>
        </p:nvSpPr>
        <p:spPr>
          <a:xfrm>
            <a:off x="591670" y="5458645"/>
            <a:ext cx="11429999" cy="992066"/>
          </a:xfrm>
          <a:prstGeom prst="rect">
            <a:avLst/>
          </a:prstGeom>
        </p:spPr>
        <p:txBody>
          <a:bodyPr wrap="square" lIns="121918" tIns="60960" rIns="121918" bIns="60960">
            <a:spAutoFit/>
          </a:bodyPr>
          <a:lstStyle/>
          <a:p>
            <a:pPr marL="342900" indent="-342900" defTabSz="1219179" fontAlgn="base">
              <a:lnSpc>
                <a:spcPct val="150000"/>
              </a:lnSpc>
              <a:spcBef>
                <a:spcPct val="0"/>
              </a:spcBef>
              <a:spcAft>
                <a:spcPct val="0"/>
              </a:spcAft>
              <a:buFont typeface="Wingdings" panose="05000000000000000000" pitchFamily="2" charset="2"/>
              <a:buChar char="Ø"/>
              <a:defRPr/>
            </a:pP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新兴技术的涌现对大容量信号传输提出更高要求</a:t>
            </a:r>
            <a:endParaRPr lang="en-US" altLang="zh-CN"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endParaRPr>
          </a:p>
          <a:p>
            <a:pPr marL="342900" indent="-342900" defTabSz="1219179" fontAlgn="base">
              <a:lnSpc>
                <a:spcPct val="150000"/>
              </a:lnSpc>
              <a:spcBef>
                <a:spcPct val="0"/>
              </a:spcBef>
              <a:spcAft>
                <a:spcPct val="0"/>
              </a:spcAft>
              <a:buFont typeface="Wingdings" panose="05000000000000000000" pitchFamily="2" charset="2"/>
              <a:buChar char="Ø"/>
              <a:defRPr/>
            </a:pP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亟需</a:t>
            </a:r>
            <a:r>
              <a:rPr lang="zh-CN" altLang="en-US" sz="2000" dirty="0">
                <a:solidFill>
                  <a:srgbClr val="C00000"/>
                </a:solidFill>
                <a:latin typeface="微软雅黑" panose="020B0503020204020204" pitchFamily="34" charset="-122"/>
                <a:ea typeface="微软雅黑" panose="020B0503020204020204" pitchFamily="34" charset="-122"/>
                <a:cs typeface="Arial Unicode MS" panose="020B0604020202020204" pitchFamily="34" charset="-122"/>
              </a:rPr>
              <a:t>高速率</a:t>
            </a: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000" dirty="0">
                <a:solidFill>
                  <a:srgbClr val="C00000"/>
                </a:solidFill>
                <a:latin typeface="微软雅黑" panose="020B0503020204020204" pitchFamily="34" charset="-122"/>
              </a:rPr>
              <a:t>大带宽</a:t>
            </a: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a:t>
            </a:r>
            <a:r>
              <a:rPr lang="zh-CN" altLang="en-US" sz="2000" dirty="0">
                <a:solidFill>
                  <a:srgbClr val="C00000"/>
                </a:solidFill>
                <a:latin typeface="微软雅黑" panose="020B0503020204020204" pitchFamily="34" charset="-122"/>
              </a:rPr>
              <a:t>低功耗</a:t>
            </a: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的数据处理与传输技术</a:t>
            </a:r>
          </a:p>
        </p:txBody>
      </p:sp>
      <p:grpSp>
        <p:nvGrpSpPr>
          <p:cNvPr id="15" name="组合 14">
            <a:extLst>
              <a:ext uri="{FF2B5EF4-FFF2-40B4-BE49-F238E27FC236}">
                <a16:creationId xmlns:a16="http://schemas.microsoft.com/office/drawing/2014/main" id="{F7957CD3-1D23-3563-37E8-2438F5525CF5}"/>
              </a:ext>
            </a:extLst>
          </p:cNvPr>
          <p:cNvGrpSpPr/>
          <p:nvPr/>
        </p:nvGrpSpPr>
        <p:grpSpPr>
          <a:xfrm>
            <a:off x="1768909" y="1284345"/>
            <a:ext cx="8654183" cy="3528448"/>
            <a:chOff x="242249" y="1911185"/>
            <a:chExt cx="8654183" cy="3528448"/>
          </a:xfrm>
        </p:grpSpPr>
        <p:sp>
          <p:nvSpPr>
            <p:cNvPr id="16" name="矩形 15">
              <a:extLst>
                <a:ext uri="{FF2B5EF4-FFF2-40B4-BE49-F238E27FC236}">
                  <a16:creationId xmlns:a16="http://schemas.microsoft.com/office/drawing/2014/main" id="{D6283439-71E8-29E2-6DF8-9B929C68C2DD}"/>
                </a:ext>
              </a:extLst>
            </p:cNvPr>
            <p:cNvSpPr>
              <a:spLocks/>
            </p:cNvSpPr>
            <p:nvPr/>
          </p:nvSpPr>
          <p:spPr>
            <a:xfrm>
              <a:off x="4746505" y="1911185"/>
              <a:ext cx="4149927" cy="3528448"/>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16">
              <a:extLst>
                <a:ext uri="{FF2B5EF4-FFF2-40B4-BE49-F238E27FC236}">
                  <a16:creationId xmlns:a16="http://schemas.microsoft.com/office/drawing/2014/main" id="{ABD25066-325D-BB04-ACB8-0B0C4CC2C219}"/>
                </a:ext>
              </a:extLst>
            </p:cNvPr>
            <p:cNvSpPr>
              <a:spLocks/>
            </p:cNvSpPr>
            <p:nvPr/>
          </p:nvSpPr>
          <p:spPr>
            <a:xfrm>
              <a:off x="242249" y="1911185"/>
              <a:ext cx="4149927" cy="3528448"/>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8" name="图片 17">
              <a:extLst>
                <a:ext uri="{FF2B5EF4-FFF2-40B4-BE49-F238E27FC236}">
                  <a16:creationId xmlns:a16="http://schemas.microsoft.com/office/drawing/2014/main" id="{53C4F5D1-DEDB-04F7-54DC-7C1EFE65D186}"/>
                </a:ext>
              </a:extLst>
            </p:cNvPr>
            <p:cNvPicPr>
              <a:picLocks noChangeAspect="1"/>
            </p:cNvPicPr>
            <p:nvPr/>
          </p:nvPicPr>
          <p:blipFill>
            <a:blip r:embed="rId3">
              <a:clrChange>
                <a:clrFrom>
                  <a:srgbClr val="FBFBFB"/>
                </a:clrFrom>
                <a:clrTo>
                  <a:srgbClr val="FBFBFB">
                    <a:alpha val="0"/>
                  </a:srgbClr>
                </a:clrTo>
              </a:clrChange>
            </a:blip>
            <a:stretch>
              <a:fillRect/>
            </a:stretch>
          </p:blipFill>
          <p:spPr>
            <a:xfrm>
              <a:off x="324076" y="2633510"/>
              <a:ext cx="3547240" cy="2357714"/>
            </a:xfrm>
            <a:prstGeom prst="rect">
              <a:avLst/>
            </a:prstGeom>
          </p:spPr>
        </p:pic>
        <p:sp>
          <p:nvSpPr>
            <p:cNvPr id="19" name="文本框 18">
              <a:extLst>
                <a:ext uri="{FF2B5EF4-FFF2-40B4-BE49-F238E27FC236}">
                  <a16:creationId xmlns:a16="http://schemas.microsoft.com/office/drawing/2014/main" id="{C09E53D0-CCB4-F585-2285-34B868E743A6}"/>
                </a:ext>
              </a:extLst>
            </p:cNvPr>
            <p:cNvSpPr txBox="1"/>
            <p:nvPr/>
          </p:nvSpPr>
          <p:spPr>
            <a:xfrm>
              <a:off x="974011" y="2080601"/>
              <a:ext cx="2686403" cy="400110"/>
            </a:xfrm>
            <a:prstGeom prst="rect">
              <a:avLst/>
            </a:prstGeom>
            <a:noFill/>
          </p:spPr>
          <p:txBody>
            <a:bodyPr wrap="square">
              <a:spAutoFit/>
            </a:bodyPr>
            <a:lstStyle/>
            <a:p>
              <a:pPr algn="ctr" fontAlgn="base">
                <a:spcBef>
                  <a:spcPct val="0"/>
                </a:spcBef>
                <a:spcAft>
                  <a:spcPct val="0"/>
                </a:spcAft>
              </a:pPr>
              <a:r>
                <a:rPr lang="zh-CN" altLang="en-US" sz="2000" dirty="0">
                  <a:solidFill>
                    <a:srgbClr val="003153"/>
                  </a:solidFill>
                  <a:latin typeface="微软雅黑" panose="020B0503020204020204" pitchFamily="34" charset="-122"/>
                  <a:ea typeface="微软雅黑" panose="020B0503020204020204" pitchFamily="34" charset="-122"/>
                </a:rPr>
                <a:t>数据量快速增长</a:t>
              </a:r>
            </a:p>
          </p:txBody>
        </p:sp>
        <p:pic>
          <p:nvPicPr>
            <p:cNvPr id="20" name="图片 19">
              <a:extLst>
                <a:ext uri="{FF2B5EF4-FFF2-40B4-BE49-F238E27FC236}">
                  <a16:creationId xmlns:a16="http://schemas.microsoft.com/office/drawing/2014/main" id="{C0251968-7000-10EB-1A55-14CAA0C1566E}"/>
                </a:ext>
              </a:extLst>
            </p:cNvPr>
            <p:cNvPicPr>
              <a:picLocks noChangeAspect="1"/>
            </p:cNvPicPr>
            <p:nvPr/>
          </p:nvPicPr>
          <p:blipFill rotWithShape="1">
            <a:blip r:embed="rId4">
              <a:clrChange>
                <a:clrFrom>
                  <a:srgbClr val="FFFFFF"/>
                </a:clrFrom>
                <a:clrTo>
                  <a:srgbClr val="FFFFFF">
                    <a:alpha val="0"/>
                  </a:srgbClr>
                </a:clrTo>
              </a:clrChange>
            </a:blip>
            <a:srcRect t="4104"/>
            <a:stretch/>
          </p:blipFill>
          <p:spPr bwMode="auto">
            <a:xfrm>
              <a:off x="5208976" y="2631732"/>
              <a:ext cx="3262811" cy="2366191"/>
            </a:xfrm>
            <a:prstGeom prst="rect">
              <a:avLst/>
            </a:prstGeom>
            <a:ln>
              <a:noFill/>
            </a:ln>
            <a:extLst>
              <a:ext uri="{53640926-AAD7-44D8-BBD7-CCE9431645EC}">
                <a14:shadowObscured xmlns:a14="http://schemas.microsoft.com/office/drawing/2010/main"/>
              </a:ext>
            </a:extLst>
          </p:spPr>
        </p:pic>
        <p:sp>
          <p:nvSpPr>
            <p:cNvPr id="21" name="文本框 20">
              <a:extLst>
                <a:ext uri="{FF2B5EF4-FFF2-40B4-BE49-F238E27FC236}">
                  <a16:creationId xmlns:a16="http://schemas.microsoft.com/office/drawing/2014/main" id="{4080B4CE-7CA5-D1EA-88EA-AAB1205F2FA3}"/>
                </a:ext>
              </a:extLst>
            </p:cNvPr>
            <p:cNvSpPr txBox="1"/>
            <p:nvPr/>
          </p:nvSpPr>
          <p:spPr>
            <a:xfrm>
              <a:off x="5592145" y="2094204"/>
              <a:ext cx="2686403" cy="400110"/>
            </a:xfrm>
            <a:prstGeom prst="rect">
              <a:avLst/>
            </a:prstGeom>
            <a:noFill/>
          </p:spPr>
          <p:txBody>
            <a:bodyPr wrap="square">
              <a:spAutoFit/>
            </a:bodyPr>
            <a:lstStyle/>
            <a:p>
              <a:pPr algn="ctr" fontAlgn="base">
                <a:spcBef>
                  <a:spcPct val="0"/>
                </a:spcBef>
                <a:spcAft>
                  <a:spcPct val="0"/>
                </a:spcAft>
              </a:pPr>
              <a:r>
                <a:rPr lang="zh-CN" altLang="en-US" sz="2000" dirty="0">
                  <a:solidFill>
                    <a:srgbClr val="003153"/>
                  </a:solidFill>
                  <a:latin typeface="微软雅黑" panose="020B0503020204020204" pitchFamily="34" charset="-122"/>
                  <a:ea typeface="微软雅黑" panose="020B0503020204020204" pitchFamily="34" charset="-122"/>
                </a:rPr>
                <a:t>摩尔定律放缓</a:t>
              </a:r>
            </a:p>
          </p:txBody>
        </p:sp>
        <p:sp>
          <p:nvSpPr>
            <p:cNvPr id="22" name="文本框 21">
              <a:extLst>
                <a:ext uri="{FF2B5EF4-FFF2-40B4-BE49-F238E27FC236}">
                  <a16:creationId xmlns:a16="http://schemas.microsoft.com/office/drawing/2014/main" id="{96561EE0-6AED-B77F-279E-1FD21AF61DB0}"/>
                </a:ext>
              </a:extLst>
            </p:cNvPr>
            <p:cNvSpPr txBox="1"/>
            <p:nvPr/>
          </p:nvSpPr>
          <p:spPr>
            <a:xfrm>
              <a:off x="5455163" y="4965421"/>
              <a:ext cx="2918461" cy="215444"/>
            </a:xfrm>
            <a:prstGeom prst="rect">
              <a:avLst/>
            </a:prstGeom>
            <a:noFill/>
          </p:spPr>
          <p:txBody>
            <a:bodyPr wrap="square">
              <a:spAutoFit/>
            </a:bodyPr>
            <a:lstStyle/>
            <a:p>
              <a:r>
                <a:rPr lang="en-US" altLang="zh-CN" sz="800" dirty="0">
                  <a:latin typeface="微软雅黑" panose="020B0503020204020204" pitchFamily="34" charset="-122"/>
                  <a:ea typeface="微软雅黑" panose="020B0503020204020204" pitchFamily="34" charset="-122"/>
                </a:rPr>
                <a:t>R. Chen, et al., </a:t>
              </a:r>
              <a:r>
                <a:rPr lang="en-US" altLang="zh-CN" sz="800" b="1" dirty="0">
                  <a:latin typeface="微软雅黑" panose="020B0503020204020204" pitchFamily="34" charset="-122"/>
                  <a:ea typeface="微软雅黑" panose="020B0503020204020204" pitchFamily="34" charset="-122"/>
                </a:rPr>
                <a:t>Int. J. Extreme Manuf. </a:t>
              </a:r>
              <a:r>
                <a:rPr lang="en-US" altLang="zh-CN" sz="800" dirty="0">
                  <a:latin typeface="微软雅黑" panose="020B0503020204020204" pitchFamily="34" charset="-122"/>
                  <a:ea typeface="微软雅黑" panose="020B0503020204020204" pitchFamily="34" charset="-122"/>
                </a:rPr>
                <a:t>, 2, 022002 (2020).</a:t>
              </a:r>
              <a:endParaRPr lang="zh-CN" altLang="en-US" sz="8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8626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6AFB641D-D0F1-219B-FCC1-178A2D30F354}"/>
              </a:ext>
            </a:extLst>
          </p:cNvPr>
          <p:cNvSpPr/>
          <p:nvPr/>
        </p:nvSpPr>
        <p:spPr>
          <a:xfrm>
            <a:off x="1997094" y="1974423"/>
            <a:ext cx="1310640" cy="12192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硅基超构</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多维</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系统</a:t>
            </a:r>
          </a:p>
        </p:txBody>
      </p:sp>
      <p:grpSp>
        <p:nvGrpSpPr>
          <p:cNvPr id="15" name="组合 14">
            <a:extLst>
              <a:ext uri="{FF2B5EF4-FFF2-40B4-BE49-F238E27FC236}">
                <a16:creationId xmlns:a16="http://schemas.microsoft.com/office/drawing/2014/main" id="{D8DB8CB9-672B-3C09-91F6-CC2878BB87FE}"/>
              </a:ext>
            </a:extLst>
          </p:cNvPr>
          <p:cNvGrpSpPr/>
          <p:nvPr/>
        </p:nvGrpSpPr>
        <p:grpSpPr>
          <a:xfrm>
            <a:off x="932250" y="850467"/>
            <a:ext cx="10327500" cy="5657580"/>
            <a:chOff x="2" y="1768364"/>
            <a:chExt cx="9144000" cy="5009239"/>
          </a:xfrm>
        </p:grpSpPr>
        <p:pic>
          <p:nvPicPr>
            <p:cNvPr id="5" name="图片 4" descr="电脑游戏的截图&#10;&#10;中度可信度描述已自动生成">
              <a:extLst>
                <a:ext uri="{FF2B5EF4-FFF2-40B4-BE49-F238E27FC236}">
                  <a16:creationId xmlns:a16="http://schemas.microsoft.com/office/drawing/2014/main" id="{105FC5F3-AF4A-8CBF-80C8-801939317B5B}"/>
                </a:ext>
              </a:extLst>
            </p:cNvPr>
            <p:cNvPicPr>
              <a:picLocks/>
            </p:cNvPicPr>
            <p:nvPr/>
          </p:nvPicPr>
          <p:blipFill>
            <a:blip r:embed="rId2"/>
            <a:stretch>
              <a:fillRect/>
            </a:stretch>
          </p:blipFill>
          <p:spPr>
            <a:xfrm>
              <a:off x="54837" y="1824472"/>
              <a:ext cx="5842285" cy="4202202"/>
            </a:xfrm>
            <a:prstGeom prst="rect">
              <a:avLst/>
            </a:prstGeom>
          </p:spPr>
        </p:pic>
        <p:sp>
          <p:nvSpPr>
            <p:cNvPr id="6" name="矩形 5">
              <a:extLst>
                <a:ext uri="{FF2B5EF4-FFF2-40B4-BE49-F238E27FC236}">
                  <a16:creationId xmlns:a16="http://schemas.microsoft.com/office/drawing/2014/main" id="{9163F23A-A20B-3705-6A15-F072D92B7B7D}"/>
                </a:ext>
              </a:extLst>
            </p:cNvPr>
            <p:cNvSpPr>
              <a:spLocks/>
            </p:cNvSpPr>
            <p:nvPr/>
          </p:nvSpPr>
          <p:spPr>
            <a:xfrm>
              <a:off x="6260025" y="1768364"/>
              <a:ext cx="2883977" cy="4446135"/>
            </a:xfrm>
            <a:prstGeom prst="rect">
              <a:avLst/>
            </a:prstGeom>
            <a:solidFill>
              <a:schemeClr val="accent4">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a:extLst>
                <a:ext uri="{FF2B5EF4-FFF2-40B4-BE49-F238E27FC236}">
                  <a16:creationId xmlns:a16="http://schemas.microsoft.com/office/drawing/2014/main" id="{B6C963B2-B2AD-09E9-829D-BB542A3167AA}"/>
                </a:ext>
              </a:extLst>
            </p:cNvPr>
            <p:cNvGrpSpPr/>
            <p:nvPr/>
          </p:nvGrpSpPr>
          <p:grpSpPr>
            <a:xfrm>
              <a:off x="6427114" y="2276874"/>
              <a:ext cx="2623140" cy="3130322"/>
              <a:chOff x="6909699" y="2573241"/>
              <a:chExt cx="2111390" cy="2833213"/>
            </a:xfrm>
          </p:grpSpPr>
          <p:sp>
            <p:nvSpPr>
              <p:cNvPr id="8" name="Rectangle 57">
                <a:extLst>
                  <a:ext uri="{FF2B5EF4-FFF2-40B4-BE49-F238E27FC236}">
                    <a16:creationId xmlns:a16="http://schemas.microsoft.com/office/drawing/2014/main" id="{444CBF22-E28D-CD9A-DFF1-1D1854568582}"/>
                  </a:ext>
                </a:extLst>
              </p:cNvPr>
              <p:cNvSpPr>
                <a:spLocks noChangeArrowheads="1"/>
              </p:cNvSpPr>
              <p:nvPr/>
            </p:nvSpPr>
            <p:spPr bwMode="auto">
              <a:xfrm>
                <a:off x="7067312" y="5025449"/>
                <a:ext cx="1796165" cy="381005"/>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spcBef>
                    <a:spcPct val="20000"/>
                  </a:spcBef>
                  <a:buClr>
                    <a:srgbClr val="C00000"/>
                  </a:buClr>
                  <a:buSzPct val="85000"/>
                  <a:defRPr/>
                </a:pPr>
                <a:r>
                  <a:rPr kumimoji="1" lang="zh-CN" altLang="en-US" sz="2000" b="1" dirty="0">
                    <a:solidFill>
                      <a:srgbClr val="000000"/>
                    </a:solidFill>
                    <a:ea typeface="微软雅黑" panose="020B0503020204020204" pitchFamily="34" charset="-122"/>
                  </a:rPr>
                  <a:t>超构材料多维复用</a:t>
                </a:r>
              </a:p>
            </p:txBody>
          </p:sp>
          <p:sp>
            <p:nvSpPr>
              <p:cNvPr id="9" name="Rectangle 22">
                <a:extLst>
                  <a:ext uri="{FF2B5EF4-FFF2-40B4-BE49-F238E27FC236}">
                    <a16:creationId xmlns:a16="http://schemas.microsoft.com/office/drawing/2014/main" id="{D02361D3-1C91-7B7D-3160-E7699A6D809A}"/>
                  </a:ext>
                </a:extLst>
              </p:cNvPr>
              <p:cNvSpPr>
                <a:spLocks noChangeArrowheads="1"/>
              </p:cNvSpPr>
              <p:nvPr/>
            </p:nvSpPr>
            <p:spPr bwMode="auto">
              <a:xfrm rot="16200000">
                <a:off x="7753344" y="3229700"/>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0" name="Rectangle 22">
                <a:extLst>
                  <a:ext uri="{FF2B5EF4-FFF2-40B4-BE49-F238E27FC236}">
                    <a16:creationId xmlns:a16="http://schemas.microsoft.com/office/drawing/2014/main" id="{06DE25D5-E5F0-67E5-91CA-234C4B6B9180}"/>
                  </a:ext>
                </a:extLst>
              </p:cNvPr>
              <p:cNvSpPr>
                <a:spLocks noChangeArrowheads="1"/>
              </p:cNvSpPr>
              <p:nvPr/>
            </p:nvSpPr>
            <p:spPr bwMode="auto">
              <a:xfrm rot="5400000">
                <a:off x="7753344" y="4387239"/>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1" name="Rectangle 57">
                <a:extLst>
                  <a:ext uri="{FF2B5EF4-FFF2-40B4-BE49-F238E27FC236}">
                    <a16:creationId xmlns:a16="http://schemas.microsoft.com/office/drawing/2014/main" id="{40D4BBEC-111D-8C37-4940-27EE1808DC20}"/>
                  </a:ext>
                </a:extLst>
              </p:cNvPr>
              <p:cNvSpPr>
                <a:spLocks noChangeArrowheads="1"/>
              </p:cNvSpPr>
              <p:nvPr/>
            </p:nvSpPr>
            <p:spPr bwMode="auto">
              <a:xfrm>
                <a:off x="6909699" y="2573241"/>
                <a:ext cx="2111390" cy="545562"/>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ts val="300"/>
                  </a:spcAft>
                  <a:buClr>
                    <a:srgbClr val="C00000"/>
                  </a:buClr>
                  <a:buSzPct val="85000"/>
                  <a:defRPr/>
                </a:pPr>
                <a:r>
                  <a:rPr kumimoji="1" lang="zh-CN" altLang="en-US" sz="2000" b="1" dirty="0">
                    <a:solidFill>
                      <a:srgbClr val="000000"/>
                    </a:solidFill>
                    <a:ea typeface="微软雅黑" panose="020B0503020204020204" pitchFamily="34" charset="-122"/>
                  </a:rPr>
                  <a:t>精准调控和高效耦合</a:t>
                </a:r>
                <a:endParaRPr kumimoji="1" lang="en-US" altLang="zh-CN" sz="2000" b="1" dirty="0">
                  <a:solidFill>
                    <a:srgbClr val="000000"/>
                  </a:solidFill>
                  <a:ea typeface="微软雅黑" panose="020B0503020204020204" pitchFamily="34" charset="-122"/>
                </a:endParaRPr>
              </a:p>
              <a:p>
                <a:pPr algn="ctr">
                  <a:spcAft>
                    <a:spcPts val="300"/>
                  </a:spcAft>
                  <a:buClr>
                    <a:srgbClr val="C00000"/>
                  </a:buClr>
                  <a:buSzPct val="85000"/>
                  <a:defRPr/>
                </a:pPr>
                <a:r>
                  <a:rPr kumimoji="1" lang="en-US" altLang="zh-CN" sz="2000" b="1" dirty="0">
                    <a:solidFill>
                      <a:srgbClr val="0070C0"/>
                    </a:solidFill>
                    <a:ea typeface="微软雅黑" panose="020B0503020204020204" pitchFamily="34" charset="-122"/>
                  </a:rPr>
                  <a:t>5</a:t>
                </a:r>
                <a:r>
                  <a:rPr kumimoji="1" lang="zh-CN" altLang="en-US" sz="2000" b="1" baseline="-25000" dirty="0">
                    <a:solidFill>
                      <a:srgbClr val="0070C0"/>
                    </a:solidFill>
                    <a:ea typeface="微软雅黑" panose="020B0503020204020204" pitchFamily="34" charset="-122"/>
                  </a:rPr>
                  <a:t>模式</a:t>
                </a:r>
                <a:r>
                  <a:rPr kumimoji="1"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dirty="0">
                    <a:solidFill>
                      <a:srgbClr val="000000"/>
                    </a:solidFill>
                    <a:ea typeface="微软雅黑" panose="020B0503020204020204" pitchFamily="34" charset="-122"/>
                  </a:rPr>
                  <a:t>2</a:t>
                </a:r>
                <a:r>
                  <a:rPr kumimoji="1" lang="zh-CN" altLang="en-US" sz="2000" b="1" baseline="-25000" dirty="0">
                    <a:solidFill>
                      <a:srgbClr val="000000"/>
                    </a:solidFill>
                    <a:ea typeface="微软雅黑" panose="020B0503020204020204" pitchFamily="34" charset="-122"/>
                  </a:rPr>
                  <a:t>偏振</a:t>
                </a:r>
                <a:r>
                  <a:rPr kumimoji="1" lang="en-US" altLang="zh-CN" sz="2000" b="1" dirty="0">
                    <a:solidFill>
                      <a:srgbClr val="C00000"/>
                    </a:solidFill>
                    <a:latin typeface="Times New Roman" panose="02020603050405020304" pitchFamily="18" charset="0"/>
                    <a:ea typeface="微软雅黑" panose="020B0503020204020204" pitchFamily="34" charset="-122"/>
                  </a:rPr>
                  <a:t>×</a:t>
                </a:r>
                <a:r>
                  <a:rPr kumimoji="1" lang="en-US" altLang="zh-CN" sz="2000" b="1" dirty="0">
                    <a:solidFill>
                      <a:srgbClr val="C00000"/>
                    </a:solidFill>
                    <a:ea typeface="微软雅黑" panose="020B0503020204020204" pitchFamily="34" charset="-122"/>
                  </a:rPr>
                  <a:t>16</a:t>
                </a:r>
                <a:r>
                  <a:rPr kumimoji="1" lang="zh-CN" altLang="en-US" sz="2000" b="1" baseline="-25000" dirty="0">
                    <a:solidFill>
                      <a:srgbClr val="C00000"/>
                    </a:solidFill>
                    <a:ea typeface="微软雅黑" panose="020B0503020204020204" pitchFamily="34" charset="-122"/>
                  </a:rPr>
                  <a:t>波长</a:t>
                </a:r>
                <a:endParaRPr kumimoji="1" lang="en-US" altLang="zh-CN" sz="2000" b="1" baseline="-25000" dirty="0">
                  <a:solidFill>
                    <a:srgbClr val="C00000"/>
                  </a:solidFill>
                  <a:ea typeface="微软雅黑" panose="020B0503020204020204" pitchFamily="34" charset="-122"/>
                </a:endParaRPr>
              </a:p>
              <a:p>
                <a:pPr algn="ctr">
                  <a:spcAft>
                    <a:spcPts val="300"/>
                  </a:spcAft>
                  <a:buClr>
                    <a:srgbClr val="C00000"/>
                  </a:buClr>
                  <a:buSzPct val="85000"/>
                  <a:defRPr/>
                </a:pPr>
                <a:endParaRPr kumimoji="1" lang="en-US" altLang="zh-CN" sz="2000" b="1" baseline="-25000" dirty="0">
                  <a:solidFill>
                    <a:srgbClr val="C00000"/>
                  </a:solidFill>
                  <a:ea typeface="微软雅黑" panose="020B0503020204020204" pitchFamily="34" charset="-122"/>
                </a:endParaRPr>
              </a:p>
            </p:txBody>
          </p:sp>
          <p:sp>
            <p:nvSpPr>
              <p:cNvPr id="12" name="Rectangle 22">
                <a:extLst>
                  <a:ext uri="{FF2B5EF4-FFF2-40B4-BE49-F238E27FC236}">
                    <a16:creationId xmlns:a16="http://schemas.microsoft.com/office/drawing/2014/main" id="{5FE01EF2-00DE-7F6D-B631-0EC209073FA3}"/>
                  </a:ext>
                </a:extLst>
              </p:cNvPr>
              <p:cNvSpPr>
                <a:spLocks noChangeArrowheads="1"/>
              </p:cNvSpPr>
              <p:nvPr/>
            </p:nvSpPr>
            <p:spPr bwMode="auto">
              <a:xfrm>
                <a:off x="7024234" y="3867910"/>
                <a:ext cx="1882322" cy="452203"/>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zh-CN" altLang="en-US" sz="2000" dirty="0">
                    <a:solidFill>
                      <a:srgbClr val="C00000"/>
                    </a:solidFill>
                    <a:latin typeface="Microsoft YaHei" panose="020B0503020204020204" pitchFamily="34" charset="-122"/>
                    <a:ea typeface="Microsoft YaHei" panose="020B0503020204020204" pitchFamily="34" charset="-122"/>
                  </a:rPr>
                  <a:t>高集成度和大通量</a:t>
                </a:r>
                <a:endParaRPr kumimoji="1" lang="zh-CN" altLang="en-US" sz="2000" dirty="0">
                  <a:solidFill>
                    <a:srgbClr val="0070C0"/>
                  </a:solidFill>
                  <a:latin typeface="Microsoft YaHei" panose="020B0503020204020204" pitchFamily="34" charset="-122"/>
                  <a:ea typeface="Microsoft YaHei" panose="020B0503020204020204" pitchFamily="34" charset="-122"/>
                </a:endParaRPr>
              </a:p>
            </p:txBody>
          </p:sp>
        </p:grpSp>
        <p:sp>
          <p:nvSpPr>
            <p:cNvPr id="13" name="矩形 12">
              <a:extLst>
                <a:ext uri="{FF2B5EF4-FFF2-40B4-BE49-F238E27FC236}">
                  <a16:creationId xmlns:a16="http://schemas.microsoft.com/office/drawing/2014/main" id="{FE5EB4CC-2625-10E5-58F5-708D1BB19107}"/>
                </a:ext>
              </a:extLst>
            </p:cNvPr>
            <p:cNvSpPr>
              <a:spLocks/>
            </p:cNvSpPr>
            <p:nvPr/>
          </p:nvSpPr>
          <p:spPr>
            <a:xfrm>
              <a:off x="2" y="6105323"/>
              <a:ext cx="9143999" cy="67228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95B496C6-4DF6-625E-6E29-4C3F2EE51404}"/>
                </a:ext>
              </a:extLst>
            </p:cNvPr>
            <p:cNvSpPr txBox="1"/>
            <p:nvPr/>
          </p:nvSpPr>
          <p:spPr>
            <a:xfrm>
              <a:off x="535408" y="6241408"/>
              <a:ext cx="8073189" cy="400110"/>
            </a:xfrm>
            <a:prstGeom prst="rect">
              <a:avLst/>
            </a:prstGeom>
            <a:noFill/>
          </p:spPr>
          <p:txBody>
            <a:bodyPr wrap="square">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多维光复用技术可以成倍提高通信容量，满足日益增加的通信容量需求</a:t>
              </a:r>
              <a:endParaRPr lang="en-US" altLang="zh-CN" sz="2000" dirty="0">
                <a:solidFill>
                  <a:srgbClr val="00206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73103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支持多模式阶数</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的偏振分束器</a:t>
            </a:r>
          </a:p>
        </p:txBody>
      </p:sp>
      <p:sp>
        <p:nvSpPr>
          <p:cNvPr id="22" name="文本框 21">
            <a:extLst>
              <a:ext uri="{FF2B5EF4-FFF2-40B4-BE49-F238E27FC236}">
                <a16:creationId xmlns:a16="http://schemas.microsoft.com/office/drawing/2014/main" id="{70439E9E-C027-AC6A-BDB3-94CC4F367C8C}"/>
              </a:ext>
            </a:extLst>
          </p:cNvPr>
          <p:cNvSpPr txBox="1"/>
          <p:nvPr/>
        </p:nvSpPr>
        <p:spPr>
          <a:xfrm>
            <a:off x="507803" y="839160"/>
            <a:ext cx="1927672" cy="477576"/>
          </a:xfrm>
          <a:prstGeom prst="rect">
            <a:avLst/>
          </a:prstGeom>
          <a:noFill/>
        </p:spPr>
        <p:txBody>
          <a:bodyPr wrap="square" rtlCol="0">
            <a:spAutoFit/>
          </a:bodyPr>
          <a:lstStyle/>
          <a:p>
            <a:r>
              <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器件结构</a:t>
            </a:r>
          </a:p>
        </p:txBody>
      </p:sp>
      <p:grpSp>
        <p:nvGrpSpPr>
          <p:cNvPr id="23" name="组合 22">
            <a:extLst>
              <a:ext uri="{FF2B5EF4-FFF2-40B4-BE49-F238E27FC236}">
                <a16:creationId xmlns:a16="http://schemas.microsoft.com/office/drawing/2014/main" id="{79BF09C4-93C4-E2EB-03B9-79A0E33E02BB}"/>
              </a:ext>
            </a:extLst>
          </p:cNvPr>
          <p:cNvGrpSpPr/>
          <p:nvPr/>
        </p:nvGrpSpPr>
        <p:grpSpPr>
          <a:xfrm>
            <a:off x="507803" y="5700827"/>
            <a:ext cx="11176394" cy="594095"/>
            <a:chOff x="186653" y="5913258"/>
            <a:chExt cx="9143999" cy="497729"/>
          </a:xfrm>
        </p:grpSpPr>
        <p:sp>
          <p:nvSpPr>
            <p:cNvPr id="24" name="矩形 23">
              <a:extLst>
                <a:ext uri="{FF2B5EF4-FFF2-40B4-BE49-F238E27FC236}">
                  <a16:creationId xmlns:a16="http://schemas.microsoft.com/office/drawing/2014/main" id="{9C8B547A-C935-036B-F954-321CBDC618C6}"/>
                </a:ext>
              </a:extLst>
            </p:cNvPr>
            <p:cNvSpPr>
              <a:spLocks/>
            </p:cNvSpPr>
            <p:nvPr/>
          </p:nvSpPr>
          <p:spPr>
            <a:xfrm>
              <a:off x="186653" y="5913258"/>
              <a:ext cx="9143999" cy="497729"/>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24">
              <a:extLst>
                <a:ext uri="{FF2B5EF4-FFF2-40B4-BE49-F238E27FC236}">
                  <a16:creationId xmlns:a16="http://schemas.microsoft.com/office/drawing/2014/main" id="{C080CDA1-DD8C-4AA7-64BA-8D1B3B626461}"/>
                </a:ext>
              </a:extLst>
            </p:cNvPr>
            <p:cNvSpPr txBox="1"/>
            <p:nvPr/>
          </p:nvSpPr>
          <p:spPr>
            <a:xfrm>
              <a:off x="186653" y="5962067"/>
              <a:ext cx="9143998" cy="3352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利用波导中</a:t>
              </a:r>
              <a:r>
                <a:rPr lang="en-US" altLang="zh-CN" sz="2000" dirty="0">
                  <a:latin typeface="微软雅黑" panose="020B0503020204020204" pitchFamily="34" charset="-122"/>
                  <a:ea typeface="微软雅黑" panose="020B0503020204020204" pitchFamily="34" charset="-122"/>
                </a:rPr>
                <a:t>TE</a:t>
              </a:r>
              <a:r>
                <a:rPr lang="zh-CN" altLang="en-US" sz="2000" dirty="0">
                  <a:latin typeface="微软雅黑" panose="020B0503020204020204" pitchFamily="34" charset="-122"/>
                  <a:ea typeface="微软雅黑" panose="020B0503020204020204" pitchFamily="34" charset="-122"/>
                </a:rPr>
                <a:t>和</a:t>
              </a:r>
              <a:r>
                <a:rPr lang="en-US" altLang="zh-CN" sz="2000" dirty="0">
                  <a:latin typeface="微软雅黑" panose="020B0503020204020204" pitchFamily="34" charset="-122"/>
                  <a:ea typeface="微软雅黑" panose="020B0503020204020204" pitchFamily="34" charset="-122"/>
                </a:rPr>
                <a:t>TM</a:t>
              </a:r>
              <a:r>
                <a:rPr lang="zh-CN" altLang="en-US" sz="2000" dirty="0">
                  <a:latin typeface="微软雅黑" panose="020B0503020204020204" pitchFamily="34" charset="-122"/>
                  <a:ea typeface="微软雅黑" panose="020B0503020204020204" pitchFamily="34" charset="-122"/>
                </a:rPr>
                <a:t>模式有不同的有效折射率，可以将两种不同的偏振态分开</a:t>
              </a:r>
            </a:p>
          </p:txBody>
        </p:sp>
      </p:grpSp>
      <p:pic>
        <p:nvPicPr>
          <p:cNvPr id="26" name="图片 25">
            <a:extLst>
              <a:ext uri="{FF2B5EF4-FFF2-40B4-BE49-F238E27FC236}">
                <a16:creationId xmlns:a16="http://schemas.microsoft.com/office/drawing/2014/main" id="{37D7437D-4864-514D-0B32-0DBB964FBFFE}"/>
              </a:ext>
            </a:extLst>
          </p:cNvPr>
          <p:cNvPicPr>
            <a:picLocks noChangeAspect="1"/>
          </p:cNvPicPr>
          <p:nvPr/>
        </p:nvPicPr>
        <p:blipFill>
          <a:blip r:embed="rId2"/>
          <a:stretch>
            <a:fillRect/>
          </a:stretch>
        </p:blipFill>
        <p:spPr>
          <a:xfrm>
            <a:off x="1152477" y="1715668"/>
            <a:ext cx="9274818" cy="2290093"/>
          </a:xfrm>
          <a:prstGeom prst="rect">
            <a:avLst/>
          </a:prstGeom>
        </p:spPr>
      </p:pic>
      <p:sp>
        <p:nvSpPr>
          <p:cNvPr id="27" name="文本框 26">
            <a:extLst>
              <a:ext uri="{FF2B5EF4-FFF2-40B4-BE49-F238E27FC236}">
                <a16:creationId xmlns:a16="http://schemas.microsoft.com/office/drawing/2014/main" id="{BD0040FB-86EB-1B87-157F-2B944C56DE2C}"/>
              </a:ext>
            </a:extLst>
          </p:cNvPr>
          <p:cNvSpPr txBox="1"/>
          <p:nvPr/>
        </p:nvSpPr>
        <p:spPr>
          <a:xfrm>
            <a:off x="1070276" y="5175754"/>
            <a:ext cx="10051447" cy="330629"/>
          </a:xfrm>
          <a:prstGeom prst="rect">
            <a:avLst/>
          </a:prstGeom>
          <a:noFill/>
        </p:spPr>
        <p:txBody>
          <a:bodyPr wrap="square">
            <a:spAutoFit/>
          </a:bodyPr>
          <a:lstStyle/>
          <a:p>
            <a:pPr algn="ctr">
              <a:spcBef>
                <a:spcPts val="0"/>
              </a:spcBef>
              <a:spcAft>
                <a:spcPts val="0"/>
              </a:spcAft>
            </a:pPr>
            <a:r>
              <a:rPr lang="en-US" altLang="zh-CN" sz="1200" dirty="0">
                <a:effectLst/>
                <a:latin typeface="微软雅黑" panose="020B0503020204020204" pitchFamily="34" charset="-122"/>
                <a:ea typeface="微软雅黑" panose="020B0503020204020204" pitchFamily="34" charset="-122"/>
              </a:rPr>
              <a:t>C. Sun, Y. Yu, Y. Ding, Z. Li, W. Qi, and X. Zhang, </a:t>
            </a:r>
            <a:r>
              <a:rPr lang="en-US" altLang="zh-CN" sz="1200" b="1" dirty="0">
                <a:effectLst/>
                <a:latin typeface="微软雅黑" panose="020B0503020204020204" pitchFamily="34" charset="-122"/>
                <a:ea typeface="微软雅黑" panose="020B0503020204020204" pitchFamily="34" charset="-122"/>
              </a:rPr>
              <a:t>Photonics Research 8</a:t>
            </a:r>
            <a:r>
              <a:rPr lang="en-US" altLang="zh-CN" sz="1200" dirty="0">
                <a:effectLst/>
                <a:latin typeface="微软雅黑" panose="020B0503020204020204" pitchFamily="34" charset="-122"/>
                <a:ea typeface="微软雅黑" panose="020B0503020204020204" pitchFamily="34" charset="-122"/>
              </a:rPr>
              <a:t>, 978 (2020).</a:t>
            </a:r>
          </a:p>
        </p:txBody>
      </p:sp>
    </p:spTree>
    <p:extLst>
      <p:ext uri="{BB962C8B-B14F-4D97-AF65-F5344CB8AC3E}">
        <p14:creationId xmlns:p14="http://schemas.microsoft.com/office/powerpoint/2010/main" val="40001117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支持多模式阶数</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的偏振分束器</a:t>
            </a:r>
          </a:p>
        </p:txBody>
      </p:sp>
      <p:sp>
        <p:nvSpPr>
          <p:cNvPr id="29" name="文本框 28">
            <a:extLst>
              <a:ext uri="{FF2B5EF4-FFF2-40B4-BE49-F238E27FC236}">
                <a16:creationId xmlns:a16="http://schemas.microsoft.com/office/drawing/2014/main" id="{B12BFDA0-1A3D-A311-960C-2D74FC01A694}"/>
              </a:ext>
            </a:extLst>
          </p:cNvPr>
          <p:cNvSpPr txBox="1"/>
          <p:nvPr/>
        </p:nvSpPr>
        <p:spPr>
          <a:xfrm>
            <a:off x="661807" y="638493"/>
            <a:ext cx="1980764" cy="461665"/>
          </a:xfrm>
          <a:prstGeom prst="rect">
            <a:avLst/>
          </a:prstGeom>
          <a:noFill/>
        </p:spPr>
        <p:txBody>
          <a:bodyPr wrap="square" rtlCol="0">
            <a:spAutoFit/>
          </a:bodyPr>
          <a:lstStyle/>
          <a:p>
            <a:r>
              <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仿真结果</a:t>
            </a:r>
            <a:endPar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0" name="图片 29">
            <a:extLst>
              <a:ext uri="{FF2B5EF4-FFF2-40B4-BE49-F238E27FC236}">
                <a16:creationId xmlns:a16="http://schemas.microsoft.com/office/drawing/2014/main" id="{8123E657-2388-A62D-2CE1-7AAE24F5A0BE}"/>
              </a:ext>
            </a:extLst>
          </p:cNvPr>
          <p:cNvPicPr>
            <a:picLocks noChangeAspect="1"/>
          </p:cNvPicPr>
          <p:nvPr/>
        </p:nvPicPr>
        <p:blipFill>
          <a:blip r:embed="rId2"/>
          <a:stretch>
            <a:fillRect/>
          </a:stretch>
        </p:blipFill>
        <p:spPr>
          <a:xfrm>
            <a:off x="1977697" y="1141005"/>
            <a:ext cx="8149077" cy="5270917"/>
          </a:xfrm>
          <a:prstGeom prst="rect">
            <a:avLst/>
          </a:prstGeom>
        </p:spPr>
      </p:pic>
      <p:sp>
        <p:nvSpPr>
          <p:cNvPr id="31" name="文本框 30">
            <a:extLst>
              <a:ext uri="{FF2B5EF4-FFF2-40B4-BE49-F238E27FC236}">
                <a16:creationId xmlns:a16="http://schemas.microsoft.com/office/drawing/2014/main" id="{FFCBF809-BE50-B6C4-16AA-DCD77E41FC5C}"/>
              </a:ext>
            </a:extLst>
          </p:cNvPr>
          <p:cNvSpPr txBox="1"/>
          <p:nvPr/>
        </p:nvSpPr>
        <p:spPr>
          <a:xfrm>
            <a:off x="10557077" y="5408815"/>
            <a:ext cx="1858640" cy="734436"/>
          </a:xfrm>
          <a:prstGeom prst="rect">
            <a:avLst/>
          </a:prstGeom>
          <a:noFill/>
        </p:spPr>
        <p:txBody>
          <a:bodyPr wrap="none" rtlCol="0">
            <a:spAutoFit/>
          </a:bodyPr>
          <a:lstStyle/>
          <a:p>
            <a:r>
              <a:rPr lang="zh-CN" altLang="en-US" sz="1600" dirty="0">
                <a:solidFill>
                  <a:srgbClr val="003153"/>
                </a:solidFill>
                <a:latin typeface="微软雅黑" panose="020B0503020204020204" pitchFamily="34" charset="-122"/>
                <a:ea typeface="微软雅黑" panose="020B0503020204020204" pitchFamily="34" charset="-122"/>
              </a:rPr>
              <a:t>损耗</a:t>
            </a:r>
            <a:r>
              <a:rPr lang="en-US" altLang="zh-CN" sz="1600" dirty="0">
                <a:solidFill>
                  <a:srgbClr val="003153"/>
                </a:solidFill>
                <a:latin typeface="微软雅黑" panose="020B0503020204020204" pitchFamily="34" charset="-122"/>
                <a:ea typeface="微软雅黑" panose="020B0503020204020204" pitchFamily="34" charset="-122"/>
              </a:rPr>
              <a:t>&lt; 0.5 dB</a:t>
            </a:r>
          </a:p>
          <a:p>
            <a:r>
              <a:rPr lang="zh-CN" altLang="en-US" sz="1600" dirty="0">
                <a:solidFill>
                  <a:srgbClr val="003153"/>
                </a:solidFill>
                <a:latin typeface="微软雅黑" panose="020B0503020204020204" pitchFamily="34" charset="-122"/>
                <a:ea typeface="微软雅黑" panose="020B0503020204020204" pitchFamily="34" charset="-122"/>
              </a:rPr>
              <a:t>串扰</a:t>
            </a:r>
            <a:r>
              <a:rPr lang="en-US" altLang="zh-CN" sz="1600" dirty="0">
                <a:solidFill>
                  <a:srgbClr val="003153"/>
                </a:solidFill>
                <a:latin typeface="微软雅黑" panose="020B0503020204020204" pitchFamily="34" charset="-122"/>
                <a:ea typeface="微软雅黑" panose="020B0503020204020204" pitchFamily="34" charset="-122"/>
              </a:rPr>
              <a:t>&lt;</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600" dirty="0">
                <a:solidFill>
                  <a:srgbClr val="003153"/>
                </a:solidFill>
                <a:latin typeface="微软雅黑" panose="020B0503020204020204" pitchFamily="34" charset="-122"/>
                <a:ea typeface="微软雅黑" panose="020B0503020204020204" pitchFamily="34" charset="-122"/>
              </a:rPr>
              <a:t>12 dB</a:t>
            </a:r>
            <a:endParaRPr lang="zh-CN" altLang="en-US" sz="1600" dirty="0">
              <a:solidFill>
                <a:srgbClr val="003153"/>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EBA39FB6-A748-BE19-0F5F-1A7F704678CE}"/>
              </a:ext>
            </a:extLst>
          </p:cNvPr>
          <p:cNvSpPr txBox="1"/>
          <p:nvPr/>
        </p:nvSpPr>
        <p:spPr>
          <a:xfrm>
            <a:off x="847023" y="1407597"/>
            <a:ext cx="1043876" cy="369332"/>
          </a:xfrm>
          <a:prstGeom prst="rect">
            <a:avLst/>
          </a:prstGeom>
          <a:noFill/>
        </p:spPr>
        <p:txBody>
          <a:bodyPr wrap="none" rtlCol="0">
            <a:spAutoFit/>
          </a:bodyPr>
          <a:lstStyle/>
          <a:p>
            <a:r>
              <a:rPr lang="en-US" altLang="zh-CN" dirty="0"/>
              <a:t>TE input</a:t>
            </a:r>
            <a:endParaRPr lang="zh-CN" altLang="en-US" dirty="0"/>
          </a:p>
        </p:txBody>
      </p:sp>
      <p:sp>
        <p:nvSpPr>
          <p:cNvPr id="34" name="文本框 33">
            <a:extLst>
              <a:ext uri="{FF2B5EF4-FFF2-40B4-BE49-F238E27FC236}">
                <a16:creationId xmlns:a16="http://schemas.microsoft.com/office/drawing/2014/main" id="{0D196B58-6060-4F89-794D-A4C1DBF9369C}"/>
              </a:ext>
            </a:extLst>
          </p:cNvPr>
          <p:cNvSpPr txBox="1"/>
          <p:nvPr/>
        </p:nvSpPr>
        <p:spPr>
          <a:xfrm>
            <a:off x="847023" y="3059668"/>
            <a:ext cx="1082348" cy="369332"/>
          </a:xfrm>
          <a:prstGeom prst="rect">
            <a:avLst/>
          </a:prstGeom>
          <a:noFill/>
        </p:spPr>
        <p:txBody>
          <a:bodyPr wrap="none" rtlCol="0">
            <a:spAutoFit/>
          </a:bodyPr>
          <a:lstStyle/>
          <a:p>
            <a:r>
              <a:rPr lang="en-US" altLang="zh-CN" dirty="0"/>
              <a:t>TM input</a:t>
            </a:r>
            <a:endParaRPr lang="zh-CN" altLang="en-US" dirty="0"/>
          </a:p>
        </p:txBody>
      </p:sp>
    </p:spTree>
    <p:extLst>
      <p:ext uri="{BB962C8B-B14F-4D97-AF65-F5344CB8AC3E}">
        <p14:creationId xmlns:p14="http://schemas.microsoft.com/office/powerpoint/2010/main" val="2277266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6AFB641D-D0F1-219B-FCC1-178A2D30F354}"/>
              </a:ext>
            </a:extLst>
          </p:cNvPr>
          <p:cNvSpPr/>
          <p:nvPr/>
        </p:nvSpPr>
        <p:spPr>
          <a:xfrm>
            <a:off x="3306131" y="3604660"/>
            <a:ext cx="1804884" cy="167896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D8DB8CB9-672B-3C09-91F6-CC2878BB87FE}"/>
              </a:ext>
            </a:extLst>
          </p:cNvPr>
          <p:cNvGrpSpPr/>
          <p:nvPr/>
        </p:nvGrpSpPr>
        <p:grpSpPr>
          <a:xfrm>
            <a:off x="932250" y="850467"/>
            <a:ext cx="10327500" cy="5657580"/>
            <a:chOff x="2" y="1768364"/>
            <a:chExt cx="9144000" cy="5009239"/>
          </a:xfrm>
        </p:grpSpPr>
        <p:pic>
          <p:nvPicPr>
            <p:cNvPr id="5" name="图片 4" descr="电脑游戏的截图&#10;&#10;中度可信度描述已自动生成">
              <a:extLst>
                <a:ext uri="{FF2B5EF4-FFF2-40B4-BE49-F238E27FC236}">
                  <a16:creationId xmlns:a16="http://schemas.microsoft.com/office/drawing/2014/main" id="{105FC5F3-AF4A-8CBF-80C8-801939317B5B}"/>
                </a:ext>
              </a:extLst>
            </p:cNvPr>
            <p:cNvPicPr>
              <a:picLocks/>
            </p:cNvPicPr>
            <p:nvPr/>
          </p:nvPicPr>
          <p:blipFill>
            <a:blip r:embed="rId2"/>
            <a:stretch>
              <a:fillRect/>
            </a:stretch>
          </p:blipFill>
          <p:spPr>
            <a:xfrm>
              <a:off x="54837" y="1824472"/>
              <a:ext cx="5842285" cy="4202202"/>
            </a:xfrm>
            <a:prstGeom prst="rect">
              <a:avLst/>
            </a:prstGeom>
          </p:spPr>
        </p:pic>
        <p:sp>
          <p:nvSpPr>
            <p:cNvPr id="6" name="矩形 5">
              <a:extLst>
                <a:ext uri="{FF2B5EF4-FFF2-40B4-BE49-F238E27FC236}">
                  <a16:creationId xmlns:a16="http://schemas.microsoft.com/office/drawing/2014/main" id="{9163F23A-A20B-3705-6A15-F072D92B7B7D}"/>
                </a:ext>
              </a:extLst>
            </p:cNvPr>
            <p:cNvSpPr>
              <a:spLocks/>
            </p:cNvSpPr>
            <p:nvPr/>
          </p:nvSpPr>
          <p:spPr>
            <a:xfrm>
              <a:off x="6260025" y="1768364"/>
              <a:ext cx="2883977" cy="4446135"/>
            </a:xfrm>
            <a:prstGeom prst="rect">
              <a:avLst/>
            </a:prstGeom>
            <a:solidFill>
              <a:schemeClr val="accent4">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a:extLst>
                <a:ext uri="{FF2B5EF4-FFF2-40B4-BE49-F238E27FC236}">
                  <a16:creationId xmlns:a16="http://schemas.microsoft.com/office/drawing/2014/main" id="{B6C963B2-B2AD-09E9-829D-BB542A3167AA}"/>
                </a:ext>
              </a:extLst>
            </p:cNvPr>
            <p:cNvGrpSpPr/>
            <p:nvPr/>
          </p:nvGrpSpPr>
          <p:grpSpPr>
            <a:xfrm>
              <a:off x="6427114" y="2276874"/>
              <a:ext cx="2623140" cy="3130322"/>
              <a:chOff x="6909699" y="2573241"/>
              <a:chExt cx="2111390" cy="2833213"/>
            </a:xfrm>
          </p:grpSpPr>
          <p:sp>
            <p:nvSpPr>
              <p:cNvPr id="8" name="Rectangle 57">
                <a:extLst>
                  <a:ext uri="{FF2B5EF4-FFF2-40B4-BE49-F238E27FC236}">
                    <a16:creationId xmlns:a16="http://schemas.microsoft.com/office/drawing/2014/main" id="{444CBF22-E28D-CD9A-DFF1-1D1854568582}"/>
                  </a:ext>
                </a:extLst>
              </p:cNvPr>
              <p:cNvSpPr>
                <a:spLocks noChangeArrowheads="1"/>
              </p:cNvSpPr>
              <p:nvPr/>
            </p:nvSpPr>
            <p:spPr bwMode="auto">
              <a:xfrm>
                <a:off x="7067312" y="5025449"/>
                <a:ext cx="1796165" cy="381005"/>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spcBef>
                    <a:spcPct val="20000"/>
                  </a:spcBef>
                  <a:buClr>
                    <a:srgbClr val="C00000"/>
                  </a:buClr>
                  <a:buSzPct val="85000"/>
                  <a:defRPr/>
                </a:pPr>
                <a:r>
                  <a:rPr kumimoji="1" lang="zh-CN" altLang="en-US" sz="2000" b="1" dirty="0">
                    <a:solidFill>
                      <a:srgbClr val="000000"/>
                    </a:solidFill>
                    <a:ea typeface="微软雅黑" panose="020B0503020204020204" pitchFamily="34" charset="-122"/>
                  </a:rPr>
                  <a:t>超构材料多维复用</a:t>
                </a:r>
              </a:p>
            </p:txBody>
          </p:sp>
          <p:sp>
            <p:nvSpPr>
              <p:cNvPr id="9" name="Rectangle 22">
                <a:extLst>
                  <a:ext uri="{FF2B5EF4-FFF2-40B4-BE49-F238E27FC236}">
                    <a16:creationId xmlns:a16="http://schemas.microsoft.com/office/drawing/2014/main" id="{D02361D3-1C91-7B7D-3160-E7699A6D809A}"/>
                  </a:ext>
                </a:extLst>
              </p:cNvPr>
              <p:cNvSpPr>
                <a:spLocks noChangeArrowheads="1"/>
              </p:cNvSpPr>
              <p:nvPr/>
            </p:nvSpPr>
            <p:spPr bwMode="auto">
              <a:xfrm rot="16200000">
                <a:off x="7753344" y="3229700"/>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0" name="Rectangle 22">
                <a:extLst>
                  <a:ext uri="{FF2B5EF4-FFF2-40B4-BE49-F238E27FC236}">
                    <a16:creationId xmlns:a16="http://schemas.microsoft.com/office/drawing/2014/main" id="{06DE25D5-E5F0-67E5-91CA-234C4B6B9180}"/>
                  </a:ext>
                </a:extLst>
              </p:cNvPr>
              <p:cNvSpPr>
                <a:spLocks noChangeArrowheads="1"/>
              </p:cNvSpPr>
              <p:nvPr/>
            </p:nvSpPr>
            <p:spPr bwMode="auto">
              <a:xfrm rot="5400000">
                <a:off x="7753344" y="4387239"/>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1" name="Rectangle 57">
                <a:extLst>
                  <a:ext uri="{FF2B5EF4-FFF2-40B4-BE49-F238E27FC236}">
                    <a16:creationId xmlns:a16="http://schemas.microsoft.com/office/drawing/2014/main" id="{40D4BBEC-111D-8C37-4940-27EE1808DC20}"/>
                  </a:ext>
                </a:extLst>
              </p:cNvPr>
              <p:cNvSpPr>
                <a:spLocks noChangeArrowheads="1"/>
              </p:cNvSpPr>
              <p:nvPr/>
            </p:nvSpPr>
            <p:spPr bwMode="auto">
              <a:xfrm>
                <a:off x="6909699" y="2573241"/>
                <a:ext cx="2111390" cy="545562"/>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ts val="300"/>
                  </a:spcAft>
                  <a:buClr>
                    <a:srgbClr val="C00000"/>
                  </a:buClr>
                  <a:buSzPct val="85000"/>
                  <a:defRPr/>
                </a:pPr>
                <a:r>
                  <a:rPr kumimoji="1" lang="zh-CN" altLang="en-US" sz="2000" b="1" dirty="0">
                    <a:solidFill>
                      <a:srgbClr val="000000"/>
                    </a:solidFill>
                    <a:ea typeface="微软雅黑" panose="020B0503020204020204" pitchFamily="34" charset="-122"/>
                  </a:rPr>
                  <a:t>精准调控和高效耦合</a:t>
                </a:r>
                <a:endParaRPr kumimoji="1" lang="en-US" altLang="zh-CN" sz="2000" b="1" dirty="0">
                  <a:solidFill>
                    <a:srgbClr val="000000"/>
                  </a:solidFill>
                  <a:ea typeface="微软雅黑" panose="020B0503020204020204" pitchFamily="34" charset="-122"/>
                </a:endParaRPr>
              </a:p>
              <a:p>
                <a:pPr algn="ctr">
                  <a:spcAft>
                    <a:spcPts val="300"/>
                  </a:spcAft>
                  <a:buClr>
                    <a:srgbClr val="C00000"/>
                  </a:buClr>
                  <a:buSzPct val="85000"/>
                  <a:defRPr/>
                </a:pPr>
                <a:r>
                  <a:rPr kumimoji="1" lang="en-US" altLang="zh-CN" sz="2000" b="1" dirty="0">
                    <a:solidFill>
                      <a:srgbClr val="0070C0"/>
                    </a:solidFill>
                    <a:ea typeface="微软雅黑" panose="020B0503020204020204" pitchFamily="34" charset="-122"/>
                  </a:rPr>
                  <a:t>5</a:t>
                </a:r>
                <a:r>
                  <a:rPr kumimoji="1" lang="zh-CN" altLang="en-US" sz="2000" b="1" baseline="-25000" dirty="0">
                    <a:solidFill>
                      <a:srgbClr val="0070C0"/>
                    </a:solidFill>
                    <a:ea typeface="微软雅黑" panose="020B0503020204020204" pitchFamily="34" charset="-122"/>
                  </a:rPr>
                  <a:t>模式</a:t>
                </a:r>
                <a:r>
                  <a:rPr kumimoji="1"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dirty="0">
                    <a:solidFill>
                      <a:srgbClr val="000000"/>
                    </a:solidFill>
                    <a:ea typeface="微软雅黑" panose="020B0503020204020204" pitchFamily="34" charset="-122"/>
                  </a:rPr>
                  <a:t>2</a:t>
                </a:r>
                <a:r>
                  <a:rPr kumimoji="1" lang="zh-CN" altLang="en-US" sz="2000" b="1" baseline="-25000" dirty="0">
                    <a:solidFill>
                      <a:srgbClr val="000000"/>
                    </a:solidFill>
                    <a:ea typeface="微软雅黑" panose="020B0503020204020204" pitchFamily="34" charset="-122"/>
                  </a:rPr>
                  <a:t>偏振</a:t>
                </a:r>
                <a:r>
                  <a:rPr kumimoji="1" lang="en-US" altLang="zh-CN" sz="2000" b="1" dirty="0">
                    <a:solidFill>
                      <a:srgbClr val="C00000"/>
                    </a:solidFill>
                    <a:latin typeface="Times New Roman" panose="02020603050405020304" pitchFamily="18" charset="0"/>
                    <a:ea typeface="微软雅黑" panose="020B0503020204020204" pitchFamily="34" charset="-122"/>
                  </a:rPr>
                  <a:t>×</a:t>
                </a:r>
                <a:r>
                  <a:rPr kumimoji="1" lang="en-US" altLang="zh-CN" sz="2000" b="1" dirty="0">
                    <a:solidFill>
                      <a:srgbClr val="C00000"/>
                    </a:solidFill>
                    <a:ea typeface="微软雅黑" panose="020B0503020204020204" pitchFamily="34" charset="-122"/>
                  </a:rPr>
                  <a:t>16</a:t>
                </a:r>
                <a:r>
                  <a:rPr kumimoji="1" lang="zh-CN" altLang="en-US" sz="2000" b="1" baseline="-25000" dirty="0">
                    <a:solidFill>
                      <a:srgbClr val="C00000"/>
                    </a:solidFill>
                    <a:ea typeface="微软雅黑" panose="020B0503020204020204" pitchFamily="34" charset="-122"/>
                  </a:rPr>
                  <a:t>波长</a:t>
                </a:r>
                <a:endParaRPr kumimoji="1" lang="en-US" altLang="zh-CN" sz="2000" b="1" baseline="-25000" dirty="0">
                  <a:solidFill>
                    <a:srgbClr val="C00000"/>
                  </a:solidFill>
                  <a:ea typeface="微软雅黑" panose="020B0503020204020204" pitchFamily="34" charset="-122"/>
                </a:endParaRPr>
              </a:p>
              <a:p>
                <a:pPr algn="ctr">
                  <a:spcAft>
                    <a:spcPts val="300"/>
                  </a:spcAft>
                  <a:buClr>
                    <a:srgbClr val="C00000"/>
                  </a:buClr>
                  <a:buSzPct val="85000"/>
                  <a:defRPr/>
                </a:pPr>
                <a:endParaRPr kumimoji="1" lang="en-US" altLang="zh-CN" sz="2000" b="1" baseline="-25000" dirty="0">
                  <a:solidFill>
                    <a:srgbClr val="C00000"/>
                  </a:solidFill>
                  <a:ea typeface="微软雅黑" panose="020B0503020204020204" pitchFamily="34" charset="-122"/>
                </a:endParaRPr>
              </a:p>
            </p:txBody>
          </p:sp>
          <p:sp>
            <p:nvSpPr>
              <p:cNvPr id="12" name="Rectangle 22">
                <a:extLst>
                  <a:ext uri="{FF2B5EF4-FFF2-40B4-BE49-F238E27FC236}">
                    <a16:creationId xmlns:a16="http://schemas.microsoft.com/office/drawing/2014/main" id="{5FE01EF2-00DE-7F6D-B631-0EC209073FA3}"/>
                  </a:ext>
                </a:extLst>
              </p:cNvPr>
              <p:cNvSpPr>
                <a:spLocks noChangeArrowheads="1"/>
              </p:cNvSpPr>
              <p:nvPr/>
            </p:nvSpPr>
            <p:spPr bwMode="auto">
              <a:xfrm>
                <a:off x="7024234" y="3867910"/>
                <a:ext cx="1882322" cy="452203"/>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zh-CN" altLang="en-US" sz="2000" dirty="0">
                    <a:solidFill>
                      <a:srgbClr val="C00000"/>
                    </a:solidFill>
                    <a:latin typeface="Microsoft YaHei" panose="020B0503020204020204" pitchFamily="34" charset="-122"/>
                    <a:ea typeface="Microsoft YaHei" panose="020B0503020204020204" pitchFamily="34" charset="-122"/>
                  </a:rPr>
                  <a:t>高集成度和大通量</a:t>
                </a:r>
                <a:endParaRPr kumimoji="1" lang="zh-CN" altLang="en-US" sz="2000" dirty="0">
                  <a:solidFill>
                    <a:srgbClr val="0070C0"/>
                  </a:solidFill>
                  <a:latin typeface="Microsoft YaHei" panose="020B0503020204020204" pitchFamily="34" charset="-122"/>
                  <a:ea typeface="Microsoft YaHei" panose="020B0503020204020204" pitchFamily="34" charset="-122"/>
                </a:endParaRPr>
              </a:p>
            </p:txBody>
          </p:sp>
        </p:grpSp>
        <p:sp>
          <p:nvSpPr>
            <p:cNvPr id="13" name="矩形 12">
              <a:extLst>
                <a:ext uri="{FF2B5EF4-FFF2-40B4-BE49-F238E27FC236}">
                  <a16:creationId xmlns:a16="http://schemas.microsoft.com/office/drawing/2014/main" id="{FE5EB4CC-2625-10E5-58F5-708D1BB19107}"/>
                </a:ext>
              </a:extLst>
            </p:cNvPr>
            <p:cNvSpPr>
              <a:spLocks/>
            </p:cNvSpPr>
            <p:nvPr/>
          </p:nvSpPr>
          <p:spPr>
            <a:xfrm>
              <a:off x="2" y="6105323"/>
              <a:ext cx="9143999" cy="67228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95B496C6-4DF6-625E-6E29-4C3F2EE51404}"/>
                </a:ext>
              </a:extLst>
            </p:cNvPr>
            <p:cNvSpPr txBox="1"/>
            <p:nvPr/>
          </p:nvSpPr>
          <p:spPr>
            <a:xfrm>
              <a:off x="535408" y="6241408"/>
              <a:ext cx="8073189" cy="400110"/>
            </a:xfrm>
            <a:prstGeom prst="rect">
              <a:avLst/>
            </a:prstGeom>
            <a:noFill/>
          </p:spPr>
          <p:txBody>
            <a:bodyPr wrap="square">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多维光复用技术可以成倍提高通信容量，满足日益增加的通信容量需求</a:t>
              </a:r>
              <a:endParaRPr lang="en-US" altLang="zh-CN" sz="2000" dirty="0">
                <a:solidFill>
                  <a:srgbClr val="002060"/>
                </a:solidFill>
                <a:latin typeface="微软雅黑" panose="020B0503020204020204" pitchFamily="34" charset="-122"/>
                <a:ea typeface="微软雅黑" panose="020B0503020204020204" pitchFamily="34" charset="-122"/>
              </a:endParaRPr>
            </a:p>
          </p:txBody>
        </p:sp>
      </p:grpSp>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硅基超构</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多维</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系统</a:t>
            </a:r>
          </a:p>
        </p:txBody>
      </p:sp>
    </p:spTree>
    <p:extLst>
      <p:ext uri="{BB962C8B-B14F-4D97-AF65-F5344CB8AC3E}">
        <p14:creationId xmlns:p14="http://schemas.microsoft.com/office/powerpoint/2010/main" val="1432498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模式 </a:t>
            </a:r>
            <a:r>
              <a:rPr lang="en-US" altLang="zh-CN"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解</a:t>
            </a:r>
            <a:r>
              <a:rPr lang="en-US" altLang="zh-CN"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复用器 </a:t>
            </a:r>
            <a:r>
              <a:rPr lang="en-US" altLang="zh-CN"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[TE</a:t>
            </a:r>
            <a:r>
              <a:rPr lang="zh-CN" altLang="en-US"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偏振态</a:t>
            </a:r>
            <a:r>
              <a:rPr lang="en-US" altLang="zh-CN"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9" name="组合 28">
            <a:extLst>
              <a:ext uri="{FF2B5EF4-FFF2-40B4-BE49-F238E27FC236}">
                <a16:creationId xmlns:a16="http://schemas.microsoft.com/office/drawing/2014/main" id="{FE5F6D2D-2F00-4109-666C-7CFC2FDA8EA0}"/>
              </a:ext>
            </a:extLst>
          </p:cNvPr>
          <p:cNvGrpSpPr/>
          <p:nvPr/>
        </p:nvGrpSpPr>
        <p:grpSpPr>
          <a:xfrm>
            <a:off x="444361" y="815876"/>
            <a:ext cx="10913361" cy="5709155"/>
            <a:chOff x="-338804" y="1840188"/>
            <a:chExt cx="9482805" cy="4960782"/>
          </a:xfrm>
        </p:grpSpPr>
        <p:pic>
          <p:nvPicPr>
            <p:cNvPr id="22" name="图片 21">
              <a:extLst>
                <a:ext uri="{FF2B5EF4-FFF2-40B4-BE49-F238E27FC236}">
                  <a16:creationId xmlns:a16="http://schemas.microsoft.com/office/drawing/2014/main" id="{E72BD2FD-40FC-190A-9E97-C67F377D70E2}"/>
                </a:ext>
              </a:extLst>
            </p:cNvPr>
            <p:cNvPicPr>
              <a:picLocks noChangeAspect="1"/>
            </p:cNvPicPr>
            <p:nvPr/>
          </p:nvPicPr>
          <p:blipFill>
            <a:blip r:embed="rId2"/>
            <a:stretch>
              <a:fillRect/>
            </a:stretch>
          </p:blipFill>
          <p:spPr>
            <a:xfrm>
              <a:off x="29919" y="3623367"/>
              <a:ext cx="7690649" cy="2852704"/>
            </a:xfrm>
            <a:prstGeom prst="rect">
              <a:avLst/>
            </a:prstGeom>
          </p:spPr>
        </p:pic>
        <p:pic>
          <p:nvPicPr>
            <p:cNvPr id="23" name="图片 22">
              <a:extLst>
                <a:ext uri="{FF2B5EF4-FFF2-40B4-BE49-F238E27FC236}">
                  <a16:creationId xmlns:a16="http://schemas.microsoft.com/office/drawing/2014/main" id="{A178E7BB-E31C-C34B-5BD2-46EA336D1D62}"/>
                </a:ext>
              </a:extLst>
            </p:cNvPr>
            <p:cNvPicPr>
              <a:picLocks noChangeAspect="1"/>
            </p:cNvPicPr>
            <p:nvPr/>
          </p:nvPicPr>
          <p:blipFill>
            <a:blip r:embed="rId3"/>
            <a:stretch>
              <a:fillRect/>
            </a:stretch>
          </p:blipFill>
          <p:spPr>
            <a:xfrm>
              <a:off x="449762" y="2007608"/>
              <a:ext cx="8694238" cy="1605027"/>
            </a:xfrm>
            <a:prstGeom prst="rect">
              <a:avLst/>
            </a:prstGeom>
          </p:spPr>
        </p:pic>
        <p:sp>
          <p:nvSpPr>
            <p:cNvPr id="24" name="文本框 23">
              <a:extLst>
                <a:ext uri="{FF2B5EF4-FFF2-40B4-BE49-F238E27FC236}">
                  <a16:creationId xmlns:a16="http://schemas.microsoft.com/office/drawing/2014/main" id="{A09AF9C4-0701-7714-C7A9-B51F7C4AAD18}"/>
                </a:ext>
              </a:extLst>
            </p:cNvPr>
            <p:cNvSpPr txBox="1"/>
            <p:nvPr/>
          </p:nvSpPr>
          <p:spPr>
            <a:xfrm>
              <a:off x="-338803" y="1840188"/>
              <a:ext cx="1577130"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器件结构</a:t>
              </a:r>
            </a:p>
          </p:txBody>
        </p:sp>
        <p:sp>
          <p:nvSpPr>
            <p:cNvPr id="25" name="文本框 24">
              <a:extLst>
                <a:ext uri="{FF2B5EF4-FFF2-40B4-BE49-F238E27FC236}">
                  <a16:creationId xmlns:a16="http://schemas.microsoft.com/office/drawing/2014/main" id="{4E4DB31F-432B-BF37-FC51-DE5158C8478B}"/>
                </a:ext>
              </a:extLst>
            </p:cNvPr>
            <p:cNvSpPr txBox="1"/>
            <p:nvPr/>
          </p:nvSpPr>
          <p:spPr>
            <a:xfrm>
              <a:off x="-338804" y="3378678"/>
              <a:ext cx="1577130"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仿真结果</a:t>
              </a:r>
            </a:p>
          </p:txBody>
        </p:sp>
        <p:sp>
          <p:nvSpPr>
            <p:cNvPr id="26" name="矩形 25">
              <a:extLst>
                <a:ext uri="{FF2B5EF4-FFF2-40B4-BE49-F238E27FC236}">
                  <a16:creationId xmlns:a16="http://schemas.microsoft.com/office/drawing/2014/main" id="{B1299AF7-D743-DC24-CE33-0C5A0BB52660}"/>
                </a:ext>
              </a:extLst>
            </p:cNvPr>
            <p:cNvSpPr>
              <a:spLocks/>
            </p:cNvSpPr>
            <p:nvPr/>
          </p:nvSpPr>
          <p:spPr>
            <a:xfrm>
              <a:off x="2" y="6400860"/>
              <a:ext cx="9143999" cy="40011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文本框 26">
              <a:extLst>
                <a:ext uri="{FF2B5EF4-FFF2-40B4-BE49-F238E27FC236}">
                  <a16:creationId xmlns:a16="http://schemas.microsoft.com/office/drawing/2014/main" id="{7D55300D-32C0-EDF2-AB1B-85E78B3B494E}"/>
                </a:ext>
              </a:extLst>
            </p:cNvPr>
            <p:cNvSpPr txBox="1"/>
            <p:nvPr/>
          </p:nvSpPr>
          <p:spPr>
            <a:xfrm>
              <a:off x="215679" y="6390126"/>
              <a:ext cx="7871424" cy="347662"/>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rPr>
                <a:t>采用计算机辅助的逆向设计优化算法，设计了支持</a:t>
              </a:r>
              <a:r>
                <a:rPr lang="en-US" altLang="zh-CN" sz="2000" dirty="0">
                  <a:solidFill>
                    <a:srgbClr val="003153"/>
                  </a:solidFill>
                  <a:latin typeface="微软雅黑" panose="020B0503020204020204" pitchFamily="34" charset="-122"/>
                  <a:ea typeface="微软雅黑" panose="020B0503020204020204" pitchFamily="34" charset="-122"/>
                </a:rPr>
                <a:t>5</a:t>
              </a:r>
              <a:r>
                <a:rPr lang="zh-CN" altLang="en-US" sz="2000" dirty="0">
                  <a:solidFill>
                    <a:srgbClr val="003153"/>
                  </a:solidFill>
                  <a:latin typeface="微软雅黑" panose="020B0503020204020204" pitchFamily="34" charset="-122"/>
                  <a:ea typeface="微软雅黑" panose="020B0503020204020204" pitchFamily="34" charset="-122"/>
                </a:rPr>
                <a:t>种模式阶数的</a:t>
              </a:r>
              <a:r>
                <a:rPr lang="en-US" altLang="zh-CN" sz="2000" dirty="0">
                  <a:solidFill>
                    <a:srgbClr val="003153"/>
                  </a:solidFill>
                  <a:latin typeface="微软雅黑" panose="020B0503020204020204" pitchFamily="34" charset="-122"/>
                  <a:ea typeface="微软雅黑" panose="020B0503020204020204" pitchFamily="34" charset="-122"/>
                </a:rPr>
                <a:t>(</a:t>
              </a:r>
              <a:r>
                <a:rPr lang="zh-CN" altLang="en-US" sz="2000" dirty="0">
                  <a:solidFill>
                    <a:srgbClr val="003153"/>
                  </a:solidFill>
                  <a:latin typeface="微软雅黑" panose="020B0503020204020204" pitchFamily="34" charset="-122"/>
                  <a:ea typeface="微软雅黑" panose="020B0503020204020204" pitchFamily="34" charset="-122"/>
                </a:rPr>
                <a:t>解</a:t>
              </a:r>
              <a:r>
                <a:rPr lang="en-US" altLang="zh-CN" sz="2000" dirty="0">
                  <a:solidFill>
                    <a:srgbClr val="003153"/>
                  </a:solidFill>
                  <a:latin typeface="微软雅黑" panose="020B0503020204020204" pitchFamily="34" charset="-122"/>
                  <a:ea typeface="微软雅黑" panose="020B0503020204020204" pitchFamily="34" charset="-122"/>
                </a:rPr>
                <a:t>)</a:t>
              </a:r>
              <a:r>
                <a:rPr lang="zh-CN" altLang="en-US" sz="2000" dirty="0">
                  <a:solidFill>
                    <a:srgbClr val="003153"/>
                  </a:solidFill>
                  <a:latin typeface="微软雅黑" panose="020B0503020204020204" pitchFamily="34" charset="-122"/>
                  <a:ea typeface="微软雅黑" panose="020B0503020204020204" pitchFamily="34" charset="-122"/>
                </a:rPr>
                <a:t>复用器</a:t>
              </a:r>
            </a:p>
          </p:txBody>
        </p:sp>
        <p:sp>
          <p:nvSpPr>
            <p:cNvPr id="28" name="文本框 27">
              <a:extLst>
                <a:ext uri="{FF2B5EF4-FFF2-40B4-BE49-F238E27FC236}">
                  <a16:creationId xmlns:a16="http://schemas.microsoft.com/office/drawing/2014/main" id="{5EBCAC0A-6AAC-8225-6A36-D97752BA73A2}"/>
                </a:ext>
              </a:extLst>
            </p:cNvPr>
            <p:cNvSpPr txBox="1"/>
            <p:nvPr/>
          </p:nvSpPr>
          <p:spPr>
            <a:xfrm>
              <a:off x="7720568" y="5638428"/>
              <a:ext cx="1418978" cy="584775"/>
            </a:xfrm>
            <a:prstGeom prst="rect">
              <a:avLst/>
            </a:prstGeom>
            <a:noFill/>
          </p:spPr>
          <p:txBody>
            <a:bodyPr wrap="none" rtlCol="0">
              <a:spAutoFit/>
            </a:bodyPr>
            <a:lstStyle/>
            <a:p>
              <a:r>
                <a:rPr lang="zh-CN" altLang="en-US" sz="1600" dirty="0">
                  <a:solidFill>
                    <a:srgbClr val="003153"/>
                  </a:solidFill>
                  <a:latin typeface="微软雅黑" panose="020B0503020204020204" pitchFamily="34" charset="-122"/>
                  <a:ea typeface="微软雅黑" panose="020B0503020204020204" pitchFamily="34" charset="-122"/>
                </a:rPr>
                <a:t>损耗</a:t>
              </a:r>
              <a:r>
                <a:rPr lang="en-US" altLang="zh-CN" sz="1600" dirty="0">
                  <a:solidFill>
                    <a:srgbClr val="003153"/>
                  </a:solidFill>
                  <a:latin typeface="微软雅黑" panose="020B0503020204020204" pitchFamily="34" charset="-122"/>
                  <a:ea typeface="微软雅黑" panose="020B0503020204020204" pitchFamily="34" charset="-122"/>
                </a:rPr>
                <a:t>&lt;2.5 dB</a:t>
              </a:r>
            </a:p>
            <a:p>
              <a:r>
                <a:rPr lang="zh-CN" altLang="en-US" sz="1600" dirty="0">
                  <a:solidFill>
                    <a:srgbClr val="003153"/>
                  </a:solidFill>
                  <a:latin typeface="微软雅黑" panose="020B0503020204020204" pitchFamily="34" charset="-122"/>
                  <a:ea typeface="微软雅黑" panose="020B0503020204020204" pitchFamily="34" charset="-122"/>
                </a:rPr>
                <a:t>串扰</a:t>
              </a:r>
              <a:r>
                <a:rPr lang="en-US" altLang="zh-CN" sz="1600" dirty="0">
                  <a:solidFill>
                    <a:srgbClr val="003153"/>
                  </a:solidFill>
                  <a:latin typeface="微软雅黑" panose="020B0503020204020204" pitchFamily="34" charset="-122"/>
                  <a:ea typeface="微软雅黑" panose="020B0503020204020204" pitchFamily="34" charset="-122"/>
                </a:rPr>
                <a:t>&lt;</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dirty="0">
                  <a:solidFill>
                    <a:srgbClr val="003153"/>
                  </a:solidFill>
                  <a:latin typeface="微软雅黑" panose="020B0503020204020204" pitchFamily="34" charset="-122"/>
                  <a:ea typeface="微软雅黑" panose="020B0503020204020204" pitchFamily="34" charset="-122"/>
                </a:rPr>
                <a:t>12 dB</a:t>
              </a:r>
              <a:endParaRPr lang="zh-CN" altLang="en-US" sz="1600" dirty="0">
                <a:solidFill>
                  <a:srgbClr val="003153"/>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57819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6AFB641D-D0F1-219B-FCC1-178A2D30F354}"/>
              </a:ext>
            </a:extLst>
          </p:cNvPr>
          <p:cNvSpPr/>
          <p:nvPr/>
        </p:nvSpPr>
        <p:spPr>
          <a:xfrm>
            <a:off x="3306131" y="1361408"/>
            <a:ext cx="1804884" cy="167896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163F23A-A20B-3705-6A15-F072D92B7B7D}"/>
              </a:ext>
            </a:extLst>
          </p:cNvPr>
          <p:cNvSpPr>
            <a:spLocks/>
          </p:cNvSpPr>
          <p:nvPr/>
        </p:nvSpPr>
        <p:spPr>
          <a:xfrm>
            <a:off x="8002502" y="850467"/>
            <a:ext cx="3257248" cy="5021594"/>
          </a:xfrm>
          <a:prstGeom prst="rect">
            <a:avLst/>
          </a:prstGeom>
          <a:solidFill>
            <a:schemeClr val="accent4">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a:extLst>
              <a:ext uri="{FF2B5EF4-FFF2-40B4-BE49-F238E27FC236}">
                <a16:creationId xmlns:a16="http://schemas.microsoft.com/office/drawing/2014/main" id="{B6C963B2-B2AD-09E9-829D-BB542A3167AA}"/>
              </a:ext>
            </a:extLst>
          </p:cNvPr>
          <p:cNvGrpSpPr/>
          <p:nvPr/>
        </p:nvGrpSpPr>
        <p:grpSpPr>
          <a:xfrm>
            <a:off x="8191218" y="1424793"/>
            <a:ext cx="2962651" cy="3535477"/>
            <a:chOff x="6909699" y="2573241"/>
            <a:chExt cx="2111390" cy="2833213"/>
          </a:xfrm>
        </p:grpSpPr>
        <p:sp>
          <p:nvSpPr>
            <p:cNvPr id="8" name="Rectangle 57">
              <a:extLst>
                <a:ext uri="{FF2B5EF4-FFF2-40B4-BE49-F238E27FC236}">
                  <a16:creationId xmlns:a16="http://schemas.microsoft.com/office/drawing/2014/main" id="{444CBF22-E28D-CD9A-DFF1-1D1854568582}"/>
                </a:ext>
              </a:extLst>
            </p:cNvPr>
            <p:cNvSpPr>
              <a:spLocks noChangeArrowheads="1"/>
            </p:cNvSpPr>
            <p:nvPr/>
          </p:nvSpPr>
          <p:spPr bwMode="auto">
            <a:xfrm>
              <a:off x="7067312" y="5025449"/>
              <a:ext cx="1796165" cy="381005"/>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spcBef>
                  <a:spcPct val="20000"/>
                </a:spcBef>
                <a:buClr>
                  <a:srgbClr val="C00000"/>
                </a:buClr>
                <a:buSzPct val="85000"/>
                <a:defRPr/>
              </a:pPr>
              <a:r>
                <a:rPr kumimoji="1" lang="zh-CN" altLang="en-US" sz="2000" b="1" dirty="0">
                  <a:solidFill>
                    <a:srgbClr val="000000"/>
                  </a:solidFill>
                  <a:ea typeface="微软雅黑" panose="020B0503020204020204" pitchFamily="34" charset="-122"/>
                </a:rPr>
                <a:t>超构材料多维复用</a:t>
              </a:r>
            </a:p>
          </p:txBody>
        </p:sp>
        <p:sp>
          <p:nvSpPr>
            <p:cNvPr id="9" name="Rectangle 22">
              <a:extLst>
                <a:ext uri="{FF2B5EF4-FFF2-40B4-BE49-F238E27FC236}">
                  <a16:creationId xmlns:a16="http://schemas.microsoft.com/office/drawing/2014/main" id="{D02361D3-1C91-7B7D-3160-E7699A6D809A}"/>
                </a:ext>
              </a:extLst>
            </p:cNvPr>
            <p:cNvSpPr>
              <a:spLocks noChangeArrowheads="1"/>
            </p:cNvSpPr>
            <p:nvPr/>
          </p:nvSpPr>
          <p:spPr bwMode="auto">
            <a:xfrm rot="16200000">
              <a:off x="7753344" y="3229700"/>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0" name="Rectangle 22">
              <a:extLst>
                <a:ext uri="{FF2B5EF4-FFF2-40B4-BE49-F238E27FC236}">
                  <a16:creationId xmlns:a16="http://schemas.microsoft.com/office/drawing/2014/main" id="{06DE25D5-E5F0-67E5-91CA-234C4B6B9180}"/>
                </a:ext>
              </a:extLst>
            </p:cNvPr>
            <p:cNvSpPr>
              <a:spLocks noChangeArrowheads="1"/>
            </p:cNvSpPr>
            <p:nvPr/>
          </p:nvSpPr>
          <p:spPr bwMode="auto">
            <a:xfrm rot="5400000">
              <a:off x="7753344" y="4387239"/>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1" name="Rectangle 57">
              <a:extLst>
                <a:ext uri="{FF2B5EF4-FFF2-40B4-BE49-F238E27FC236}">
                  <a16:creationId xmlns:a16="http://schemas.microsoft.com/office/drawing/2014/main" id="{40D4BBEC-111D-8C37-4940-27EE1808DC20}"/>
                </a:ext>
              </a:extLst>
            </p:cNvPr>
            <p:cNvSpPr>
              <a:spLocks noChangeArrowheads="1"/>
            </p:cNvSpPr>
            <p:nvPr/>
          </p:nvSpPr>
          <p:spPr bwMode="auto">
            <a:xfrm>
              <a:off x="6909699" y="2573241"/>
              <a:ext cx="2111390" cy="545562"/>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ts val="300"/>
                </a:spcAft>
                <a:buClr>
                  <a:srgbClr val="C00000"/>
                </a:buClr>
                <a:buSzPct val="85000"/>
                <a:defRPr/>
              </a:pPr>
              <a:r>
                <a:rPr kumimoji="1" lang="zh-CN" altLang="en-US" sz="2000" b="1" dirty="0">
                  <a:solidFill>
                    <a:srgbClr val="000000"/>
                  </a:solidFill>
                  <a:ea typeface="微软雅黑" panose="020B0503020204020204" pitchFamily="34" charset="-122"/>
                </a:rPr>
                <a:t>精准调控和高效耦合</a:t>
              </a:r>
              <a:endParaRPr kumimoji="1" lang="en-US" altLang="zh-CN" sz="2000" b="1" dirty="0">
                <a:solidFill>
                  <a:srgbClr val="000000"/>
                </a:solidFill>
                <a:ea typeface="微软雅黑" panose="020B0503020204020204" pitchFamily="34" charset="-122"/>
              </a:endParaRPr>
            </a:p>
            <a:p>
              <a:pPr algn="ctr">
                <a:spcAft>
                  <a:spcPts val="300"/>
                </a:spcAft>
                <a:buClr>
                  <a:srgbClr val="C00000"/>
                </a:buClr>
                <a:buSzPct val="85000"/>
                <a:defRPr/>
              </a:pPr>
              <a:r>
                <a:rPr kumimoji="1" lang="en-US" altLang="zh-CN" sz="2000" b="1" dirty="0">
                  <a:solidFill>
                    <a:srgbClr val="0070C0"/>
                  </a:solidFill>
                  <a:ea typeface="微软雅黑" panose="020B0503020204020204" pitchFamily="34" charset="-122"/>
                </a:rPr>
                <a:t>5</a:t>
              </a:r>
              <a:r>
                <a:rPr kumimoji="1" lang="zh-CN" altLang="en-US" sz="2000" b="1" baseline="-25000" dirty="0">
                  <a:solidFill>
                    <a:srgbClr val="0070C0"/>
                  </a:solidFill>
                  <a:ea typeface="微软雅黑" panose="020B0503020204020204" pitchFamily="34" charset="-122"/>
                </a:rPr>
                <a:t>模式</a:t>
              </a:r>
              <a:r>
                <a:rPr kumimoji="1"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dirty="0">
                  <a:solidFill>
                    <a:srgbClr val="000000"/>
                  </a:solidFill>
                  <a:ea typeface="微软雅黑" panose="020B0503020204020204" pitchFamily="34" charset="-122"/>
                </a:rPr>
                <a:t>2</a:t>
              </a:r>
              <a:r>
                <a:rPr kumimoji="1" lang="zh-CN" altLang="en-US" sz="2000" b="1" baseline="-25000" dirty="0">
                  <a:solidFill>
                    <a:srgbClr val="000000"/>
                  </a:solidFill>
                  <a:ea typeface="微软雅黑" panose="020B0503020204020204" pitchFamily="34" charset="-122"/>
                </a:rPr>
                <a:t>偏振</a:t>
              </a:r>
              <a:r>
                <a:rPr kumimoji="1" lang="en-US" altLang="zh-CN" sz="2000" b="1" dirty="0">
                  <a:solidFill>
                    <a:srgbClr val="C00000"/>
                  </a:solidFill>
                  <a:latin typeface="Times New Roman" panose="02020603050405020304" pitchFamily="18" charset="0"/>
                  <a:ea typeface="微软雅黑" panose="020B0503020204020204" pitchFamily="34" charset="-122"/>
                </a:rPr>
                <a:t>×</a:t>
              </a:r>
              <a:r>
                <a:rPr kumimoji="1" lang="en-US" altLang="zh-CN" sz="2000" b="1" dirty="0">
                  <a:solidFill>
                    <a:srgbClr val="C00000"/>
                  </a:solidFill>
                  <a:ea typeface="微软雅黑" panose="020B0503020204020204" pitchFamily="34" charset="-122"/>
                </a:rPr>
                <a:t>16</a:t>
              </a:r>
              <a:r>
                <a:rPr kumimoji="1" lang="zh-CN" altLang="en-US" sz="2000" b="1" baseline="-25000" dirty="0">
                  <a:solidFill>
                    <a:srgbClr val="C00000"/>
                  </a:solidFill>
                  <a:ea typeface="微软雅黑" panose="020B0503020204020204" pitchFamily="34" charset="-122"/>
                </a:rPr>
                <a:t>波长</a:t>
              </a:r>
              <a:endParaRPr kumimoji="1" lang="en-US" altLang="zh-CN" sz="2000" b="1" baseline="-25000" dirty="0">
                <a:solidFill>
                  <a:srgbClr val="C00000"/>
                </a:solidFill>
                <a:ea typeface="微软雅黑" panose="020B0503020204020204" pitchFamily="34" charset="-122"/>
              </a:endParaRPr>
            </a:p>
            <a:p>
              <a:pPr algn="ctr">
                <a:spcAft>
                  <a:spcPts val="300"/>
                </a:spcAft>
                <a:buClr>
                  <a:srgbClr val="C00000"/>
                </a:buClr>
                <a:buSzPct val="85000"/>
                <a:defRPr/>
              </a:pPr>
              <a:endParaRPr kumimoji="1" lang="en-US" altLang="zh-CN" sz="2000" b="1" baseline="-25000" dirty="0">
                <a:solidFill>
                  <a:srgbClr val="C00000"/>
                </a:solidFill>
                <a:ea typeface="微软雅黑" panose="020B0503020204020204" pitchFamily="34" charset="-122"/>
              </a:endParaRPr>
            </a:p>
          </p:txBody>
        </p:sp>
        <p:sp>
          <p:nvSpPr>
            <p:cNvPr id="12" name="Rectangle 22">
              <a:extLst>
                <a:ext uri="{FF2B5EF4-FFF2-40B4-BE49-F238E27FC236}">
                  <a16:creationId xmlns:a16="http://schemas.microsoft.com/office/drawing/2014/main" id="{5FE01EF2-00DE-7F6D-B631-0EC209073FA3}"/>
                </a:ext>
              </a:extLst>
            </p:cNvPr>
            <p:cNvSpPr>
              <a:spLocks noChangeArrowheads="1"/>
            </p:cNvSpPr>
            <p:nvPr/>
          </p:nvSpPr>
          <p:spPr bwMode="auto">
            <a:xfrm>
              <a:off x="7024234" y="3867910"/>
              <a:ext cx="1882322" cy="452203"/>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zh-CN" altLang="en-US" sz="2000" dirty="0">
                  <a:solidFill>
                    <a:srgbClr val="C00000"/>
                  </a:solidFill>
                  <a:latin typeface="Microsoft YaHei" panose="020B0503020204020204" pitchFamily="34" charset="-122"/>
                  <a:ea typeface="Microsoft YaHei" panose="020B0503020204020204" pitchFamily="34" charset="-122"/>
                </a:rPr>
                <a:t>高集成度和大通量</a:t>
              </a:r>
              <a:endParaRPr kumimoji="1" lang="zh-CN" altLang="en-US" sz="2000" dirty="0">
                <a:solidFill>
                  <a:srgbClr val="0070C0"/>
                </a:solidFill>
                <a:latin typeface="Microsoft YaHei" panose="020B0503020204020204" pitchFamily="34" charset="-122"/>
                <a:ea typeface="Microsoft YaHei" panose="020B0503020204020204" pitchFamily="34" charset="-122"/>
              </a:endParaRPr>
            </a:p>
          </p:txBody>
        </p:sp>
      </p:grpSp>
      <p:sp>
        <p:nvSpPr>
          <p:cNvPr id="13" name="矩形 12">
            <a:extLst>
              <a:ext uri="{FF2B5EF4-FFF2-40B4-BE49-F238E27FC236}">
                <a16:creationId xmlns:a16="http://schemas.microsoft.com/office/drawing/2014/main" id="{FE5EB4CC-2625-10E5-58F5-708D1BB19107}"/>
              </a:ext>
            </a:extLst>
          </p:cNvPr>
          <p:cNvSpPr>
            <a:spLocks/>
          </p:cNvSpPr>
          <p:nvPr/>
        </p:nvSpPr>
        <p:spPr>
          <a:xfrm>
            <a:off x="932250" y="5748754"/>
            <a:ext cx="10327499" cy="7592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95B496C6-4DF6-625E-6E29-4C3F2EE51404}"/>
              </a:ext>
            </a:extLst>
          </p:cNvPr>
          <p:cNvSpPr txBox="1"/>
          <p:nvPr/>
        </p:nvSpPr>
        <p:spPr>
          <a:xfrm>
            <a:off x="1536953" y="5902453"/>
            <a:ext cx="9118095" cy="451896"/>
          </a:xfrm>
          <a:prstGeom prst="rect">
            <a:avLst/>
          </a:prstGeom>
          <a:noFill/>
        </p:spPr>
        <p:txBody>
          <a:bodyPr wrap="square">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多维光复用技术可以成倍提高通信容量，满足日益增加的通信容量需求</a:t>
            </a:r>
            <a:endParaRPr lang="en-US" altLang="zh-CN" sz="2000" dirty="0">
              <a:solidFill>
                <a:srgbClr val="002060"/>
              </a:solidFill>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硅基超构</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多维</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系统</a:t>
            </a:r>
          </a:p>
        </p:txBody>
      </p:sp>
      <p:pic>
        <p:nvPicPr>
          <p:cNvPr id="5" name="图片 4" descr="电脑游戏的截图&#10;&#10;中度可信度描述已自动生成">
            <a:extLst>
              <a:ext uri="{FF2B5EF4-FFF2-40B4-BE49-F238E27FC236}">
                <a16:creationId xmlns:a16="http://schemas.microsoft.com/office/drawing/2014/main" id="{105FC5F3-AF4A-8CBF-80C8-801939317B5B}"/>
              </a:ext>
            </a:extLst>
          </p:cNvPr>
          <p:cNvPicPr>
            <a:picLocks/>
          </p:cNvPicPr>
          <p:nvPr/>
        </p:nvPicPr>
        <p:blipFill>
          <a:blip r:embed="rId2"/>
          <a:stretch>
            <a:fillRect/>
          </a:stretch>
        </p:blipFill>
        <p:spPr>
          <a:xfrm>
            <a:off x="994182" y="913837"/>
            <a:ext cx="6598447" cy="4746089"/>
          </a:xfrm>
          <a:prstGeom prst="rect">
            <a:avLst/>
          </a:prstGeom>
        </p:spPr>
      </p:pic>
    </p:spTree>
    <p:extLst>
      <p:ext uri="{BB962C8B-B14F-4D97-AF65-F5344CB8AC3E}">
        <p14:creationId xmlns:p14="http://schemas.microsoft.com/office/powerpoint/2010/main" val="2404694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F720153-1134-3CEF-5FD7-71069DBF61EA}"/>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模式 </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解</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复用器 </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[TM</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偏振态</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0" name="组合 9">
            <a:extLst>
              <a:ext uri="{FF2B5EF4-FFF2-40B4-BE49-F238E27FC236}">
                <a16:creationId xmlns:a16="http://schemas.microsoft.com/office/drawing/2014/main" id="{633E07D0-4068-BEBD-DAE7-EF7BB11F4FFE}"/>
              </a:ext>
            </a:extLst>
          </p:cNvPr>
          <p:cNvGrpSpPr/>
          <p:nvPr/>
        </p:nvGrpSpPr>
        <p:grpSpPr>
          <a:xfrm>
            <a:off x="706963" y="752532"/>
            <a:ext cx="10778074" cy="5773395"/>
            <a:chOff x="-117045" y="1840188"/>
            <a:chExt cx="9261046" cy="4960782"/>
          </a:xfrm>
        </p:grpSpPr>
        <p:pic>
          <p:nvPicPr>
            <p:cNvPr id="3" name="图片 2">
              <a:extLst>
                <a:ext uri="{FF2B5EF4-FFF2-40B4-BE49-F238E27FC236}">
                  <a16:creationId xmlns:a16="http://schemas.microsoft.com/office/drawing/2014/main" id="{2B43936A-9809-1493-D4E7-8A2A6B8DA798}"/>
                </a:ext>
              </a:extLst>
            </p:cNvPr>
            <p:cNvPicPr>
              <a:picLocks noChangeAspect="1"/>
            </p:cNvPicPr>
            <p:nvPr/>
          </p:nvPicPr>
          <p:blipFill>
            <a:blip r:embed="rId2"/>
            <a:stretch>
              <a:fillRect/>
            </a:stretch>
          </p:blipFill>
          <p:spPr>
            <a:xfrm>
              <a:off x="0" y="2245495"/>
              <a:ext cx="9144000" cy="1456601"/>
            </a:xfrm>
            <a:prstGeom prst="rect">
              <a:avLst/>
            </a:prstGeom>
          </p:spPr>
        </p:pic>
        <p:pic>
          <p:nvPicPr>
            <p:cNvPr id="4" name="图片 3">
              <a:extLst>
                <a:ext uri="{FF2B5EF4-FFF2-40B4-BE49-F238E27FC236}">
                  <a16:creationId xmlns:a16="http://schemas.microsoft.com/office/drawing/2014/main" id="{F98AAAC7-9692-C6B1-1ECB-5D8F7868EE2B}"/>
                </a:ext>
              </a:extLst>
            </p:cNvPr>
            <p:cNvPicPr>
              <a:picLocks noChangeAspect="1"/>
            </p:cNvPicPr>
            <p:nvPr/>
          </p:nvPicPr>
          <p:blipFill>
            <a:blip r:embed="rId3"/>
            <a:stretch>
              <a:fillRect/>
            </a:stretch>
          </p:blipFill>
          <p:spPr>
            <a:xfrm>
              <a:off x="29917" y="3650989"/>
              <a:ext cx="7491174" cy="2749872"/>
            </a:xfrm>
            <a:prstGeom prst="rect">
              <a:avLst/>
            </a:prstGeom>
          </p:spPr>
        </p:pic>
        <p:sp>
          <p:nvSpPr>
            <p:cNvPr id="5" name="文本框 4">
              <a:extLst>
                <a:ext uri="{FF2B5EF4-FFF2-40B4-BE49-F238E27FC236}">
                  <a16:creationId xmlns:a16="http://schemas.microsoft.com/office/drawing/2014/main" id="{3A1F0F92-2FD0-C3EC-5FAC-82298DC85F57}"/>
                </a:ext>
              </a:extLst>
            </p:cNvPr>
            <p:cNvSpPr txBox="1"/>
            <p:nvPr/>
          </p:nvSpPr>
          <p:spPr>
            <a:xfrm>
              <a:off x="-117045" y="1840188"/>
              <a:ext cx="1577130"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器件结构</a:t>
              </a:r>
            </a:p>
          </p:txBody>
        </p:sp>
        <p:sp>
          <p:nvSpPr>
            <p:cNvPr id="6" name="文本框 5">
              <a:extLst>
                <a:ext uri="{FF2B5EF4-FFF2-40B4-BE49-F238E27FC236}">
                  <a16:creationId xmlns:a16="http://schemas.microsoft.com/office/drawing/2014/main" id="{08A1695B-71B6-6D6D-79EF-C5F0B6B57214}"/>
                </a:ext>
              </a:extLst>
            </p:cNvPr>
            <p:cNvSpPr txBox="1"/>
            <p:nvPr/>
          </p:nvSpPr>
          <p:spPr>
            <a:xfrm>
              <a:off x="-117045" y="3378678"/>
              <a:ext cx="1577130"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仿真结果</a:t>
              </a:r>
            </a:p>
          </p:txBody>
        </p:sp>
        <p:sp>
          <p:nvSpPr>
            <p:cNvPr id="7" name="矩形 6">
              <a:extLst>
                <a:ext uri="{FF2B5EF4-FFF2-40B4-BE49-F238E27FC236}">
                  <a16:creationId xmlns:a16="http://schemas.microsoft.com/office/drawing/2014/main" id="{AEDC22B0-0F0B-6B34-09D4-E8FCFBA2D02A}"/>
                </a:ext>
              </a:extLst>
            </p:cNvPr>
            <p:cNvSpPr>
              <a:spLocks/>
            </p:cNvSpPr>
            <p:nvPr/>
          </p:nvSpPr>
          <p:spPr>
            <a:xfrm>
              <a:off x="2" y="6400860"/>
              <a:ext cx="9143999" cy="40011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a:extLst>
                <a:ext uri="{FF2B5EF4-FFF2-40B4-BE49-F238E27FC236}">
                  <a16:creationId xmlns:a16="http://schemas.microsoft.com/office/drawing/2014/main" id="{4271748B-5143-DCF8-32D6-D97EC5A73752}"/>
                </a:ext>
              </a:extLst>
            </p:cNvPr>
            <p:cNvSpPr txBox="1"/>
            <p:nvPr/>
          </p:nvSpPr>
          <p:spPr>
            <a:xfrm>
              <a:off x="215679" y="6390126"/>
              <a:ext cx="8712642" cy="400110"/>
            </a:xfrm>
            <a:prstGeom prst="rect">
              <a:avLst/>
            </a:prstGeom>
            <a:noFill/>
          </p:spPr>
          <p:txBody>
            <a:bodyPr wrap="none" rtlCol="0">
              <a:spAutoFit/>
            </a:bodyPr>
            <a:lstStyle/>
            <a:p>
              <a:r>
                <a:rPr lang="zh-CN" altLang="en-US" sz="2000" dirty="0">
                  <a:solidFill>
                    <a:srgbClr val="003153"/>
                  </a:solidFill>
                  <a:latin typeface="微软雅黑" panose="020B0503020204020204" pitchFamily="34" charset="-122"/>
                  <a:ea typeface="微软雅黑" panose="020B0503020204020204" pitchFamily="34" charset="-122"/>
                </a:rPr>
                <a:t>采用计算机辅助的逆向设计优化算法，设计了支持</a:t>
              </a:r>
              <a:r>
                <a:rPr lang="en-US" altLang="zh-CN" sz="2000" dirty="0">
                  <a:solidFill>
                    <a:srgbClr val="003153"/>
                  </a:solidFill>
                  <a:latin typeface="微软雅黑" panose="020B0503020204020204" pitchFamily="34" charset="-122"/>
                  <a:ea typeface="微软雅黑" panose="020B0503020204020204" pitchFamily="34" charset="-122"/>
                </a:rPr>
                <a:t>5</a:t>
              </a:r>
              <a:r>
                <a:rPr lang="zh-CN" altLang="en-US" sz="2000" dirty="0">
                  <a:solidFill>
                    <a:srgbClr val="003153"/>
                  </a:solidFill>
                  <a:latin typeface="微软雅黑" panose="020B0503020204020204" pitchFamily="34" charset="-122"/>
                  <a:ea typeface="微软雅黑" panose="020B0503020204020204" pitchFamily="34" charset="-122"/>
                </a:rPr>
                <a:t>种模式阶数的</a:t>
              </a:r>
              <a:r>
                <a:rPr lang="en-US" altLang="zh-CN" sz="2000" dirty="0">
                  <a:solidFill>
                    <a:srgbClr val="003153"/>
                  </a:solidFill>
                  <a:latin typeface="微软雅黑" panose="020B0503020204020204" pitchFamily="34" charset="-122"/>
                  <a:ea typeface="微软雅黑" panose="020B0503020204020204" pitchFamily="34" charset="-122"/>
                </a:rPr>
                <a:t>(</a:t>
              </a:r>
              <a:r>
                <a:rPr lang="zh-CN" altLang="en-US" sz="2000" dirty="0">
                  <a:solidFill>
                    <a:srgbClr val="003153"/>
                  </a:solidFill>
                  <a:latin typeface="微软雅黑" panose="020B0503020204020204" pitchFamily="34" charset="-122"/>
                  <a:ea typeface="微软雅黑" panose="020B0503020204020204" pitchFamily="34" charset="-122"/>
                </a:rPr>
                <a:t>解</a:t>
              </a:r>
              <a:r>
                <a:rPr lang="en-US" altLang="zh-CN" sz="2000" dirty="0">
                  <a:solidFill>
                    <a:srgbClr val="003153"/>
                  </a:solidFill>
                  <a:latin typeface="微软雅黑" panose="020B0503020204020204" pitchFamily="34" charset="-122"/>
                  <a:ea typeface="微软雅黑" panose="020B0503020204020204" pitchFamily="34" charset="-122"/>
                </a:rPr>
                <a:t>)</a:t>
              </a:r>
              <a:r>
                <a:rPr lang="zh-CN" altLang="en-US" sz="2000" dirty="0">
                  <a:solidFill>
                    <a:srgbClr val="003153"/>
                  </a:solidFill>
                  <a:latin typeface="微软雅黑" panose="020B0503020204020204" pitchFamily="34" charset="-122"/>
                  <a:ea typeface="微软雅黑" panose="020B0503020204020204" pitchFamily="34" charset="-122"/>
                </a:rPr>
                <a:t>复用器</a:t>
              </a:r>
            </a:p>
          </p:txBody>
        </p:sp>
        <p:sp>
          <p:nvSpPr>
            <p:cNvPr id="9" name="文本框 8">
              <a:extLst>
                <a:ext uri="{FF2B5EF4-FFF2-40B4-BE49-F238E27FC236}">
                  <a16:creationId xmlns:a16="http://schemas.microsoft.com/office/drawing/2014/main" id="{1F788FEC-4D2C-0F19-3445-BB6484B6B03B}"/>
                </a:ext>
              </a:extLst>
            </p:cNvPr>
            <p:cNvSpPr txBox="1"/>
            <p:nvPr/>
          </p:nvSpPr>
          <p:spPr>
            <a:xfrm>
              <a:off x="7551006" y="5638428"/>
              <a:ext cx="1418978" cy="584775"/>
            </a:xfrm>
            <a:prstGeom prst="rect">
              <a:avLst/>
            </a:prstGeom>
            <a:noFill/>
          </p:spPr>
          <p:txBody>
            <a:bodyPr wrap="none" rtlCol="0">
              <a:spAutoFit/>
            </a:bodyPr>
            <a:lstStyle/>
            <a:p>
              <a:r>
                <a:rPr lang="zh-CN" altLang="en-US" sz="1600" dirty="0">
                  <a:solidFill>
                    <a:srgbClr val="003153"/>
                  </a:solidFill>
                  <a:latin typeface="微软雅黑" panose="020B0503020204020204" pitchFamily="34" charset="-122"/>
                  <a:ea typeface="微软雅黑" panose="020B0503020204020204" pitchFamily="34" charset="-122"/>
                </a:rPr>
                <a:t>损耗</a:t>
              </a:r>
              <a:r>
                <a:rPr lang="en-US" altLang="zh-CN" sz="1600" dirty="0">
                  <a:solidFill>
                    <a:srgbClr val="003153"/>
                  </a:solidFill>
                  <a:latin typeface="微软雅黑" panose="020B0503020204020204" pitchFamily="34" charset="-122"/>
                  <a:ea typeface="微软雅黑" panose="020B0503020204020204" pitchFamily="34" charset="-122"/>
                </a:rPr>
                <a:t>&lt;2.5 dB</a:t>
              </a:r>
            </a:p>
            <a:p>
              <a:r>
                <a:rPr lang="zh-CN" altLang="en-US" sz="1600" dirty="0">
                  <a:solidFill>
                    <a:srgbClr val="003153"/>
                  </a:solidFill>
                  <a:latin typeface="微软雅黑" panose="020B0503020204020204" pitchFamily="34" charset="-122"/>
                  <a:ea typeface="微软雅黑" panose="020B0503020204020204" pitchFamily="34" charset="-122"/>
                </a:rPr>
                <a:t>串扰</a:t>
              </a:r>
              <a:r>
                <a:rPr lang="en-US" altLang="zh-CN" sz="1600" dirty="0">
                  <a:solidFill>
                    <a:srgbClr val="003153"/>
                  </a:solidFill>
                  <a:latin typeface="微软雅黑" panose="020B0503020204020204" pitchFamily="34" charset="-122"/>
                  <a:ea typeface="微软雅黑" panose="020B0503020204020204" pitchFamily="34" charset="-122"/>
                </a:rPr>
                <a:t>&lt;</a:t>
              </a:r>
              <a:r>
                <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dirty="0">
                  <a:solidFill>
                    <a:srgbClr val="003153"/>
                  </a:solidFill>
                  <a:latin typeface="微软雅黑" panose="020B0503020204020204" pitchFamily="34" charset="-122"/>
                  <a:ea typeface="微软雅黑" panose="020B0503020204020204" pitchFamily="34" charset="-122"/>
                </a:rPr>
                <a:t>12 dB</a:t>
              </a:r>
              <a:endParaRPr lang="zh-CN" altLang="en-US" sz="1600" dirty="0">
                <a:solidFill>
                  <a:srgbClr val="003153"/>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168181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6AFB641D-D0F1-219B-FCC1-178A2D30F354}"/>
              </a:ext>
            </a:extLst>
          </p:cNvPr>
          <p:cNvSpPr/>
          <p:nvPr/>
        </p:nvSpPr>
        <p:spPr>
          <a:xfrm>
            <a:off x="5515274" y="792191"/>
            <a:ext cx="705853" cy="2721029"/>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电脑游戏的截图&#10;&#10;中度可信度描述已自动生成">
            <a:extLst>
              <a:ext uri="{FF2B5EF4-FFF2-40B4-BE49-F238E27FC236}">
                <a16:creationId xmlns:a16="http://schemas.microsoft.com/office/drawing/2014/main" id="{105FC5F3-AF4A-8CBF-80C8-801939317B5B}"/>
              </a:ext>
            </a:extLst>
          </p:cNvPr>
          <p:cNvPicPr>
            <a:picLocks/>
          </p:cNvPicPr>
          <p:nvPr/>
        </p:nvPicPr>
        <p:blipFill>
          <a:blip r:embed="rId2"/>
          <a:stretch>
            <a:fillRect/>
          </a:stretch>
        </p:blipFill>
        <p:spPr>
          <a:xfrm>
            <a:off x="994182" y="913837"/>
            <a:ext cx="6598447" cy="4746089"/>
          </a:xfrm>
          <a:prstGeom prst="rect">
            <a:avLst/>
          </a:prstGeom>
        </p:spPr>
      </p:pic>
      <p:sp>
        <p:nvSpPr>
          <p:cNvPr id="6" name="矩形 5">
            <a:extLst>
              <a:ext uri="{FF2B5EF4-FFF2-40B4-BE49-F238E27FC236}">
                <a16:creationId xmlns:a16="http://schemas.microsoft.com/office/drawing/2014/main" id="{9163F23A-A20B-3705-6A15-F072D92B7B7D}"/>
              </a:ext>
            </a:extLst>
          </p:cNvPr>
          <p:cNvSpPr>
            <a:spLocks/>
          </p:cNvSpPr>
          <p:nvPr/>
        </p:nvSpPr>
        <p:spPr>
          <a:xfrm>
            <a:off x="8002502" y="850467"/>
            <a:ext cx="3257248" cy="5021594"/>
          </a:xfrm>
          <a:prstGeom prst="rect">
            <a:avLst/>
          </a:prstGeom>
          <a:solidFill>
            <a:schemeClr val="accent4">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a:extLst>
              <a:ext uri="{FF2B5EF4-FFF2-40B4-BE49-F238E27FC236}">
                <a16:creationId xmlns:a16="http://schemas.microsoft.com/office/drawing/2014/main" id="{B6C963B2-B2AD-09E9-829D-BB542A3167AA}"/>
              </a:ext>
            </a:extLst>
          </p:cNvPr>
          <p:cNvGrpSpPr/>
          <p:nvPr/>
        </p:nvGrpSpPr>
        <p:grpSpPr>
          <a:xfrm>
            <a:off x="8191218" y="1424793"/>
            <a:ext cx="2962651" cy="3535477"/>
            <a:chOff x="6909699" y="2573241"/>
            <a:chExt cx="2111390" cy="2833213"/>
          </a:xfrm>
        </p:grpSpPr>
        <p:sp>
          <p:nvSpPr>
            <p:cNvPr id="8" name="Rectangle 57">
              <a:extLst>
                <a:ext uri="{FF2B5EF4-FFF2-40B4-BE49-F238E27FC236}">
                  <a16:creationId xmlns:a16="http://schemas.microsoft.com/office/drawing/2014/main" id="{444CBF22-E28D-CD9A-DFF1-1D1854568582}"/>
                </a:ext>
              </a:extLst>
            </p:cNvPr>
            <p:cNvSpPr>
              <a:spLocks noChangeArrowheads="1"/>
            </p:cNvSpPr>
            <p:nvPr/>
          </p:nvSpPr>
          <p:spPr bwMode="auto">
            <a:xfrm>
              <a:off x="7067312" y="5025449"/>
              <a:ext cx="1796165" cy="381005"/>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spcBef>
                  <a:spcPct val="20000"/>
                </a:spcBef>
                <a:buClr>
                  <a:srgbClr val="C00000"/>
                </a:buClr>
                <a:buSzPct val="85000"/>
                <a:defRPr/>
              </a:pPr>
              <a:r>
                <a:rPr kumimoji="1" lang="zh-CN" altLang="en-US" sz="2000" b="1" dirty="0">
                  <a:solidFill>
                    <a:srgbClr val="000000"/>
                  </a:solidFill>
                  <a:ea typeface="微软雅黑" panose="020B0503020204020204" pitchFamily="34" charset="-122"/>
                </a:rPr>
                <a:t>超构材料多维复用</a:t>
              </a:r>
            </a:p>
          </p:txBody>
        </p:sp>
        <p:sp>
          <p:nvSpPr>
            <p:cNvPr id="9" name="Rectangle 22">
              <a:extLst>
                <a:ext uri="{FF2B5EF4-FFF2-40B4-BE49-F238E27FC236}">
                  <a16:creationId xmlns:a16="http://schemas.microsoft.com/office/drawing/2014/main" id="{D02361D3-1C91-7B7D-3160-E7699A6D809A}"/>
                </a:ext>
              </a:extLst>
            </p:cNvPr>
            <p:cNvSpPr>
              <a:spLocks noChangeArrowheads="1"/>
            </p:cNvSpPr>
            <p:nvPr/>
          </p:nvSpPr>
          <p:spPr bwMode="auto">
            <a:xfrm rot="16200000">
              <a:off x="7753344" y="3229700"/>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0" name="Rectangle 22">
              <a:extLst>
                <a:ext uri="{FF2B5EF4-FFF2-40B4-BE49-F238E27FC236}">
                  <a16:creationId xmlns:a16="http://schemas.microsoft.com/office/drawing/2014/main" id="{06DE25D5-E5F0-67E5-91CA-234C4B6B9180}"/>
                </a:ext>
              </a:extLst>
            </p:cNvPr>
            <p:cNvSpPr>
              <a:spLocks noChangeArrowheads="1"/>
            </p:cNvSpPr>
            <p:nvPr/>
          </p:nvSpPr>
          <p:spPr bwMode="auto">
            <a:xfrm rot="5400000">
              <a:off x="7753344" y="4387239"/>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1" name="Rectangle 57">
              <a:extLst>
                <a:ext uri="{FF2B5EF4-FFF2-40B4-BE49-F238E27FC236}">
                  <a16:creationId xmlns:a16="http://schemas.microsoft.com/office/drawing/2014/main" id="{40D4BBEC-111D-8C37-4940-27EE1808DC20}"/>
                </a:ext>
              </a:extLst>
            </p:cNvPr>
            <p:cNvSpPr>
              <a:spLocks noChangeArrowheads="1"/>
            </p:cNvSpPr>
            <p:nvPr/>
          </p:nvSpPr>
          <p:spPr bwMode="auto">
            <a:xfrm>
              <a:off x="6909699" y="2573241"/>
              <a:ext cx="2111390" cy="545562"/>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ts val="300"/>
                </a:spcAft>
                <a:buClr>
                  <a:srgbClr val="C00000"/>
                </a:buClr>
                <a:buSzPct val="85000"/>
                <a:defRPr/>
              </a:pPr>
              <a:r>
                <a:rPr kumimoji="1" lang="zh-CN" altLang="en-US" sz="2000" b="1" dirty="0">
                  <a:solidFill>
                    <a:srgbClr val="000000"/>
                  </a:solidFill>
                  <a:ea typeface="微软雅黑" panose="020B0503020204020204" pitchFamily="34" charset="-122"/>
                </a:rPr>
                <a:t>精准调控和高效耦合</a:t>
              </a:r>
              <a:endParaRPr kumimoji="1" lang="en-US" altLang="zh-CN" sz="2000" b="1" dirty="0">
                <a:solidFill>
                  <a:srgbClr val="000000"/>
                </a:solidFill>
                <a:ea typeface="微软雅黑" panose="020B0503020204020204" pitchFamily="34" charset="-122"/>
              </a:endParaRPr>
            </a:p>
            <a:p>
              <a:pPr algn="ctr">
                <a:spcAft>
                  <a:spcPts val="300"/>
                </a:spcAft>
                <a:buClr>
                  <a:srgbClr val="C00000"/>
                </a:buClr>
                <a:buSzPct val="85000"/>
                <a:defRPr/>
              </a:pPr>
              <a:r>
                <a:rPr kumimoji="1" lang="en-US" altLang="zh-CN" sz="2000" b="1" dirty="0">
                  <a:solidFill>
                    <a:srgbClr val="0070C0"/>
                  </a:solidFill>
                  <a:ea typeface="微软雅黑" panose="020B0503020204020204" pitchFamily="34" charset="-122"/>
                </a:rPr>
                <a:t>5</a:t>
              </a:r>
              <a:r>
                <a:rPr kumimoji="1" lang="zh-CN" altLang="en-US" sz="2000" b="1" baseline="-25000" dirty="0">
                  <a:solidFill>
                    <a:srgbClr val="0070C0"/>
                  </a:solidFill>
                  <a:ea typeface="微软雅黑" panose="020B0503020204020204" pitchFamily="34" charset="-122"/>
                </a:rPr>
                <a:t>模式</a:t>
              </a:r>
              <a:r>
                <a:rPr kumimoji="1"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dirty="0">
                  <a:solidFill>
                    <a:srgbClr val="000000"/>
                  </a:solidFill>
                  <a:ea typeface="微软雅黑" panose="020B0503020204020204" pitchFamily="34" charset="-122"/>
                </a:rPr>
                <a:t>2</a:t>
              </a:r>
              <a:r>
                <a:rPr kumimoji="1" lang="zh-CN" altLang="en-US" sz="2000" b="1" baseline="-25000" dirty="0">
                  <a:solidFill>
                    <a:srgbClr val="000000"/>
                  </a:solidFill>
                  <a:ea typeface="微软雅黑" panose="020B0503020204020204" pitchFamily="34" charset="-122"/>
                </a:rPr>
                <a:t>偏振</a:t>
              </a:r>
              <a:r>
                <a:rPr kumimoji="1" lang="en-US" altLang="zh-CN" sz="2000" b="1" dirty="0">
                  <a:solidFill>
                    <a:srgbClr val="C00000"/>
                  </a:solidFill>
                  <a:latin typeface="Times New Roman" panose="02020603050405020304" pitchFamily="18" charset="0"/>
                  <a:ea typeface="微软雅黑" panose="020B0503020204020204" pitchFamily="34" charset="-122"/>
                </a:rPr>
                <a:t>×</a:t>
              </a:r>
              <a:r>
                <a:rPr kumimoji="1" lang="en-US" altLang="zh-CN" sz="2000" b="1" dirty="0">
                  <a:solidFill>
                    <a:srgbClr val="C00000"/>
                  </a:solidFill>
                  <a:ea typeface="微软雅黑" panose="020B0503020204020204" pitchFamily="34" charset="-122"/>
                </a:rPr>
                <a:t>16</a:t>
              </a:r>
              <a:r>
                <a:rPr kumimoji="1" lang="zh-CN" altLang="en-US" sz="2000" b="1" baseline="-25000" dirty="0">
                  <a:solidFill>
                    <a:srgbClr val="C00000"/>
                  </a:solidFill>
                  <a:ea typeface="微软雅黑" panose="020B0503020204020204" pitchFamily="34" charset="-122"/>
                </a:rPr>
                <a:t>波长</a:t>
              </a:r>
              <a:endParaRPr kumimoji="1" lang="en-US" altLang="zh-CN" sz="2000" b="1" baseline="-25000" dirty="0">
                <a:solidFill>
                  <a:srgbClr val="C00000"/>
                </a:solidFill>
                <a:ea typeface="微软雅黑" panose="020B0503020204020204" pitchFamily="34" charset="-122"/>
              </a:endParaRPr>
            </a:p>
            <a:p>
              <a:pPr algn="ctr">
                <a:spcAft>
                  <a:spcPts val="300"/>
                </a:spcAft>
                <a:buClr>
                  <a:srgbClr val="C00000"/>
                </a:buClr>
                <a:buSzPct val="85000"/>
                <a:defRPr/>
              </a:pPr>
              <a:endParaRPr kumimoji="1" lang="en-US" altLang="zh-CN" sz="2000" b="1" baseline="-25000" dirty="0">
                <a:solidFill>
                  <a:srgbClr val="C00000"/>
                </a:solidFill>
                <a:ea typeface="微软雅黑" panose="020B0503020204020204" pitchFamily="34" charset="-122"/>
              </a:endParaRPr>
            </a:p>
          </p:txBody>
        </p:sp>
        <p:sp>
          <p:nvSpPr>
            <p:cNvPr id="12" name="Rectangle 22">
              <a:extLst>
                <a:ext uri="{FF2B5EF4-FFF2-40B4-BE49-F238E27FC236}">
                  <a16:creationId xmlns:a16="http://schemas.microsoft.com/office/drawing/2014/main" id="{5FE01EF2-00DE-7F6D-B631-0EC209073FA3}"/>
                </a:ext>
              </a:extLst>
            </p:cNvPr>
            <p:cNvSpPr>
              <a:spLocks noChangeArrowheads="1"/>
            </p:cNvSpPr>
            <p:nvPr/>
          </p:nvSpPr>
          <p:spPr bwMode="auto">
            <a:xfrm>
              <a:off x="7024234" y="3867910"/>
              <a:ext cx="1882322" cy="452203"/>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zh-CN" altLang="en-US" sz="2000" dirty="0">
                  <a:solidFill>
                    <a:srgbClr val="C00000"/>
                  </a:solidFill>
                  <a:latin typeface="Microsoft YaHei" panose="020B0503020204020204" pitchFamily="34" charset="-122"/>
                  <a:ea typeface="Microsoft YaHei" panose="020B0503020204020204" pitchFamily="34" charset="-122"/>
                </a:rPr>
                <a:t>高集成度和大通量</a:t>
              </a:r>
              <a:endParaRPr kumimoji="1" lang="zh-CN" altLang="en-US" sz="2000" dirty="0">
                <a:solidFill>
                  <a:srgbClr val="0070C0"/>
                </a:solidFill>
                <a:latin typeface="Microsoft YaHei" panose="020B0503020204020204" pitchFamily="34" charset="-122"/>
                <a:ea typeface="Microsoft YaHei" panose="020B0503020204020204" pitchFamily="34" charset="-122"/>
              </a:endParaRPr>
            </a:p>
          </p:txBody>
        </p:sp>
      </p:grpSp>
      <p:sp>
        <p:nvSpPr>
          <p:cNvPr id="13" name="矩形 12">
            <a:extLst>
              <a:ext uri="{FF2B5EF4-FFF2-40B4-BE49-F238E27FC236}">
                <a16:creationId xmlns:a16="http://schemas.microsoft.com/office/drawing/2014/main" id="{FE5EB4CC-2625-10E5-58F5-708D1BB19107}"/>
              </a:ext>
            </a:extLst>
          </p:cNvPr>
          <p:cNvSpPr>
            <a:spLocks/>
          </p:cNvSpPr>
          <p:nvPr/>
        </p:nvSpPr>
        <p:spPr>
          <a:xfrm>
            <a:off x="932250" y="5748754"/>
            <a:ext cx="10327499" cy="7592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95B496C6-4DF6-625E-6E29-4C3F2EE51404}"/>
              </a:ext>
            </a:extLst>
          </p:cNvPr>
          <p:cNvSpPr txBox="1"/>
          <p:nvPr/>
        </p:nvSpPr>
        <p:spPr>
          <a:xfrm>
            <a:off x="1536953" y="5902453"/>
            <a:ext cx="9118095" cy="451896"/>
          </a:xfrm>
          <a:prstGeom prst="rect">
            <a:avLst/>
          </a:prstGeom>
          <a:noFill/>
        </p:spPr>
        <p:txBody>
          <a:bodyPr wrap="square">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多维光复用技术可以成倍提高通信容量，满足日益增加的通信容量需求</a:t>
            </a:r>
            <a:endParaRPr lang="en-US" altLang="zh-CN" sz="2000" dirty="0">
              <a:solidFill>
                <a:srgbClr val="002060"/>
              </a:solidFill>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硅基超构</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多维</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系统</a:t>
            </a:r>
          </a:p>
        </p:txBody>
      </p:sp>
    </p:spTree>
    <p:extLst>
      <p:ext uri="{BB962C8B-B14F-4D97-AF65-F5344CB8AC3E}">
        <p14:creationId xmlns:p14="http://schemas.microsoft.com/office/powerpoint/2010/main" val="4079754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偏振旋转器</a:t>
            </a:r>
          </a:p>
        </p:txBody>
      </p:sp>
      <p:grpSp>
        <p:nvGrpSpPr>
          <p:cNvPr id="23" name="组合 22">
            <a:extLst>
              <a:ext uri="{FF2B5EF4-FFF2-40B4-BE49-F238E27FC236}">
                <a16:creationId xmlns:a16="http://schemas.microsoft.com/office/drawing/2014/main" id="{EDED5396-2553-D386-49DF-087CD6CEFF15}"/>
              </a:ext>
            </a:extLst>
          </p:cNvPr>
          <p:cNvGrpSpPr/>
          <p:nvPr/>
        </p:nvGrpSpPr>
        <p:grpSpPr>
          <a:xfrm>
            <a:off x="958108" y="744744"/>
            <a:ext cx="10618969" cy="5826141"/>
            <a:chOff x="456677" y="1840188"/>
            <a:chExt cx="8907702" cy="4887247"/>
          </a:xfrm>
        </p:grpSpPr>
        <p:pic>
          <p:nvPicPr>
            <p:cNvPr id="4" name="图片 3">
              <a:extLst>
                <a:ext uri="{FF2B5EF4-FFF2-40B4-BE49-F238E27FC236}">
                  <a16:creationId xmlns:a16="http://schemas.microsoft.com/office/drawing/2014/main" id="{2D1A189F-2F75-DF09-991E-7EFD4A6CB941}"/>
                </a:ext>
              </a:extLst>
            </p:cNvPr>
            <p:cNvPicPr>
              <a:picLocks noChangeAspect="1"/>
            </p:cNvPicPr>
            <p:nvPr/>
          </p:nvPicPr>
          <p:blipFill>
            <a:blip r:embed="rId2"/>
            <a:stretch>
              <a:fillRect/>
            </a:stretch>
          </p:blipFill>
          <p:spPr>
            <a:xfrm>
              <a:off x="729706" y="2024076"/>
              <a:ext cx="7684593" cy="1830972"/>
            </a:xfrm>
            <a:prstGeom prst="rect">
              <a:avLst/>
            </a:prstGeom>
          </p:spPr>
        </p:pic>
        <p:sp>
          <p:nvSpPr>
            <p:cNvPr id="15" name="文本框 14">
              <a:extLst>
                <a:ext uri="{FF2B5EF4-FFF2-40B4-BE49-F238E27FC236}">
                  <a16:creationId xmlns:a16="http://schemas.microsoft.com/office/drawing/2014/main" id="{72532570-A3CC-2522-24EC-BEB41FCDCF7F}"/>
                </a:ext>
              </a:extLst>
            </p:cNvPr>
            <p:cNvSpPr txBox="1"/>
            <p:nvPr/>
          </p:nvSpPr>
          <p:spPr>
            <a:xfrm>
              <a:off x="456677" y="1840188"/>
              <a:ext cx="1577130"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器件结构</a:t>
              </a:r>
            </a:p>
          </p:txBody>
        </p:sp>
        <p:grpSp>
          <p:nvGrpSpPr>
            <p:cNvPr id="16" name="组合 15">
              <a:extLst>
                <a:ext uri="{FF2B5EF4-FFF2-40B4-BE49-F238E27FC236}">
                  <a16:creationId xmlns:a16="http://schemas.microsoft.com/office/drawing/2014/main" id="{559FE7EF-08D1-DF68-7003-8B72F3F84CC0}"/>
                </a:ext>
              </a:extLst>
            </p:cNvPr>
            <p:cNvGrpSpPr/>
            <p:nvPr/>
          </p:nvGrpSpPr>
          <p:grpSpPr>
            <a:xfrm>
              <a:off x="981388" y="4038938"/>
              <a:ext cx="6636221" cy="2688497"/>
              <a:chOff x="1253890" y="3939389"/>
              <a:chExt cx="6636221" cy="2688497"/>
            </a:xfrm>
          </p:grpSpPr>
          <p:pic>
            <p:nvPicPr>
              <p:cNvPr id="17" name="图片 16">
                <a:extLst>
                  <a:ext uri="{FF2B5EF4-FFF2-40B4-BE49-F238E27FC236}">
                    <a16:creationId xmlns:a16="http://schemas.microsoft.com/office/drawing/2014/main" id="{AEFEB32F-1BCF-D266-3E99-3FBEC7E3C253}"/>
                  </a:ext>
                </a:extLst>
              </p:cNvPr>
              <p:cNvPicPr>
                <a:picLocks noChangeAspect="1"/>
              </p:cNvPicPr>
              <p:nvPr/>
            </p:nvPicPr>
            <p:blipFill>
              <a:blip r:embed="rId3"/>
              <a:stretch>
                <a:fillRect/>
              </a:stretch>
            </p:blipFill>
            <p:spPr>
              <a:xfrm>
                <a:off x="1253890" y="3939389"/>
                <a:ext cx="6636221" cy="2688497"/>
              </a:xfrm>
              <a:prstGeom prst="rect">
                <a:avLst/>
              </a:prstGeom>
            </p:spPr>
          </p:pic>
          <p:grpSp>
            <p:nvGrpSpPr>
              <p:cNvPr id="18" name="组合 17">
                <a:extLst>
                  <a:ext uri="{FF2B5EF4-FFF2-40B4-BE49-F238E27FC236}">
                    <a16:creationId xmlns:a16="http://schemas.microsoft.com/office/drawing/2014/main" id="{A8846BCA-6627-177A-F281-A5876734C2C9}"/>
                  </a:ext>
                </a:extLst>
              </p:cNvPr>
              <p:cNvGrpSpPr/>
              <p:nvPr/>
            </p:nvGrpSpPr>
            <p:grpSpPr>
              <a:xfrm>
                <a:off x="1341102" y="3977373"/>
                <a:ext cx="3909130" cy="266777"/>
                <a:chOff x="1341102" y="3977373"/>
                <a:chExt cx="3909130" cy="266777"/>
              </a:xfrm>
            </p:grpSpPr>
            <p:pic>
              <p:nvPicPr>
                <p:cNvPr id="19" name="图片 18">
                  <a:extLst>
                    <a:ext uri="{FF2B5EF4-FFF2-40B4-BE49-F238E27FC236}">
                      <a16:creationId xmlns:a16="http://schemas.microsoft.com/office/drawing/2014/main" id="{94E99D8E-CE72-22B7-9C1A-9C7109F062A6}"/>
                    </a:ext>
                  </a:extLst>
                </p:cNvPr>
                <p:cNvPicPr>
                  <a:picLocks noChangeAspect="1"/>
                </p:cNvPicPr>
                <p:nvPr/>
              </p:nvPicPr>
              <p:blipFill>
                <a:blip r:embed="rId4"/>
                <a:stretch>
                  <a:fillRect/>
                </a:stretch>
              </p:blipFill>
              <p:spPr>
                <a:xfrm>
                  <a:off x="4932090" y="3977373"/>
                  <a:ext cx="318142" cy="266777"/>
                </a:xfrm>
                <a:prstGeom prst="rect">
                  <a:avLst/>
                </a:prstGeom>
              </p:spPr>
            </p:pic>
            <p:pic>
              <p:nvPicPr>
                <p:cNvPr id="20" name="图片 19">
                  <a:extLst>
                    <a:ext uri="{FF2B5EF4-FFF2-40B4-BE49-F238E27FC236}">
                      <a16:creationId xmlns:a16="http://schemas.microsoft.com/office/drawing/2014/main" id="{E13E4D15-5814-A19D-DE09-7223E0FCEB94}"/>
                    </a:ext>
                  </a:extLst>
                </p:cNvPr>
                <p:cNvPicPr>
                  <a:picLocks noChangeAspect="1"/>
                </p:cNvPicPr>
                <p:nvPr/>
              </p:nvPicPr>
              <p:blipFill>
                <a:blip r:embed="rId4"/>
                <a:stretch>
                  <a:fillRect/>
                </a:stretch>
              </p:blipFill>
              <p:spPr>
                <a:xfrm>
                  <a:off x="1341102" y="3977373"/>
                  <a:ext cx="318142" cy="266777"/>
                </a:xfrm>
                <a:prstGeom prst="rect">
                  <a:avLst/>
                </a:prstGeom>
              </p:spPr>
            </p:pic>
          </p:grpSp>
        </p:grpSp>
        <p:sp>
          <p:nvSpPr>
            <p:cNvPr id="21" name="文本框 20">
              <a:extLst>
                <a:ext uri="{FF2B5EF4-FFF2-40B4-BE49-F238E27FC236}">
                  <a16:creationId xmlns:a16="http://schemas.microsoft.com/office/drawing/2014/main" id="{9F4B686B-A7F3-3107-64C4-53739817B5B8}"/>
                </a:ext>
              </a:extLst>
            </p:cNvPr>
            <p:cNvSpPr txBox="1"/>
            <p:nvPr/>
          </p:nvSpPr>
          <p:spPr>
            <a:xfrm>
              <a:off x="456677" y="3838881"/>
              <a:ext cx="1577130"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仿真结果</a:t>
              </a:r>
            </a:p>
          </p:txBody>
        </p:sp>
        <p:sp>
          <p:nvSpPr>
            <p:cNvPr id="22" name="文本框 21">
              <a:extLst>
                <a:ext uri="{FF2B5EF4-FFF2-40B4-BE49-F238E27FC236}">
                  <a16:creationId xmlns:a16="http://schemas.microsoft.com/office/drawing/2014/main" id="{8A9B3BE8-EDF6-8E67-196C-91CCC89FE51F}"/>
                </a:ext>
              </a:extLst>
            </p:cNvPr>
            <p:cNvSpPr txBox="1"/>
            <p:nvPr/>
          </p:nvSpPr>
          <p:spPr>
            <a:xfrm>
              <a:off x="7915894" y="5638428"/>
              <a:ext cx="1448485" cy="593809"/>
            </a:xfrm>
            <a:prstGeom prst="rect">
              <a:avLst/>
            </a:prstGeom>
            <a:noFill/>
          </p:spPr>
          <p:txBody>
            <a:bodyPr wrap="none" rtlCol="0">
              <a:spAutoFit/>
            </a:bodyPr>
            <a:lstStyle/>
            <a:p>
              <a:r>
                <a:rPr lang="zh-CN" altLang="en-US" sz="2000" dirty="0">
                  <a:solidFill>
                    <a:srgbClr val="003153"/>
                  </a:solidFill>
                  <a:latin typeface="微软雅黑" panose="020B0503020204020204" pitchFamily="34" charset="-122"/>
                  <a:ea typeface="微软雅黑" panose="020B0503020204020204" pitchFamily="34" charset="-122"/>
                </a:rPr>
                <a:t>损耗</a:t>
              </a:r>
              <a:r>
                <a:rPr lang="en-US" altLang="zh-CN" sz="2000" dirty="0">
                  <a:solidFill>
                    <a:srgbClr val="003153"/>
                  </a:solidFill>
                  <a:latin typeface="微软雅黑" panose="020B0503020204020204" pitchFamily="34" charset="-122"/>
                  <a:ea typeface="微软雅黑" panose="020B0503020204020204" pitchFamily="34" charset="-122"/>
                </a:rPr>
                <a:t>&lt;0.5 dB</a:t>
              </a:r>
            </a:p>
            <a:p>
              <a:r>
                <a:rPr lang="zh-CN" altLang="en-US" sz="2000" dirty="0">
                  <a:solidFill>
                    <a:srgbClr val="003153"/>
                  </a:solidFill>
                  <a:latin typeface="微软雅黑" panose="020B0503020204020204" pitchFamily="34" charset="-122"/>
                  <a:ea typeface="微软雅黑" panose="020B0503020204020204" pitchFamily="34" charset="-122"/>
                </a:rPr>
                <a:t>串扰</a:t>
              </a:r>
              <a:r>
                <a:rPr lang="en-US" altLang="zh-CN" sz="2000" dirty="0">
                  <a:solidFill>
                    <a:srgbClr val="003153"/>
                  </a:solidFill>
                  <a:latin typeface="微软雅黑" panose="020B0503020204020204" pitchFamily="34" charset="-122"/>
                  <a:ea typeface="微软雅黑" panose="020B0503020204020204" pitchFamily="34" charset="-122"/>
                </a:rPr>
                <a:t>&lt;</a:t>
              </a:r>
              <a:r>
                <a:rPr lang="en-US" altLang="zh-CN"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rgbClr val="003153"/>
                  </a:solidFill>
                  <a:latin typeface="微软雅黑" panose="020B0503020204020204" pitchFamily="34" charset="-122"/>
                  <a:ea typeface="微软雅黑" panose="020B0503020204020204" pitchFamily="34" charset="-122"/>
                </a:rPr>
                <a:t>17 dB</a:t>
              </a:r>
              <a:endParaRPr lang="zh-CN" altLang="en-US" sz="2000" dirty="0">
                <a:solidFill>
                  <a:srgbClr val="003153"/>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85761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FE5EB4CC-2625-10E5-58F5-708D1BB19107}"/>
              </a:ext>
            </a:extLst>
          </p:cNvPr>
          <p:cNvSpPr>
            <a:spLocks/>
          </p:cNvSpPr>
          <p:nvPr/>
        </p:nvSpPr>
        <p:spPr>
          <a:xfrm>
            <a:off x="932250" y="5872061"/>
            <a:ext cx="10327499" cy="759293"/>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椭圆 2">
            <a:extLst>
              <a:ext uri="{FF2B5EF4-FFF2-40B4-BE49-F238E27FC236}">
                <a16:creationId xmlns:a16="http://schemas.microsoft.com/office/drawing/2014/main" id="{6AFB641D-D0F1-219B-FCC1-178A2D30F354}"/>
              </a:ext>
            </a:extLst>
          </p:cNvPr>
          <p:cNvSpPr/>
          <p:nvPr/>
        </p:nvSpPr>
        <p:spPr>
          <a:xfrm>
            <a:off x="6482395" y="792191"/>
            <a:ext cx="705853" cy="50215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电脑游戏的截图&#10;&#10;中度可信度描述已自动生成">
            <a:extLst>
              <a:ext uri="{FF2B5EF4-FFF2-40B4-BE49-F238E27FC236}">
                <a16:creationId xmlns:a16="http://schemas.microsoft.com/office/drawing/2014/main" id="{105FC5F3-AF4A-8CBF-80C8-801939317B5B}"/>
              </a:ext>
            </a:extLst>
          </p:cNvPr>
          <p:cNvPicPr>
            <a:picLocks/>
          </p:cNvPicPr>
          <p:nvPr/>
        </p:nvPicPr>
        <p:blipFill>
          <a:blip r:embed="rId2"/>
          <a:stretch>
            <a:fillRect/>
          </a:stretch>
        </p:blipFill>
        <p:spPr>
          <a:xfrm>
            <a:off x="994182" y="913837"/>
            <a:ext cx="6598447" cy="4746089"/>
          </a:xfrm>
          <a:prstGeom prst="rect">
            <a:avLst/>
          </a:prstGeom>
        </p:spPr>
      </p:pic>
      <p:sp>
        <p:nvSpPr>
          <p:cNvPr id="6" name="矩形 5">
            <a:extLst>
              <a:ext uri="{FF2B5EF4-FFF2-40B4-BE49-F238E27FC236}">
                <a16:creationId xmlns:a16="http://schemas.microsoft.com/office/drawing/2014/main" id="{9163F23A-A20B-3705-6A15-F072D92B7B7D}"/>
              </a:ext>
            </a:extLst>
          </p:cNvPr>
          <p:cNvSpPr>
            <a:spLocks/>
          </p:cNvSpPr>
          <p:nvPr/>
        </p:nvSpPr>
        <p:spPr>
          <a:xfrm>
            <a:off x="8002502" y="850467"/>
            <a:ext cx="3257248" cy="5021594"/>
          </a:xfrm>
          <a:prstGeom prst="rect">
            <a:avLst/>
          </a:prstGeom>
          <a:solidFill>
            <a:schemeClr val="accent4">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 name="组合 6">
            <a:extLst>
              <a:ext uri="{FF2B5EF4-FFF2-40B4-BE49-F238E27FC236}">
                <a16:creationId xmlns:a16="http://schemas.microsoft.com/office/drawing/2014/main" id="{B6C963B2-B2AD-09E9-829D-BB542A3167AA}"/>
              </a:ext>
            </a:extLst>
          </p:cNvPr>
          <p:cNvGrpSpPr/>
          <p:nvPr/>
        </p:nvGrpSpPr>
        <p:grpSpPr>
          <a:xfrm>
            <a:off x="8191218" y="1424793"/>
            <a:ext cx="2962651" cy="3535477"/>
            <a:chOff x="6909699" y="2573241"/>
            <a:chExt cx="2111390" cy="2833213"/>
          </a:xfrm>
        </p:grpSpPr>
        <p:sp>
          <p:nvSpPr>
            <p:cNvPr id="8" name="Rectangle 57">
              <a:extLst>
                <a:ext uri="{FF2B5EF4-FFF2-40B4-BE49-F238E27FC236}">
                  <a16:creationId xmlns:a16="http://schemas.microsoft.com/office/drawing/2014/main" id="{444CBF22-E28D-CD9A-DFF1-1D1854568582}"/>
                </a:ext>
              </a:extLst>
            </p:cNvPr>
            <p:cNvSpPr>
              <a:spLocks noChangeArrowheads="1"/>
            </p:cNvSpPr>
            <p:nvPr/>
          </p:nvSpPr>
          <p:spPr bwMode="auto">
            <a:xfrm>
              <a:off x="7067312" y="5025449"/>
              <a:ext cx="1796165" cy="381005"/>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spcBef>
                  <a:spcPct val="20000"/>
                </a:spcBef>
                <a:buClr>
                  <a:srgbClr val="C00000"/>
                </a:buClr>
                <a:buSzPct val="85000"/>
                <a:defRPr/>
              </a:pPr>
              <a:r>
                <a:rPr kumimoji="1" lang="zh-CN" altLang="en-US" sz="2000" b="1" dirty="0">
                  <a:solidFill>
                    <a:srgbClr val="000000"/>
                  </a:solidFill>
                  <a:ea typeface="微软雅黑" panose="020B0503020204020204" pitchFamily="34" charset="-122"/>
                </a:rPr>
                <a:t>超构材料多维复用</a:t>
              </a:r>
            </a:p>
          </p:txBody>
        </p:sp>
        <p:sp>
          <p:nvSpPr>
            <p:cNvPr id="9" name="Rectangle 22">
              <a:extLst>
                <a:ext uri="{FF2B5EF4-FFF2-40B4-BE49-F238E27FC236}">
                  <a16:creationId xmlns:a16="http://schemas.microsoft.com/office/drawing/2014/main" id="{D02361D3-1C91-7B7D-3160-E7699A6D809A}"/>
                </a:ext>
              </a:extLst>
            </p:cNvPr>
            <p:cNvSpPr>
              <a:spLocks noChangeArrowheads="1"/>
            </p:cNvSpPr>
            <p:nvPr/>
          </p:nvSpPr>
          <p:spPr bwMode="auto">
            <a:xfrm rot="16200000">
              <a:off x="7753344" y="3229700"/>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0" name="Rectangle 22">
              <a:extLst>
                <a:ext uri="{FF2B5EF4-FFF2-40B4-BE49-F238E27FC236}">
                  <a16:creationId xmlns:a16="http://schemas.microsoft.com/office/drawing/2014/main" id="{06DE25D5-E5F0-67E5-91CA-234C4B6B9180}"/>
                </a:ext>
              </a:extLst>
            </p:cNvPr>
            <p:cNvSpPr>
              <a:spLocks noChangeArrowheads="1"/>
            </p:cNvSpPr>
            <p:nvPr/>
          </p:nvSpPr>
          <p:spPr bwMode="auto">
            <a:xfrm rot="5400000">
              <a:off x="7753344" y="4387239"/>
              <a:ext cx="424101" cy="52730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dirty="0">
                  <a:solidFill>
                    <a:prstClr val="black"/>
                  </a:solidFill>
                  <a:latin typeface="宋体"/>
                  <a:ea typeface="宋体"/>
                  <a:sym typeface="Wingdings" panose="05000000000000000000" pitchFamily="2" charset="2"/>
                </a:rPr>
                <a:t></a:t>
              </a:r>
              <a:endParaRPr kumimoji="1" lang="zh-CN" altLang="en-US" dirty="0">
                <a:solidFill>
                  <a:srgbClr val="0070C0"/>
                </a:solidFill>
                <a:latin typeface="宋体"/>
                <a:ea typeface="宋体"/>
              </a:endParaRPr>
            </a:p>
          </p:txBody>
        </p:sp>
        <p:sp>
          <p:nvSpPr>
            <p:cNvPr id="11" name="Rectangle 57">
              <a:extLst>
                <a:ext uri="{FF2B5EF4-FFF2-40B4-BE49-F238E27FC236}">
                  <a16:creationId xmlns:a16="http://schemas.microsoft.com/office/drawing/2014/main" id="{40D4BBEC-111D-8C37-4940-27EE1808DC20}"/>
                </a:ext>
              </a:extLst>
            </p:cNvPr>
            <p:cNvSpPr>
              <a:spLocks noChangeArrowheads="1"/>
            </p:cNvSpPr>
            <p:nvPr/>
          </p:nvSpPr>
          <p:spPr bwMode="auto">
            <a:xfrm>
              <a:off x="6909699" y="2573241"/>
              <a:ext cx="2111390" cy="545562"/>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ts val="300"/>
                </a:spcAft>
                <a:buClr>
                  <a:srgbClr val="C00000"/>
                </a:buClr>
                <a:buSzPct val="85000"/>
                <a:defRPr/>
              </a:pPr>
              <a:r>
                <a:rPr kumimoji="1" lang="zh-CN" altLang="en-US" sz="2000" b="1" dirty="0">
                  <a:solidFill>
                    <a:srgbClr val="000000"/>
                  </a:solidFill>
                  <a:ea typeface="微软雅黑" panose="020B0503020204020204" pitchFamily="34" charset="-122"/>
                </a:rPr>
                <a:t>精准调控和高效耦合</a:t>
              </a:r>
              <a:endParaRPr kumimoji="1" lang="en-US" altLang="zh-CN" sz="2000" b="1" dirty="0">
                <a:solidFill>
                  <a:srgbClr val="000000"/>
                </a:solidFill>
                <a:ea typeface="微软雅黑" panose="020B0503020204020204" pitchFamily="34" charset="-122"/>
              </a:endParaRPr>
            </a:p>
            <a:p>
              <a:pPr algn="ctr">
                <a:spcAft>
                  <a:spcPts val="300"/>
                </a:spcAft>
                <a:buClr>
                  <a:srgbClr val="C00000"/>
                </a:buClr>
                <a:buSzPct val="85000"/>
                <a:defRPr/>
              </a:pPr>
              <a:r>
                <a:rPr kumimoji="1" lang="en-US" altLang="zh-CN" sz="2000" b="1" dirty="0">
                  <a:solidFill>
                    <a:srgbClr val="0070C0"/>
                  </a:solidFill>
                  <a:ea typeface="微软雅黑" panose="020B0503020204020204" pitchFamily="34" charset="-122"/>
                </a:rPr>
                <a:t>5</a:t>
              </a:r>
              <a:r>
                <a:rPr kumimoji="1" lang="zh-CN" altLang="en-US" sz="2000" b="1" baseline="-25000" dirty="0">
                  <a:solidFill>
                    <a:srgbClr val="0070C0"/>
                  </a:solidFill>
                  <a:ea typeface="微软雅黑" panose="020B0503020204020204" pitchFamily="34" charset="-122"/>
                </a:rPr>
                <a:t>模式</a:t>
              </a:r>
              <a:r>
                <a:rPr kumimoji="1"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dirty="0">
                  <a:solidFill>
                    <a:srgbClr val="000000"/>
                  </a:solidFill>
                  <a:ea typeface="微软雅黑" panose="020B0503020204020204" pitchFamily="34" charset="-122"/>
                </a:rPr>
                <a:t>2</a:t>
              </a:r>
              <a:r>
                <a:rPr kumimoji="1" lang="zh-CN" altLang="en-US" sz="2000" b="1" baseline="-25000" dirty="0">
                  <a:solidFill>
                    <a:srgbClr val="000000"/>
                  </a:solidFill>
                  <a:ea typeface="微软雅黑" panose="020B0503020204020204" pitchFamily="34" charset="-122"/>
                </a:rPr>
                <a:t>偏振</a:t>
              </a:r>
              <a:r>
                <a:rPr kumimoji="1" lang="en-US" altLang="zh-CN" sz="2000" b="1" dirty="0">
                  <a:solidFill>
                    <a:srgbClr val="C00000"/>
                  </a:solidFill>
                  <a:latin typeface="Times New Roman" panose="02020603050405020304" pitchFamily="18" charset="0"/>
                  <a:ea typeface="微软雅黑" panose="020B0503020204020204" pitchFamily="34" charset="-122"/>
                </a:rPr>
                <a:t>×</a:t>
              </a:r>
              <a:r>
                <a:rPr kumimoji="1" lang="en-US" altLang="zh-CN" sz="2000" b="1" dirty="0">
                  <a:solidFill>
                    <a:srgbClr val="C00000"/>
                  </a:solidFill>
                  <a:ea typeface="微软雅黑" panose="020B0503020204020204" pitchFamily="34" charset="-122"/>
                </a:rPr>
                <a:t>16</a:t>
              </a:r>
              <a:r>
                <a:rPr kumimoji="1" lang="zh-CN" altLang="en-US" sz="2000" b="1" baseline="-25000" dirty="0">
                  <a:solidFill>
                    <a:srgbClr val="C00000"/>
                  </a:solidFill>
                  <a:ea typeface="微软雅黑" panose="020B0503020204020204" pitchFamily="34" charset="-122"/>
                </a:rPr>
                <a:t>波长</a:t>
              </a:r>
              <a:endParaRPr kumimoji="1" lang="en-US" altLang="zh-CN" sz="2000" b="1" baseline="-25000" dirty="0">
                <a:solidFill>
                  <a:srgbClr val="C00000"/>
                </a:solidFill>
                <a:ea typeface="微软雅黑" panose="020B0503020204020204" pitchFamily="34" charset="-122"/>
              </a:endParaRPr>
            </a:p>
            <a:p>
              <a:pPr algn="ctr">
                <a:spcAft>
                  <a:spcPts val="300"/>
                </a:spcAft>
                <a:buClr>
                  <a:srgbClr val="C00000"/>
                </a:buClr>
                <a:buSzPct val="85000"/>
                <a:defRPr/>
              </a:pPr>
              <a:endParaRPr kumimoji="1" lang="en-US" altLang="zh-CN" sz="2000" b="1" baseline="-25000" dirty="0">
                <a:solidFill>
                  <a:srgbClr val="C00000"/>
                </a:solidFill>
                <a:ea typeface="微软雅黑" panose="020B0503020204020204" pitchFamily="34" charset="-122"/>
              </a:endParaRPr>
            </a:p>
          </p:txBody>
        </p:sp>
        <p:sp>
          <p:nvSpPr>
            <p:cNvPr id="12" name="Rectangle 22">
              <a:extLst>
                <a:ext uri="{FF2B5EF4-FFF2-40B4-BE49-F238E27FC236}">
                  <a16:creationId xmlns:a16="http://schemas.microsoft.com/office/drawing/2014/main" id="{5FE01EF2-00DE-7F6D-B631-0EC209073FA3}"/>
                </a:ext>
              </a:extLst>
            </p:cNvPr>
            <p:cNvSpPr>
              <a:spLocks noChangeArrowheads="1"/>
            </p:cNvSpPr>
            <p:nvPr/>
          </p:nvSpPr>
          <p:spPr bwMode="auto">
            <a:xfrm>
              <a:off x="7024234" y="3867910"/>
              <a:ext cx="1882322" cy="452203"/>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zh-CN" altLang="en-US" sz="2000" dirty="0">
                  <a:solidFill>
                    <a:srgbClr val="C00000"/>
                  </a:solidFill>
                  <a:latin typeface="Microsoft YaHei" panose="020B0503020204020204" pitchFamily="34" charset="-122"/>
                  <a:ea typeface="Microsoft YaHei" panose="020B0503020204020204" pitchFamily="34" charset="-122"/>
                </a:rPr>
                <a:t>高集成度和大通量</a:t>
              </a:r>
              <a:endParaRPr kumimoji="1" lang="zh-CN" altLang="en-US" sz="2000" dirty="0">
                <a:solidFill>
                  <a:srgbClr val="0070C0"/>
                </a:solidFill>
                <a:latin typeface="Microsoft YaHei" panose="020B0503020204020204" pitchFamily="34" charset="-122"/>
                <a:ea typeface="Microsoft YaHei" panose="020B0503020204020204" pitchFamily="34" charset="-122"/>
              </a:endParaRPr>
            </a:p>
          </p:txBody>
        </p:sp>
      </p:grpSp>
      <p:sp>
        <p:nvSpPr>
          <p:cNvPr id="14" name="文本框 13">
            <a:extLst>
              <a:ext uri="{FF2B5EF4-FFF2-40B4-BE49-F238E27FC236}">
                <a16:creationId xmlns:a16="http://schemas.microsoft.com/office/drawing/2014/main" id="{95B496C6-4DF6-625E-6E29-4C3F2EE51404}"/>
              </a:ext>
            </a:extLst>
          </p:cNvPr>
          <p:cNvSpPr txBox="1"/>
          <p:nvPr/>
        </p:nvSpPr>
        <p:spPr>
          <a:xfrm>
            <a:off x="1536953" y="6025759"/>
            <a:ext cx="9118095" cy="451896"/>
          </a:xfrm>
          <a:prstGeom prst="rect">
            <a:avLst/>
          </a:prstGeom>
          <a:noFill/>
        </p:spPr>
        <p:txBody>
          <a:bodyPr wrap="square">
            <a:spAutoFit/>
          </a:bodyPr>
          <a:lstStyle/>
          <a:p>
            <a:pPr algn="ctr"/>
            <a:r>
              <a:rPr lang="zh-CN" altLang="en-US" sz="2000" dirty="0">
                <a:solidFill>
                  <a:srgbClr val="002060"/>
                </a:solidFill>
                <a:latin typeface="微软雅黑" panose="020B0503020204020204" pitchFamily="34" charset="-122"/>
                <a:ea typeface="微软雅黑" panose="020B0503020204020204" pitchFamily="34" charset="-122"/>
              </a:rPr>
              <a:t>多维光复用技术可以成倍提高通信容量，满足日益增加的通信容量需求</a:t>
            </a:r>
            <a:endParaRPr lang="en-US" altLang="zh-CN" sz="2000" dirty="0">
              <a:solidFill>
                <a:srgbClr val="002060"/>
              </a:solidFill>
              <a:latin typeface="微软雅黑" panose="020B0503020204020204" pitchFamily="34" charset="-122"/>
              <a:ea typeface="微软雅黑" panose="020B0503020204020204" pitchFamily="34" charset="-122"/>
            </a:endParaRPr>
          </a:p>
        </p:txBody>
      </p:sp>
      <p:sp>
        <p:nvSpPr>
          <p:cNvPr id="2" name="文本占位符 1">
            <a:extLst>
              <a:ext uri="{FF2B5EF4-FFF2-40B4-BE49-F238E27FC236}">
                <a16:creationId xmlns:a16="http://schemas.microsoft.com/office/drawing/2014/main" id="{F9096898-E364-A12E-1594-23C0B1795CC9}"/>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硅基超构</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多维</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复用</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系统</a:t>
            </a:r>
          </a:p>
        </p:txBody>
      </p:sp>
    </p:spTree>
    <p:extLst>
      <p:ext uri="{BB962C8B-B14F-4D97-AF65-F5344CB8AC3E}">
        <p14:creationId xmlns:p14="http://schemas.microsoft.com/office/powerpoint/2010/main" val="143119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cs typeface="+mj-cs"/>
              </a:rPr>
              <a:t>集成光子芯片技术</a:t>
            </a:r>
            <a:r>
              <a:rPr lang="en-US" altLang="zh-CN" sz="2800" b="1" dirty="0">
                <a:solidFill>
                  <a:srgbClr val="003153"/>
                </a:solidFill>
                <a:latin typeface="微软雅黑" panose="020B0503020204020204" pitchFamily="34" charset="-122"/>
                <a:ea typeface="微软雅黑" panose="020B0503020204020204" pitchFamily="34" charset="-122"/>
                <a:cs typeface="+mj-cs"/>
              </a:rPr>
              <a:t>-</a:t>
            </a:r>
            <a:r>
              <a:rPr lang="zh-CN" altLang="en-US" sz="2800" b="1" dirty="0">
                <a:solidFill>
                  <a:srgbClr val="003153"/>
                </a:solidFill>
                <a:latin typeface="微软雅黑" panose="020B0503020204020204" pitchFamily="34" charset="-122"/>
                <a:ea typeface="微软雅黑" panose="020B0503020204020204" pitchFamily="34" charset="-122"/>
                <a:cs typeface="+mj-cs"/>
              </a:rPr>
              <a:t>高速互连极具潜力的解决方案</a:t>
            </a:r>
          </a:p>
        </p:txBody>
      </p:sp>
      <p:sp>
        <p:nvSpPr>
          <p:cNvPr id="9" name="矩形 8">
            <a:extLst>
              <a:ext uri="{FF2B5EF4-FFF2-40B4-BE49-F238E27FC236}">
                <a16:creationId xmlns:a16="http://schemas.microsoft.com/office/drawing/2014/main" id="{EA2D0EC8-8D1D-33E3-63EF-EAEDB1BB363B}"/>
              </a:ext>
            </a:extLst>
          </p:cNvPr>
          <p:cNvSpPr/>
          <p:nvPr/>
        </p:nvSpPr>
        <p:spPr>
          <a:xfrm>
            <a:off x="822440" y="5827876"/>
            <a:ext cx="8969464" cy="484235"/>
          </a:xfrm>
          <a:prstGeom prst="rect">
            <a:avLst/>
          </a:prstGeom>
        </p:spPr>
        <p:txBody>
          <a:bodyPr wrap="square" lIns="121918" tIns="60960" rIns="121918" bIns="60960">
            <a:spAutoFit/>
          </a:bodyPr>
          <a:lstStyle/>
          <a:p>
            <a:pPr marL="342900" indent="-342900" defTabSz="1219179" fontAlgn="base">
              <a:lnSpc>
                <a:spcPct val="130000"/>
              </a:lnSpc>
              <a:spcBef>
                <a:spcPct val="0"/>
              </a:spcBef>
              <a:spcAft>
                <a:spcPct val="0"/>
              </a:spcAft>
              <a:buFont typeface="Wingdings" panose="05000000000000000000" pitchFamily="2" charset="2"/>
              <a:buChar char="Ø"/>
              <a:defRPr/>
            </a:pPr>
            <a:r>
              <a:rPr lang="zh-CN" altLang="en-US" sz="2000" dirty="0">
                <a:solidFill>
                  <a:srgbClr val="084C96"/>
                </a:solidFill>
                <a:latin typeface="微软雅黑" panose="020B0503020204020204" pitchFamily="34" charset="-122"/>
                <a:ea typeface="微软雅黑" panose="020B0503020204020204" pitchFamily="34" charset="-122"/>
                <a:cs typeface="Arial Unicode MS" panose="020B0604020202020204" pitchFamily="34" charset="-122"/>
              </a:rPr>
              <a:t>集成光电子技术有潜力在芯片上低成本实现高速的光互连</a:t>
            </a:r>
          </a:p>
        </p:txBody>
      </p:sp>
      <p:grpSp>
        <p:nvGrpSpPr>
          <p:cNvPr id="65" name="组合 64">
            <a:extLst>
              <a:ext uri="{FF2B5EF4-FFF2-40B4-BE49-F238E27FC236}">
                <a16:creationId xmlns:a16="http://schemas.microsoft.com/office/drawing/2014/main" id="{58270CDE-B0BA-D33C-6693-B48BBED9B45A}"/>
              </a:ext>
            </a:extLst>
          </p:cNvPr>
          <p:cNvGrpSpPr/>
          <p:nvPr/>
        </p:nvGrpSpPr>
        <p:grpSpPr>
          <a:xfrm>
            <a:off x="6416029" y="798681"/>
            <a:ext cx="4568044" cy="4651221"/>
            <a:chOff x="6249774" y="798681"/>
            <a:chExt cx="4568044" cy="4651221"/>
          </a:xfrm>
        </p:grpSpPr>
        <p:sp>
          <p:nvSpPr>
            <p:cNvPr id="50" name="矩形 49">
              <a:extLst>
                <a:ext uri="{FF2B5EF4-FFF2-40B4-BE49-F238E27FC236}">
                  <a16:creationId xmlns:a16="http://schemas.microsoft.com/office/drawing/2014/main" id="{39CE9FFE-0FD8-78BF-2ADB-8E29BDF2E13D}"/>
                </a:ext>
              </a:extLst>
            </p:cNvPr>
            <p:cNvSpPr>
              <a:spLocks/>
            </p:cNvSpPr>
            <p:nvPr/>
          </p:nvSpPr>
          <p:spPr>
            <a:xfrm>
              <a:off x="6249774" y="798681"/>
              <a:ext cx="4568044" cy="4651221"/>
            </a:xfrm>
            <a:prstGeom prst="rect">
              <a:avLst/>
            </a:prstGeom>
            <a:solidFill>
              <a:srgbClr val="00B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2" name="图片 51">
              <a:extLst>
                <a:ext uri="{FF2B5EF4-FFF2-40B4-BE49-F238E27FC236}">
                  <a16:creationId xmlns:a16="http://schemas.microsoft.com/office/drawing/2014/main" id="{832BCCFE-EA79-B491-FB7E-8570C483EAFA}"/>
                </a:ext>
              </a:extLst>
            </p:cNvPr>
            <p:cNvPicPr>
              <a:picLocks/>
            </p:cNvPicPr>
            <p:nvPr/>
          </p:nvPicPr>
          <p:blipFill>
            <a:blip r:embed="rId3">
              <a:clrChange>
                <a:clrFrom>
                  <a:srgbClr val="FFFFFF"/>
                </a:clrFrom>
                <a:clrTo>
                  <a:srgbClr val="FFFFFF">
                    <a:alpha val="0"/>
                  </a:srgbClr>
                </a:clrTo>
              </a:clrChange>
            </a:blip>
            <a:stretch>
              <a:fillRect/>
            </a:stretch>
          </p:blipFill>
          <p:spPr>
            <a:xfrm>
              <a:off x="6725860" y="1559559"/>
              <a:ext cx="3618644" cy="2234620"/>
            </a:xfrm>
            <a:prstGeom prst="rect">
              <a:avLst/>
            </a:prstGeom>
          </p:spPr>
        </p:pic>
        <p:sp>
          <p:nvSpPr>
            <p:cNvPr id="54" name="矩形 53">
              <a:extLst>
                <a:ext uri="{FF2B5EF4-FFF2-40B4-BE49-F238E27FC236}">
                  <a16:creationId xmlns:a16="http://schemas.microsoft.com/office/drawing/2014/main" id="{551F842F-3D4D-1982-F2E3-B1A95E3A2CBF}"/>
                </a:ext>
              </a:extLst>
            </p:cNvPr>
            <p:cNvSpPr/>
            <p:nvPr/>
          </p:nvSpPr>
          <p:spPr>
            <a:xfrm>
              <a:off x="6394491" y="4992638"/>
              <a:ext cx="4290476" cy="246221"/>
            </a:xfrm>
            <a:prstGeom prst="rect">
              <a:avLst/>
            </a:prstGeom>
          </p:spPr>
          <p:txBody>
            <a:bodyPr wrap="square">
              <a:spAutoFit/>
            </a:bodyPr>
            <a:lstStyle/>
            <a:p>
              <a:pPr algn="ctr"/>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S. Y. Siew, et al., </a:t>
              </a:r>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J. Light. Technol</a:t>
              </a:r>
              <a:r>
                <a:rPr lang="en-US" altLang="zh-CN"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39, 4374–4389 (2021).</a:t>
              </a:r>
              <a:endParaRPr lang="zh-CN" altLang="en-US" sz="1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文本框 54">
              <a:extLst>
                <a:ext uri="{FF2B5EF4-FFF2-40B4-BE49-F238E27FC236}">
                  <a16:creationId xmlns:a16="http://schemas.microsoft.com/office/drawing/2014/main" id="{721B7438-728D-9DD6-F057-9A28E54E6192}"/>
                </a:ext>
              </a:extLst>
            </p:cNvPr>
            <p:cNvSpPr txBox="1">
              <a:spLocks/>
            </p:cNvSpPr>
            <p:nvPr/>
          </p:nvSpPr>
          <p:spPr>
            <a:xfrm>
              <a:off x="6469994" y="997048"/>
              <a:ext cx="2558714" cy="369332"/>
            </a:xfrm>
            <a:prstGeom prst="rect">
              <a:avLst/>
            </a:prstGeom>
            <a:noFill/>
          </p:spPr>
          <p:txBody>
            <a:bodyPr wrap="none" rtlCol="0">
              <a:spAutoFit/>
            </a:bodyPr>
            <a:lstStyle/>
            <a:p>
              <a:r>
                <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集成光电子器件的</a:t>
              </a:r>
              <a:r>
                <a:rPr lang="zh-CN" altLang="en-US"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功能</a:t>
              </a:r>
              <a:r>
                <a:rPr lang="en-US" altLang="zh-CN"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6" name="文本框 55">
              <a:extLst>
                <a:ext uri="{FF2B5EF4-FFF2-40B4-BE49-F238E27FC236}">
                  <a16:creationId xmlns:a16="http://schemas.microsoft.com/office/drawing/2014/main" id="{69BA811A-856A-1A20-22BA-63D10B50D392}"/>
                </a:ext>
              </a:extLst>
            </p:cNvPr>
            <p:cNvSpPr txBox="1"/>
            <p:nvPr/>
          </p:nvSpPr>
          <p:spPr>
            <a:xfrm>
              <a:off x="6469993" y="3926596"/>
              <a:ext cx="3964711" cy="787523"/>
            </a:xfrm>
            <a:prstGeom prst="rect">
              <a:avLst/>
            </a:prstGeom>
            <a:noFill/>
          </p:spPr>
          <p:txBody>
            <a:bodyPr wrap="square" rtlCol="0">
              <a:spAutoFit/>
            </a:bodyPr>
            <a:lstStyle/>
            <a:p>
              <a:pPr marL="285750" indent="-285750">
                <a:lnSpc>
                  <a:spcPct val="150000"/>
                </a:lnSpc>
                <a:spcBef>
                  <a:spcPts val="1000"/>
                </a:spcBef>
                <a:buFont typeface="Arial" panose="020B0604020202020204" pitchFamily="34" charset="0"/>
                <a:buChar char="•"/>
              </a:pP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在芯片上实现光的</a:t>
              </a:r>
              <a:r>
                <a:rPr lang="zh-CN" altLang="en-US" sz="1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互连、处理、调制和探测</a:t>
              </a:r>
              <a:r>
                <a:rPr lang="zh-CN" altLang="en-US"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等功能器件</a:t>
              </a:r>
              <a:endParaRPr lang="en-US" altLang="zh-CN" sz="16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64" name="组合 63">
            <a:extLst>
              <a:ext uri="{FF2B5EF4-FFF2-40B4-BE49-F238E27FC236}">
                <a16:creationId xmlns:a16="http://schemas.microsoft.com/office/drawing/2014/main" id="{E05283B7-EBD9-9830-1DBE-18B13BCE8E1A}"/>
              </a:ext>
            </a:extLst>
          </p:cNvPr>
          <p:cNvGrpSpPr/>
          <p:nvPr/>
        </p:nvGrpSpPr>
        <p:grpSpPr>
          <a:xfrm>
            <a:off x="1122324" y="798681"/>
            <a:ext cx="4653648" cy="4651221"/>
            <a:chOff x="822440" y="798681"/>
            <a:chExt cx="4653648" cy="4651221"/>
          </a:xfrm>
        </p:grpSpPr>
        <p:sp>
          <p:nvSpPr>
            <p:cNvPr id="51" name="矩形 50">
              <a:extLst>
                <a:ext uri="{FF2B5EF4-FFF2-40B4-BE49-F238E27FC236}">
                  <a16:creationId xmlns:a16="http://schemas.microsoft.com/office/drawing/2014/main" id="{D399D26D-C25E-74B3-171A-5DA5DAF4EA35}"/>
                </a:ext>
              </a:extLst>
            </p:cNvPr>
            <p:cNvSpPr>
              <a:spLocks/>
            </p:cNvSpPr>
            <p:nvPr/>
          </p:nvSpPr>
          <p:spPr>
            <a:xfrm>
              <a:off x="822440" y="798681"/>
              <a:ext cx="4568044" cy="4651221"/>
            </a:xfrm>
            <a:prstGeom prst="rect">
              <a:avLst/>
            </a:prstGeom>
            <a:solidFill>
              <a:schemeClr val="accent5">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3" name="图片 52">
              <a:extLst>
                <a:ext uri="{FF2B5EF4-FFF2-40B4-BE49-F238E27FC236}">
                  <a16:creationId xmlns:a16="http://schemas.microsoft.com/office/drawing/2014/main" id="{3F74B05A-81DB-2607-992E-5EC34C71B8A9}"/>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299709" y="3135680"/>
              <a:ext cx="3261068" cy="1827551"/>
            </a:xfrm>
            <a:prstGeom prst="rect">
              <a:avLst/>
            </a:prstGeom>
          </p:spPr>
        </p:pic>
        <p:sp>
          <p:nvSpPr>
            <p:cNvPr id="58" name="文本框 57">
              <a:extLst>
                <a:ext uri="{FF2B5EF4-FFF2-40B4-BE49-F238E27FC236}">
                  <a16:creationId xmlns:a16="http://schemas.microsoft.com/office/drawing/2014/main" id="{13B21618-4A7C-2E2D-49ED-C261DD3D78C0}"/>
                </a:ext>
              </a:extLst>
            </p:cNvPr>
            <p:cNvSpPr txBox="1"/>
            <p:nvPr/>
          </p:nvSpPr>
          <p:spPr>
            <a:xfrm>
              <a:off x="1275163" y="997048"/>
              <a:ext cx="2723823" cy="369332"/>
            </a:xfrm>
            <a:prstGeom prst="rect">
              <a:avLst/>
            </a:prstGeom>
            <a:noFill/>
          </p:spPr>
          <p:txBody>
            <a:bodyPr wrap="none" rtlCol="0">
              <a:spAutoFit/>
            </a:bodyPr>
            <a:lstStyle/>
            <a:p>
              <a:r>
                <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集成光电子芯片的</a:t>
              </a:r>
              <a:r>
                <a:rPr lang="zh-CN" altLang="en-US"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优势</a:t>
              </a:r>
              <a:r>
                <a:rPr lang="zh-CN" altLang="en-US"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矩形 58">
              <a:extLst>
                <a:ext uri="{FF2B5EF4-FFF2-40B4-BE49-F238E27FC236}">
                  <a16:creationId xmlns:a16="http://schemas.microsoft.com/office/drawing/2014/main" id="{73ECD098-C27C-2CE2-A9A0-36E4E81EBEF6}"/>
                </a:ext>
              </a:extLst>
            </p:cNvPr>
            <p:cNvSpPr/>
            <p:nvPr/>
          </p:nvSpPr>
          <p:spPr>
            <a:xfrm>
              <a:off x="1299712" y="1479844"/>
              <a:ext cx="2340591" cy="119757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与</a:t>
              </a: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CMOS</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兼容</a:t>
              </a: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低损耗</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低功耗</a:t>
              </a:r>
            </a:p>
          </p:txBody>
        </p:sp>
        <p:sp>
          <p:nvSpPr>
            <p:cNvPr id="60" name="矩形 59">
              <a:extLst>
                <a:ext uri="{FF2B5EF4-FFF2-40B4-BE49-F238E27FC236}">
                  <a16:creationId xmlns:a16="http://schemas.microsoft.com/office/drawing/2014/main" id="{DCCEB2E3-4D17-3B9D-0A50-5D1A3D7D2A40}"/>
                </a:ext>
              </a:extLst>
            </p:cNvPr>
            <p:cNvSpPr/>
            <p:nvPr/>
          </p:nvSpPr>
          <p:spPr>
            <a:xfrm>
              <a:off x="3408452" y="1479844"/>
              <a:ext cx="2067636" cy="119757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高集成度</a:t>
              </a:r>
            </a:p>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大带宽</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nSpc>
                  <a:spcPct val="15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63" name="文本框 62">
              <a:extLst>
                <a:ext uri="{FF2B5EF4-FFF2-40B4-BE49-F238E27FC236}">
                  <a16:creationId xmlns:a16="http://schemas.microsoft.com/office/drawing/2014/main" id="{EE0988FD-6EC8-E1A2-EF94-389817E727BA}"/>
                </a:ext>
              </a:extLst>
            </p:cNvPr>
            <p:cNvSpPr txBox="1"/>
            <p:nvPr/>
          </p:nvSpPr>
          <p:spPr>
            <a:xfrm>
              <a:off x="2522920" y="5000308"/>
              <a:ext cx="814646" cy="246221"/>
            </a:xfrm>
            <a:prstGeom prst="rect">
              <a:avLst/>
            </a:prstGeom>
            <a:noFill/>
          </p:spPr>
          <p:txBody>
            <a:bodyPr wrap="none" rtlCol="0">
              <a:spAutoFit/>
            </a:bodyPr>
            <a:lstStyle/>
            <a:p>
              <a:pPr algn="ctr"/>
              <a:r>
                <a:rPr lang="en-US" altLang="zh-CN" sz="1000" dirty="0">
                  <a:solidFill>
                    <a:srgbClr val="003153"/>
                  </a:solidFill>
                  <a:latin typeface="微软雅黑" panose="020B0503020204020204" pitchFamily="34" charset="-122"/>
                </a:rPr>
                <a:t>From Intel</a:t>
              </a:r>
              <a:endParaRPr lang="zh-CN" altLang="en-US" sz="1000" dirty="0">
                <a:solidFill>
                  <a:srgbClr val="003153"/>
                </a:solidFill>
                <a:latin typeface="微软雅黑" panose="020B0503020204020204" pitchFamily="34" charset="-122"/>
              </a:endParaRPr>
            </a:p>
          </p:txBody>
        </p:sp>
      </p:grpSp>
    </p:spTree>
    <p:extLst>
      <p:ext uri="{BB962C8B-B14F-4D97-AF65-F5344CB8AC3E}">
        <p14:creationId xmlns:p14="http://schemas.microsoft.com/office/powerpoint/2010/main" val="1372394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3884753-9A8B-4AF0-87FD-7CF16E653C69}"/>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波长解复用器</a:t>
            </a:r>
          </a:p>
        </p:txBody>
      </p:sp>
      <p:grpSp>
        <p:nvGrpSpPr>
          <p:cNvPr id="7" name="组合 6">
            <a:extLst>
              <a:ext uri="{FF2B5EF4-FFF2-40B4-BE49-F238E27FC236}">
                <a16:creationId xmlns:a16="http://schemas.microsoft.com/office/drawing/2014/main" id="{817BC2A0-AE99-85F1-D779-4112AC594A77}"/>
              </a:ext>
            </a:extLst>
          </p:cNvPr>
          <p:cNvGrpSpPr/>
          <p:nvPr/>
        </p:nvGrpSpPr>
        <p:grpSpPr>
          <a:xfrm>
            <a:off x="591432" y="977978"/>
            <a:ext cx="10847978" cy="3594021"/>
            <a:chOff x="456677" y="1882754"/>
            <a:chExt cx="7686680" cy="2546658"/>
          </a:xfrm>
        </p:grpSpPr>
        <p:sp>
          <p:nvSpPr>
            <p:cNvPr id="3" name="文本框 2">
              <a:extLst>
                <a:ext uri="{FF2B5EF4-FFF2-40B4-BE49-F238E27FC236}">
                  <a16:creationId xmlns:a16="http://schemas.microsoft.com/office/drawing/2014/main" id="{78B50ED8-98D9-DCEB-7EE8-643129F167C7}"/>
                </a:ext>
              </a:extLst>
            </p:cNvPr>
            <p:cNvSpPr txBox="1"/>
            <p:nvPr/>
          </p:nvSpPr>
          <p:spPr>
            <a:xfrm>
              <a:off x="456677" y="1882754"/>
              <a:ext cx="1577130"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器件结构</a:t>
              </a:r>
            </a:p>
          </p:txBody>
        </p:sp>
        <p:pic>
          <p:nvPicPr>
            <p:cNvPr id="4" name="图片 3">
              <a:extLst>
                <a:ext uri="{FF2B5EF4-FFF2-40B4-BE49-F238E27FC236}">
                  <a16:creationId xmlns:a16="http://schemas.microsoft.com/office/drawing/2014/main" id="{18C003BA-AFAF-3A2E-747E-1907F97EDF01}"/>
                </a:ext>
              </a:extLst>
            </p:cNvPr>
            <p:cNvPicPr>
              <a:picLocks noChangeAspect="1"/>
            </p:cNvPicPr>
            <p:nvPr/>
          </p:nvPicPr>
          <p:blipFill>
            <a:blip r:embed="rId2"/>
            <a:stretch>
              <a:fillRect/>
            </a:stretch>
          </p:blipFill>
          <p:spPr>
            <a:xfrm>
              <a:off x="456677" y="2457336"/>
              <a:ext cx="5118916" cy="1972076"/>
            </a:xfrm>
            <a:prstGeom prst="rect">
              <a:avLst/>
            </a:prstGeom>
          </p:spPr>
        </p:pic>
        <p:sp>
          <p:nvSpPr>
            <p:cNvPr id="5" name="文本框 4">
              <a:extLst>
                <a:ext uri="{FF2B5EF4-FFF2-40B4-BE49-F238E27FC236}">
                  <a16:creationId xmlns:a16="http://schemas.microsoft.com/office/drawing/2014/main" id="{32E7CD21-2A10-2016-102D-E68BDD6BEDDA}"/>
                </a:ext>
              </a:extLst>
            </p:cNvPr>
            <p:cNvSpPr txBox="1"/>
            <p:nvPr/>
          </p:nvSpPr>
          <p:spPr>
            <a:xfrm>
              <a:off x="5083177" y="1882754"/>
              <a:ext cx="1577130" cy="400110"/>
            </a:xfrm>
            <a:prstGeom prst="rect">
              <a:avLst/>
            </a:prstGeom>
            <a:noFill/>
          </p:spPr>
          <p:txBody>
            <a:bodyPr wrap="square" rtlCol="0">
              <a:spAutoFit/>
            </a:bodyPr>
            <a:lstStyle/>
            <a:p>
              <a:r>
                <a:rPr lang="zh-CN" altLang="en-US" sz="2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仿真结果</a:t>
              </a:r>
            </a:p>
          </p:txBody>
        </p:sp>
        <p:pic>
          <p:nvPicPr>
            <p:cNvPr id="6" name="图片 5">
              <a:extLst>
                <a:ext uri="{FF2B5EF4-FFF2-40B4-BE49-F238E27FC236}">
                  <a16:creationId xmlns:a16="http://schemas.microsoft.com/office/drawing/2014/main" id="{C3216ECA-9DA9-9258-EA03-0F506A07D8B5}"/>
                </a:ext>
              </a:extLst>
            </p:cNvPr>
            <p:cNvPicPr>
              <a:picLocks noChangeAspect="1"/>
            </p:cNvPicPr>
            <p:nvPr/>
          </p:nvPicPr>
          <p:blipFill>
            <a:blip r:embed="rId3"/>
            <a:stretch>
              <a:fillRect/>
            </a:stretch>
          </p:blipFill>
          <p:spPr>
            <a:xfrm>
              <a:off x="5758600" y="2442883"/>
              <a:ext cx="2384757" cy="1972237"/>
            </a:xfrm>
            <a:prstGeom prst="rect">
              <a:avLst/>
            </a:prstGeom>
          </p:spPr>
        </p:pic>
      </p:grpSp>
      <p:sp>
        <p:nvSpPr>
          <p:cNvPr id="8" name="文本框 7">
            <a:extLst>
              <a:ext uri="{FF2B5EF4-FFF2-40B4-BE49-F238E27FC236}">
                <a16:creationId xmlns:a16="http://schemas.microsoft.com/office/drawing/2014/main" id="{46E80636-B8B3-C837-C621-7FB9BA1B670B}"/>
              </a:ext>
            </a:extLst>
          </p:cNvPr>
          <p:cNvSpPr txBox="1"/>
          <p:nvPr/>
        </p:nvSpPr>
        <p:spPr>
          <a:xfrm>
            <a:off x="456677" y="5761486"/>
            <a:ext cx="7799650" cy="40011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rPr>
              <a:t>反射的高阶模式可以通过模式解复用器耦合到不同通道</a:t>
            </a:r>
          </a:p>
        </p:txBody>
      </p:sp>
      <p:sp>
        <p:nvSpPr>
          <p:cNvPr id="10" name="文本框 9">
            <a:extLst>
              <a:ext uri="{FF2B5EF4-FFF2-40B4-BE49-F238E27FC236}">
                <a16:creationId xmlns:a16="http://schemas.microsoft.com/office/drawing/2014/main" id="{A522FE45-CBC8-4930-3C2C-2DC73BB5F8D8}"/>
              </a:ext>
            </a:extLst>
          </p:cNvPr>
          <p:cNvSpPr txBox="1"/>
          <p:nvPr/>
        </p:nvSpPr>
        <p:spPr>
          <a:xfrm>
            <a:off x="456677" y="5281697"/>
            <a:ext cx="7799650" cy="400110"/>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000" dirty="0">
                <a:solidFill>
                  <a:srgbClr val="003153"/>
                </a:solidFill>
                <a:latin typeface="微软雅黑" panose="020B0503020204020204" pitchFamily="34" charset="-122"/>
              </a:rPr>
              <a:t>入射光在不同波长会反射回不同的模式中</a:t>
            </a:r>
            <a:endParaRPr lang="zh-CN" altLang="en-US" sz="2000" dirty="0">
              <a:solidFill>
                <a:srgbClr val="00315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2789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3A39CDA-EFD5-164C-142A-8FE4A087CF26}"/>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波长解复用器</a:t>
            </a:r>
          </a:p>
        </p:txBody>
      </p:sp>
      <p:pic>
        <p:nvPicPr>
          <p:cNvPr id="27" name="图片 26" descr="图片包含 箭头&#10;&#10;描述已自动生成">
            <a:extLst>
              <a:ext uri="{FF2B5EF4-FFF2-40B4-BE49-F238E27FC236}">
                <a16:creationId xmlns:a16="http://schemas.microsoft.com/office/drawing/2014/main" id="{CDFB6261-4644-D1EB-C0AD-F8D50BFE4362}"/>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59387" y="1121314"/>
            <a:ext cx="11807919" cy="1572452"/>
          </a:xfrm>
          <a:prstGeom prst="rect">
            <a:avLst/>
          </a:prstGeom>
        </p:spPr>
      </p:pic>
      <p:pic>
        <p:nvPicPr>
          <p:cNvPr id="16" name="图片 15">
            <a:extLst>
              <a:ext uri="{FF2B5EF4-FFF2-40B4-BE49-F238E27FC236}">
                <a16:creationId xmlns:a16="http://schemas.microsoft.com/office/drawing/2014/main" id="{534DF89F-B5C7-57E0-D16C-64C035F4DD8E}"/>
              </a:ext>
            </a:extLst>
          </p:cNvPr>
          <p:cNvPicPr>
            <a:picLocks noChangeAspect="1"/>
          </p:cNvPicPr>
          <p:nvPr/>
        </p:nvPicPr>
        <p:blipFill rotWithShape="1">
          <a:blip r:embed="rId3"/>
          <a:srcRect t="11269"/>
          <a:stretch/>
        </p:blipFill>
        <p:spPr>
          <a:xfrm>
            <a:off x="6517640" y="2284110"/>
            <a:ext cx="1385667" cy="176846"/>
          </a:xfrm>
          <a:prstGeom prst="rect">
            <a:avLst/>
          </a:prstGeom>
        </p:spPr>
      </p:pic>
      <p:sp>
        <p:nvSpPr>
          <p:cNvPr id="17" name="矩形 16">
            <a:extLst>
              <a:ext uri="{FF2B5EF4-FFF2-40B4-BE49-F238E27FC236}">
                <a16:creationId xmlns:a16="http://schemas.microsoft.com/office/drawing/2014/main" id="{087F88A5-E20D-446F-37A8-652707932E10}"/>
              </a:ext>
            </a:extLst>
          </p:cNvPr>
          <p:cNvSpPr/>
          <p:nvPr/>
        </p:nvSpPr>
        <p:spPr>
          <a:xfrm>
            <a:off x="9033164" y="2299414"/>
            <a:ext cx="1504508" cy="137160"/>
          </a:xfrm>
          <a:prstGeom prst="rect">
            <a:avLst/>
          </a:prstGeom>
          <a:solidFill>
            <a:srgbClr val="ABAA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2A247AD1-E458-1D0F-5E05-8A2653C0D257}"/>
              </a:ext>
            </a:extLst>
          </p:cNvPr>
          <p:cNvSpPr txBox="1"/>
          <p:nvPr/>
        </p:nvSpPr>
        <p:spPr>
          <a:xfrm>
            <a:off x="8967345" y="2229494"/>
            <a:ext cx="420308" cy="276999"/>
          </a:xfrm>
          <a:prstGeom prst="rect">
            <a:avLst/>
          </a:prstGeom>
          <a:noFill/>
        </p:spPr>
        <p:txBody>
          <a:bodyPr wrap="none" rtlCol="0">
            <a:spAutoFit/>
          </a:bodyPr>
          <a:lstStyle/>
          <a:p>
            <a:r>
              <a:rPr lang="en-US" altLang="zh-CN" sz="1200" dirty="0">
                <a:latin typeface="+mn-lt"/>
                <a:ea typeface="+mj-ea"/>
              </a:rPr>
              <a:t>O</a:t>
            </a:r>
            <a:r>
              <a:rPr lang="en-US" altLang="zh-CN" sz="1200" baseline="-25000" dirty="0">
                <a:latin typeface="+mn-lt"/>
                <a:ea typeface="+mj-ea"/>
              </a:rPr>
              <a:t>13</a:t>
            </a:r>
            <a:endParaRPr lang="zh-CN" altLang="en-US" sz="1200" baseline="-25000" dirty="0">
              <a:latin typeface="+mn-lt"/>
              <a:ea typeface="+mj-ea"/>
            </a:endParaRPr>
          </a:p>
        </p:txBody>
      </p:sp>
      <p:sp>
        <p:nvSpPr>
          <p:cNvPr id="19" name="文本框 18">
            <a:extLst>
              <a:ext uri="{FF2B5EF4-FFF2-40B4-BE49-F238E27FC236}">
                <a16:creationId xmlns:a16="http://schemas.microsoft.com/office/drawing/2014/main" id="{039D59DD-CF6B-42CE-BBEE-570D03E6CC98}"/>
              </a:ext>
            </a:extLst>
          </p:cNvPr>
          <p:cNvSpPr txBox="1"/>
          <p:nvPr/>
        </p:nvSpPr>
        <p:spPr>
          <a:xfrm>
            <a:off x="9291268" y="2229494"/>
            <a:ext cx="420308" cy="276999"/>
          </a:xfrm>
          <a:prstGeom prst="rect">
            <a:avLst/>
          </a:prstGeom>
          <a:noFill/>
        </p:spPr>
        <p:txBody>
          <a:bodyPr wrap="none" rtlCol="0">
            <a:spAutoFit/>
          </a:bodyPr>
          <a:lstStyle/>
          <a:p>
            <a:r>
              <a:rPr lang="en-US" altLang="zh-CN" sz="1200" dirty="0">
                <a:latin typeface="+mn-lt"/>
                <a:ea typeface="+mj-ea"/>
              </a:rPr>
              <a:t>O</a:t>
            </a:r>
            <a:r>
              <a:rPr lang="en-US" altLang="zh-CN" sz="1200" baseline="-25000" dirty="0">
                <a:latin typeface="+mn-lt"/>
                <a:ea typeface="+mj-ea"/>
              </a:rPr>
              <a:t>14</a:t>
            </a:r>
            <a:endParaRPr lang="zh-CN" altLang="en-US" sz="1200" baseline="-25000" dirty="0">
              <a:latin typeface="+mn-lt"/>
              <a:ea typeface="+mj-ea"/>
            </a:endParaRPr>
          </a:p>
        </p:txBody>
      </p:sp>
      <p:sp>
        <p:nvSpPr>
          <p:cNvPr id="20" name="文本框 19">
            <a:extLst>
              <a:ext uri="{FF2B5EF4-FFF2-40B4-BE49-F238E27FC236}">
                <a16:creationId xmlns:a16="http://schemas.microsoft.com/office/drawing/2014/main" id="{8C2E1389-C7D1-2EB9-B086-CA431F8B37A8}"/>
              </a:ext>
            </a:extLst>
          </p:cNvPr>
          <p:cNvSpPr txBox="1"/>
          <p:nvPr/>
        </p:nvSpPr>
        <p:spPr>
          <a:xfrm>
            <a:off x="9704316" y="2229494"/>
            <a:ext cx="420308" cy="276999"/>
          </a:xfrm>
          <a:prstGeom prst="rect">
            <a:avLst/>
          </a:prstGeom>
          <a:noFill/>
        </p:spPr>
        <p:txBody>
          <a:bodyPr wrap="none" rtlCol="0">
            <a:spAutoFit/>
          </a:bodyPr>
          <a:lstStyle/>
          <a:p>
            <a:r>
              <a:rPr lang="en-US" altLang="zh-CN" sz="1200" dirty="0">
                <a:latin typeface="+mn-lt"/>
                <a:ea typeface="+mj-ea"/>
              </a:rPr>
              <a:t>O</a:t>
            </a:r>
            <a:r>
              <a:rPr lang="en-US" altLang="zh-CN" sz="1200" baseline="-25000" dirty="0">
                <a:latin typeface="+mn-lt"/>
                <a:ea typeface="+mj-ea"/>
              </a:rPr>
              <a:t>15</a:t>
            </a:r>
            <a:endParaRPr lang="zh-CN" altLang="en-US" sz="1200" baseline="-25000" dirty="0">
              <a:latin typeface="+mn-lt"/>
              <a:ea typeface="+mj-ea"/>
            </a:endParaRPr>
          </a:p>
        </p:txBody>
      </p:sp>
      <p:sp>
        <p:nvSpPr>
          <p:cNvPr id="21" name="文本框 20">
            <a:extLst>
              <a:ext uri="{FF2B5EF4-FFF2-40B4-BE49-F238E27FC236}">
                <a16:creationId xmlns:a16="http://schemas.microsoft.com/office/drawing/2014/main" id="{82DDFBD1-985D-BED5-649F-557C8AB76423}"/>
              </a:ext>
            </a:extLst>
          </p:cNvPr>
          <p:cNvSpPr txBox="1"/>
          <p:nvPr/>
        </p:nvSpPr>
        <p:spPr>
          <a:xfrm>
            <a:off x="10077897" y="2229494"/>
            <a:ext cx="420308" cy="276999"/>
          </a:xfrm>
          <a:prstGeom prst="rect">
            <a:avLst/>
          </a:prstGeom>
          <a:noFill/>
        </p:spPr>
        <p:txBody>
          <a:bodyPr wrap="square" rtlCol="0">
            <a:spAutoFit/>
          </a:bodyPr>
          <a:lstStyle/>
          <a:p>
            <a:r>
              <a:rPr lang="en-US" altLang="zh-CN" sz="1200" dirty="0">
                <a:latin typeface="+mn-lt"/>
                <a:ea typeface="+mj-ea"/>
              </a:rPr>
              <a:t>O</a:t>
            </a:r>
            <a:r>
              <a:rPr lang="en-US" altLang="zh-CN" sz="1200" baseline="-25000" dirty="0">
                <a:latin typeface="+mn-lt"/>
                <a:ea typeface="+mj-ea"/>
              </a:rPr>
              <a:t>16</a:t>
            </a:r>
            <a:endParaRPr lang="zh-CN" altLang="en-US" sz="1200" baseline="-25000" dirty="0">
              <a:latin typeface="+mn-lt"/>
              <a:ea typeface="+mj-ea"/>
            </a:endParaRPr>
          </a:p>
        </p:txBody>
      </p:sp>
      <p:pic>
        <p:nvPicPr>
          <p:cNvPr id="25" name="图片 24" descr="图片包含 桌子, 前, 粉色, 华美&#10;&#10;描述已自动生成">
            <a:extLst>
              <a:ext uri="{FF2B5EF4-FFF2-40B4-BE49-F238E27FC236}">
                <a16:creationId xmlns:a16="http://schemas.microsoft.com/office/drawing/2014/main" id="{E374F370-7F8D-D54D-71F5-E722F84050C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739" r="10917"/>
          <a:stretch/>
        </p:blipFill>
        <p:spPr>
          <a:xfrm>
            <a:off x="1566334" y="2594818"/>
            <a:ext cx="8856133" cy="3476334"/>
          </a:xfrm>
          <a:prstGeom prst="rect">
            <a:avLst/>
          </a:prstGeom>
        </p:spPr>
      </p:pic>
      <p:sp>
        <p:nvSpPr>
          <p:cNvPr id="29" name="文本框 28">
            <a:extLst>
              <a:ext uri="{FF2B5EF4-FFF2-40B4-BE49-F238E27FC236}">
                <a16:creationId xmlns:a16="http://schemas.microsoft.com/office/drawing/2014/main" id="{BA6898D4-0F8E-B31A-9D4A-03A33665D4D4}"/>
              </a:ext>
            </a:extLst>
          </p:cNvPr>
          <p:cNvSpPr txBox="1"/>
          <p:nvPr/>
        </p:nvSpPr>
        <p:spPr>
          <a:xfrm>
            <a:off x="314683" y="6162031"/>
            <a:ext cx="9666816" cy="400110"/>
          </a:xfrm>
          <a:prstGeom prst="rect">
            <a:avLst/>
          </a:prstGeom>
          <a:noFill/>
        </p:spPr>
        <p:txBody>
          <a:bodyPr wrap="square">
            <a:spAutoFit/>
          </a:bodyPr>
          <a:lstStyle/>
          <a:p>
            <a:pPr marL="457200" indent="-457200">
              <a:buFont typeface="Wingdings" panose="05000000000000000000" pitchFamily="2" charset="2"/>
              <a:buChar char="Ø"/>
            </a:pPr>
            <a:r>
              <a:rPr lang="en-US" altLang="zh-CN" sz="2000" dirty="0">
                <a:solidFill>
                  <a:srgbClr val="003153"/>
                </a:solidFill>
                <a:latin typeface="微软雅黑" panose="020B0503020204020204" pitchFamily="34" charset="-122"/>
                <a:ea typeface="微软雅黑" panose="020B0503020204020204" pitchFamily="34" charset="-122"/>
              </a:rPr>
              <a:t>16</a:t>
            </a:r>
            <a:r>
              <a:rPr lang="zh-CN" altLang="en-US" sz="2000" dirty="0">
                <a:solidFill>
                  <a:srgbClr val="003153"/>
                </a:solidFill>
                <a:latin typeface="微软雅黑" panose="020B0503020204020204" pitchFamily="34" charset="-122"/>
                <a:ea typeface="微软雅黑" panose="020B0503020204020204" pitchFamily="34" charset="-122"/>
              </a:rPr>
              <a:t>个通道可以通过四个四通道波长解复用器级联来进行设计</a:t>
            </a:r>
          </a:p>
        </p:txBody>
      </p:sp>
      <p:sp>
        <p:nvSpPr>
          <p:cNvPr id="30" name="文本框 29">
            <a:extLst>
              <a:ext uri="{FF2B5EF4-FFF2-40B4-BE49-F238E27FC236}">
                <a16:creationId xmlns:a16="http://schemas.microsoft.com/office/drawing/2014/main" id="{868834F4-BEB2-0E9D-6892-8C12A3904E92}"/>
              </a:ext>
            </a:extLst>
          </p:cNvPr>
          <p:cNvSpPr txBox="1"/>
          <p:nvPr/>
        </p:nvSpPr>
        <p:spPr>
          <a:xfrm>
            <a:off x="259387" y="638493"/>
            <a:ext cx="1210588" cy="400110"/>
          </a:xfrm>
          <a:prstGeom prst="rect">
            <a:avLst/>
          </a:prstGeom>
          <a:noFill/>
        </p:spPr>
        <p:txBody>
          <a:bodyPr wrap="none" rtlCol="0">
            <a:spAutoFit/>
          </a:bodyPr>
          <a:lstStyle/>
          <a:p>
            <a:r>
              <a:rPr lang="zh-CN" altLang="en-US" sz="2000" dirty="0"/>
              <a:t>级联结构</a:t>
            </a:r>
          </a:p>
        </p:txBody>
      </p:sp>
      <p:sp>
        <p:nvSpPr>
          <p:cNvPr id="31" name="文本框 30">
            <a:extLst>
              <a:ext uri="{FF2B5EF4-FFF2-40B4-BE49-F238E27FC236}">
                <a16:creationId xmlns:a16="http://schemas.microsoft.com/office/drawing/2014/main" id="{490F03EF-05F1-51B2-1553-48D93DF08571}"/>
              </a:ext>
            </a:extLst>
          </p:cNvPr>
          <p:cNvSpPr txBox="1"/>
          <p:nvPr/>
        </p:nvSpPr>
        <p:spPr>
          <a:xfrm>
            <a:off x="259387" y="2985411"/>
            <a:ext cx="1210588" cy="400110"/>
          </a:xfrm>
          <a:prstGeom prst="rect">
            <a:avLst/>
          </a:prstGeom>
          <a:noFill/>
        </p:spPr>
        <p:txBody>
          <a:bodyPr wrap="none" rtlCol="0">
            <a:spAutoFit/>
          </a:bodyPr>
          <a:lstStyle/>
          <a:p>
            <a:r>
              <a:rPr lang="zh-CN" altLang="en-US" sz="2000" dirty="0"/>
              <a:t>预期结果</a:t>
            </a:r>
          </a:p>
        </p:txBody>
      </p:sp>
    </p:spTree>
    <p:extLst>
      <p:ext uri="{BB962C8B-B14F-4D97-AF65-F5344CB8AC3E}">
        <p14:creationId xmlns:p14="http://schemas.microsoft.com/office/powerpoint/2010/main" val="1867721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3A39CDA-EFD5-164C-142A-8FE4A087CF26}"/>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系统架构</a:t>
            </a:r>
          </a:p>
        </p:txBody>
      </p:sp>
      <p:grpSp>
        <p:nvGrpSpPr>
          <p:cNvPr id="15" name="组合 14">
            <a:extLst>
              <a:ext uri="{FF2B5EF4-FFF2-40B4-BE49-F238E27FC236}">
                <a16:creationId xmlns:a16="http://schemas.microsoft.com/office/drawing/2014/main" id="{59CD1228-89BB-49DA-308A-67DB5B66F2D5}"/>
              </a:ext>
            </a:extLst>
          </p:cNvPr>
          <p:cNvGrpSpPr/>
          <p:nvPr/>
        </p:nvGrpSpPr>
        <p:grpSpPr>
          <a:xfrm>
            <a:off x="59267" y="856208"/>
            <a:ext cx="11904133" cy="5762508"/>
            <a:chOff x="159691" y="1763431"/>
            <a:chExt cx="8915688" cy="5090109"/>
          </a:xfrm>
        </p:grpSpPr>
        <p:pic>
          <p:nvPicPr>
            <p:cNvPr id="3" name="图片 2" descr="电脑游戏的截图&#10;&#10;中度可信度描述已自动生成">
              <a:extLst>
                <a:ext uri="{FF2B5EF4-FFF2-40B4-BE49-F238E27FC236}">
                  <a16:creationId xmlns:a16="http://schemas.microsoft.com/office/drawing/2014/main" id="{DF7A057F-4F8B-4095-8F6F-8CE5D804E3D8}"/>
                </a:ext>
              </a:extLst>
            </p:cNvPr>
            <p:cNvPicPr>
              <a:picLocks/>
            </p:cNvPicPr>
            <p:nvPr/>
          </p:nvPicPr>
          <p:blipFill>
            <a:blip r:embed="rId2"/>
            <a:stretch>
              <a:fillRect/>
            </a:stretch>
          </p:blipFill>
          <p:spPr>
            <a:xfrm>
              <a:off x="4831439" y="2293138"/>
              <a:ext cx="3860048" cy="2776431"/>
            </a:xfrm>
            <a:prstGeom prst="rect">
              <a:avLst/>
            </a:prstGeom>
          </p:spPr>
        </p:pic>
        <p:sp>
          <p:nvSpPr>
            <p:cNvPr id="4" name="Rectangle 57">
              <a:extLst>
                <a:ext uri="{FF2B5EF4-FFF2-40B4-BE49-F238E27FC236}">
                  <a16:creationId xmlns:a16="http://schemas.microsoft.com/office/drawing/2014/main" id="{76B41D44-AF2F-10B9-CA38-9515BEB69AA6}"/>
                </a:ext>
              </a:extLst>
            </p:cNvPr>
            <p:cNvSpPr>
              <a:spLocks noChangeArrowheads="1"/>
            </p:cNvSpPr>
            <p:nvPr/>
          </p:nvSpPr>
          <p:spPr bwMode="auto">
            <a:xfrm>
              <a:off x="4976437" y="1763431"/>
              <a:ext cx="3791831" cy="497728"/>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ts val="300"/>
                </a:spcAft>
                <a:buClr>
                  <a:srgbClr val="C00000"/>
                </a:buClr>
                <a:buSzPct val="85000"/>
                <a:defRPr/>
              </a:pPr>
              <a:r>
                <a:rPr kumimoji="1" lang="en-US" altLang="zh-CN" sz="2000" b="1" dirty="0">
                  <a:solidFill>
                    <a:srgbClr val="0070C0"/>
                  </a:solidFill>
                  <a:ea typeface="微软雅黑" panose="020B0503020204020204" pitchFamily="34" charset="-122"/>
                </a:rPr>
                <a:t>5</a:t>
              </a:r>
              <a:r>
                <a:rPr kumimoji="1" lang="zh-CN" altLang="en-US" sz="2000" b="1" baseline="-25000" dirty="0">
                  <a:solidFill>
                    <a:srgbClr val="0070C0"/>
                  </a:solidFill>
                  <a:ea typeface="微软雅黑" panose="020B0503020204020204" pitchFamily="34" charset="-122"/>
                </a:rPr>
                <a:t>模式</a:t>
              </a:r>
              <a:r>
                <a:rPr kumimoji="1" lang="en-US" altLang="zh-CN" sz="2000" b="1"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000" b="1" dirty="0">
                  <a:solidFill>
                    <a:srgbClr val="000000"/>
                  </a:solidFill>
                  <a:ea typeface="微软雅黑" panose="020B0503020204020204" pitchFamily="34" charset="-122"/>
                </a:rPr>
                <a:t>2</a:t>
              </a:r>
              <a:r>
                <a:rPr kumimoji="1" lang="zh-CN" altLang="en-US" sz="2000" b="1" baseline="-25000" dirty="0">
                  <a:solidFill>
                    <a:srgbClr val="000000"/>
                  </a:solidFill>
                  <a:ea typeface="微软雅黑" panose="020B0503020204020204" pitchFamily="34" charset="-122"/>
                </a:rPr>
                <a:t>偏振</a:t>
              </a:r>
              <a:r>
                <a:rPr kumimoji="1" lang="en-US" altLang="zh-CN" sz="2000" b="1" dirty="0">
                  <a:solidFill>
                    <a:srgbClr val="C00000"/>
                  </a:solidFill>
                  <a:latin typeface="Times New Roman" panose="02020603050405020304" pitchFamily="18" charset="0"/>
                  <a:ea typeface="微软雅黑" panose="020B0503020204020204" pitchFamily="34" charset="-122"/>
                </a:rPr>
                <a:t>×</a:t>
              </a:r>
              <a:r>
                <a:rPr kumimoji="1" lang="en-US" altLang="zh-CN" sz="2000" b="1" dirty="0">
                  <a:solidFill>
                    <a:srgbClr val="C00000"/>
                  </a:solidFill>
                  <a:ea typeface="微软雅黑" panose="020B0503020204020204" pitchFamily="34" charset="-122"/>
                </a:rPr>
                <a:t>16</a:t>
              </a:r>
              <a:r>
                <a:rPr kumimoji="1" lang="zh-CN" altLang="en-US" sz="2000" b="1" baseline="-25000" dirty="0">
                  <a:solidFill>
                    <a:srgbClr val="C00000"/>
                  </a:solidFill>
                  <a:ea typeface="微软雅黑" panose="020B0503020204020204" pitchFamily="34" charset="-122"/>
                </a:rPr>
                <a:t>波长 </a:t>
              </a:r>
              <a:r>
                <a:rPr kumimoji="1" lang="en-US" altLang="zh-CN" sz="2000" b="1" dirty="0">
                  <a:solidFill>
                    <a:srgbClr val="C00000"/>
                  </a:solidFill>
                  <a:ea typeface="微软雅黑" panose="020B0503020204020204" pitchFamily="34" charset="-122"/>
                </a:rPr>
                <a:t>= 160 </a:t>
              </a:r>
              <a:r>
                <a:rPr kumimoji="1" lang="zh-CN" altLang="en-US" sz="2000" b="1" dirty="0">
                  <a:solidFill>
                    <a:srgbClr val="C00000"/>
                  </a:solidFill>
                  <a:ea typeface="微软雅黑" panose="020B0503020204020204" pitchFamily="34" charset="-122"/>
                </a:rPr>
                <a:t>通道</a:t>
              </a:r>
              <a:endParaRPr kumimoji="1" lang="en-US" altLang="zh-CN" sz="2000" b="1" dirty="0">
                <a:solidFill>
                  <a:srgbClr val="C00000"/>
                </a:solidFill>
                <a:ea typeface="微软雅黑" panose="020B0503020204020204" pitchFamily="34" charset="-122"/>
              </a:endParaRPr>
            </a:p>
            <a:p>
              <a:pPr algn="ctr">
                <a:spcAft>
                  <a:spcPts val="300"/>
                </a:spcAft>
                <a:buClr>
                  <a:srgbClr val="C00000"/>
                </a:buClr>
                <a:buSzPct val="85000"/>
                <a:defRPr/>
              </a:pPr>
              <a:endParaRPr kumimoji="1" lang="en-US" altLang="zh-CN" sz="2000" b="1" baseline="-25000" dirty="0">
                <a:solidFill>
                  <a:srgbClr val="C00000"/>
                </a:solidFill>
                <a:ea typeface="微软雅黑" panose="020B0503020204020204" pitchFamily="34" charset="-122"/>
              </a:endParaRPr>
            </a:p>
          </p:txBody>
        </p:sp>
        <p:sp>
          <p:nvSpPr>
            <p:cNvPr id="6" name="文本框 5">
              <a:extLst>
                <a:ext uri="{FF2B5EF4-FFF2-40B4-BE49-F238E27FC236}">
                  <a16:creationId xmlns:a16="http://schemas.microsoft.com/office/drawing/2014/main" id="{28686190-7959-6E67-67A3-68AEC951B079}"/>
                </a:ext>
              </a:extLst>
            </p:cNvPr>
            <p:cNvSpPr txBox="1"/>
            <p:nvPr/>
          </p:nvSpPr>
          <p:spPr>
            <a:xfrm>
              <a:off x="4722133" y="5347132"/>
              <a:ext cx="4353246" cy="1139392"/>
            </a:xfrm>
            <a:prstGeom prst="rect">
              <a:avLst/>
            </a:prstGeom>
            <a:noFill/>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假设其他条件不变，</a:t>
              </a:r>
              <a:r>
                <a:rPr lang="zh-CN" altLang="zh-CN" dirty="0">
                  <a:effectLst/>
                  <a:latin typeface="微软雅黑" panose="020B0503020204020204" pitchFamily="34" charset="-122"/>
                  <a:ea typeface="微软雅黑" panose="020B0503020204020204" pitchFamily="34" charset="-122"/>
                </a:rPr>
                <a:t>预期可以通过</a:t>
              </a:r>
              <a:r>
                <a:rPr lang="en-US" altLang="zh-CN" dirty="0">
                  <a:solidFill>
                    <a:srgbClr val="C00000"/>
                  </a:solidFill>
                  <a:effectLst/>
                  <a:latin typeface="微软雅黑" panose="020B0503020204020204" pitchFamily="34" charset="-122"/>
                  <a:ea typeface="微软雅黑" panose="020B0503020204020204" pitchFamily="34" charset="-122"/>
                </a:rPr>
                <a:t>160</a:t>
              </a:r>
              <a:r>
                <a:rPr lang="zh-CN" altLang="zh-CN" dirty="0">
                  <a:solidFill>
                    <a:srgbClr val="C00000"/>
                  </a:solidFill>
                  <a:effectLst/>
                  <a:latin typeface="微软雅黑" panose="020B0503020204020204" pitchFamily="34" charset="-122"/>
                  <a:ea typeface="微软雅黑" panose="020B0503020204020204" pitchFamily="34" charset="-122"/>
                </a:rPr>
                <a:t>个通道</a:t>
              </a:r>
              <a:r>
                <a:rPr lang="zh-CN" altLang="zh-CN" dirty="0">
                  <a:effectLst/>
                  <a:latin typeface="微软雅黑" panose="020B0503020204020204" pitchFamily="34" charset="-122"/>
                  <a:ea typeface="微软雅黑" panose="020B0503020204020204" pitchFamily="34" charset="-122"/>
                </a:rPr>
                <a:t>实现</a:t>
              </a:r>
              <a:r>
                <a:rPr lang="en-US" altLang="zh-CN" dirty="0">
                  <a:solidFill>
                    <a:srgbClr val="C00000"/>
                  </a:solidFill>
                  <a:effectLst/>
                  <a:latin typeface="微软雅黑" panose="020B0503020204020204" pitchFamily="34" charset="-122"/>
                  <a:ea typeface="微软雅黑" panose="020B0503020204020204" pitchFamily="34" charset="-122"/>
                </a:rPr>
                <a:t>21.62 Tbit/s</a:t>
              </a:r>
              <a:r>
                <a:rPr lang="zh-CN" altLang="zh-CN" dirty="0">
                  <a:effectLst/>
                  <a:latin typeface="微软雅黑" panose="020B0503020204020204" pitchFamily="34" charset="-122"/>
                  <a:ea typeface="微软雅黑" panose="020B0503020204020204" pitchFamily="34" charset="-122"/>
                </a:rPr>
                <a:t>的数据传输速度 </a:t>
              </a:r>
              <a:r>
                <a:rPr lang="en-US" altLang="zh-CN" dirty="0">
                  <a:effectLst/>
                  <a:latin typeface="微软雅黑" panose="020B0503020204020204" pitchFamily="34" charset="-122"/>
                  <a:ea typeface="微软雅黑" panose="020B0503020204020204" pitchFamily="34" charset="-122"/>
                </a:rPr>
                <a:t>[40 </a:t>
              </a:r>
              <a:r>
                <a:rPr lang="en-US" altLang="zh-CN" dirty="0" err="1">
                  <a:effectLst/>
                  <a:latin typeface="微软雅黑" panose="020B0503020204020204" pitchFamily="34" charset="-122"/>
                  <a:ea typeface="微软雅黑" panose="020B0503020204020204" pitchFamily="34" charset="-122"/>
                </a:rPr>
                <a:t>GBaud</a:t>
              </a:r>
              <a:r>
                <a:rPr lang="en-US" altLang="zh-CN" dirty="0">
                  <a:effectLst/>
                  <a:latin typeface="微软雅黑" panose="020B0503020204020204" pitchFamily="34" charset="-122"/>
                  <a:ea typeface="微软雅黑" panose="020B0503020204020204" pitchFamily="34" charset="-122"/>
                </a:rPr>
                <a:t> × 4 bits per symbol × 160 Channel</a:t>
              </a:r>
              <a:r>
                <a:rPr lang="en-US" altLang="zh-CN" dirty="0">
                  <a:latin typeface="微软雅黑" panose="020B0503020204020204" pitchFamily="34" charset="-122"/>
                  <a:ea typeface="微软雅黑" panose="020B0503020204020204" pitchFamily="34" charset="-122"/>
                </a:rPr>
                <a:t>s</a:t>
              </a:r>
              <a:r>
                <a:rPr lang="en-US" altLang="zh-CN" dirty="0">
                  <a:effectLst/>
                  <a:latin typeface="微软雅黑" panose="020B0503020204020204" pitchFamily="34" charset="-122"/>
                  <a:ea typeface="微软雅黑" panose="020B0503020204020204" pitchFamily="34" charset="-122"/>
                </a:rPr>
                <a:t> × 97.1% / (1 + 15%)]</a:t>
              </a:r>
              <a:r>
                <a:rPr lang="zh-CN" altLang="zh-CN" dirty="0">
                  <a:effectLst/>
                  <a:latin typeface="微软雅黑" panose="020B0503020204020204" pitchFamily="34" charset="-122"/>
                  <a:ea typeface="微软雅黑" panose="020B0503020204020204" pitchFamily="34" charset="-122"/>
                </a:rPr>
                <a:t>。</a:t>
              </a:r>
            </a:p>
          </p:txBody>
        </p:sp>
        <p:pic>
          <p:nvPicPr>
            <p:cNvPr id="10" name="图片 9">
              <a:extLst>
                <a:ext uri="{FF2B5EF4-FFF2-40B4-BE49-F238E27FC236}">
                  <a16:creationId xmlns:a16="http://schemas.microsoft.com/office/drawing/2014/main" id="{79E17EFA-8194-024F-66CE-DEB18944EBE3}"/>
                </a:ext>
              </a:extLst>
            </p:cNvPr>
            <p:cNvPicPr>
              <a:picLocks noChangeAspect="1"/>
            </p:cNvPicPr>
            <p:nvPr/>
          </p:nvPicPr>
          <p:blipFill>
            <a:blip r:embed="rId3"/>
            <a:stretch>
              <a:fillRect/>
            </a:stretch>
          </p:blipFill>
          <p:spPr>
            <a:xfrm>
              <a:off x="159691" y="2213030"/>
              <a:ext cx="4192675" cy="2603872"/>
            </a:xfrm>
            <a:prstGeom prst="rect">
              <a:avLst/>
            </a:prstGeom>
          </p:spPr>
        </p:pic>
        <p:sp>
          <p:nvSpPr>
            <p:cNvPr id="11" name="Rectangle 57">
              <a:extLst>
                <a:ext uri="{FF2B5EF4-FFF2-40B4-BE49-F238E27FC236}">
                  <a16:creationId xmlns:a16="http://schemas.microsoft.com/office/drawing/2014/main" id="{CDDABD87-4E26-3DCC-DDCD-D1337FD6FE9E}"/>
                </a:ext>
              </a:extLst>
            </p:cNvPr>
            <p:cNvSpPr>
              <a:spLocks noChangeArrowheads="1"/>
            </p:cNvSpPr>
            <p:nvPr/>
          </p:nvSpPr>
          <p:spPr bwMode="auto">
            <a:xfrm>
              <a:off x="360113" y="1770079"/>
              <a:ext cx="3791831" cy="350140"/>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ts val="300"/>
                </a:spcAft>
                <a:buClr>
                  <a:srgbClr val="C00000"/>
                </a:buClr>
                <a:buSzPct val="85000"/>
                <a:defRPr/>
              </a:pPr>
              <a:r>
                <a:rPr kumimoji="1" lang="en-US" altLang="zh-CN" sz="2000" b="1" dirty="0">
                  <a:solidFill>
                    <a:srgbClr val="003153"/>
                  </a:solidFill>
                  <a:ea typeface="微软雅黑" panose="020B0503020204020204" pitchFamily="34" charset="-122"/>
                </a:rPr>
                <a:t>16</a:t>
              </a:r>
              <a:r>
                <a:rPr kumimoji="1" lang="zh-CN" altLang="en-US" sz="2000" b="1" dirty="0">
                  <a:solidFill>
                    <a:srgbClr val="003153"/>
                  </a:solidFill>
                  <a:ea typeface="微软雅黑" panose="020B0503020204020204" pitchFamily="34" charset="-122"/>
                </a:rPr>
                <a:t>个模式通道</a:t>
              </a:r>
              <a:endParaRPr kumimoji="1" lang="en-US" altLang="zh-CN" sz="2000" b="1" baseline="-25000" dirty="0">
                <a:solidFill>
                  <a:srgbClr val="003153"/>
                </a:solidFill>
                <a:ea typeface="微软雅黑" panose="020B0503020204020204" pitchFamily="34" charset="-122"/>
              </a:endParaRPr>
            </a:p>
          </p:txBody>
        </p:sp>
        <p:sp>
          <p:nvSpPr>
            <p:cNvPr id="12" name="文本框 11">
              <a:extLst>
                <a:ext uri="{FF2B5EF4-FFF2-40B4-BE49-F238E27FC236}">
                  <a16:creationId xmlns:a16="http://schemas.microsoft.com/office/drawing/2014/main" id="{C6FED22C-A21B-215F-E553-99A8EBEA43C3}"/>
                </a:ext>
              </a:extLst>
            </p:cNvPr>
            <p:cNvSpPr txBox="1"/>
            <p:nvPr/>
          </p:nvSpPr>
          <p:spPr>
            <a:xfrm>
              <a:off x="249462" y="5347132"/>
              <a:ext cx="4172406" cy="1506408"/>
            </a:xfrm>
            <a:prstGeom prst="rect">
              <a:avLst/>
            </a:prstGeom>
            <a:noFill/>
          </p:spPr>
          <p:txBody>
            <a:bodyPr wrap="square">
              <a:spAutoFit/>
            </a:bodyPr>
            <a:lstStyle/>
            <a:p>
              <a:pPr algn="just">
                <a:lnSpc>
                  <a:spcPct val="150000"/>
                </a:lnSpc>
              </a:pPr>
              <a:r>
                <a:rPr lang="zh-CN" altLang="zh-CN" dirty="0">
                  <a:latin typeface="微软雅黑" panose="020B0503020204020204" pitchFamily="34" charset="-122"/>
                  <a:ea typeface="微软雅黑" panose="020B0503020204020204" pitchFamily="34" charset="-122"/>
                </a:rPr>
                <a:t>通过</a:t>
              </a:r>
              <a:r>
                <a:rPr lang="en-US" altLang="zh-CN" dirty="0">
                  <a:solidFill>
                    <a:srgbClr val="C00000"/>
                  </a:solidFill>
                  <a:latin typeface="微软雅黑" panose="020B0503020204020204" pitchFamily="34" charset="-122"/>
                  <a:ea typeface="微软雅黑" panose="020B0503020204020204" pitchFamily="34" charset="-122"/>
                </a:rPr>
                <a:t>16</a:t>
              </a:r>
              <a:r>
                <a:rPr lang="zh-CN" altLang="zh-CN" dirty="0">
                  <a:solidFill>
                    <a:srgbClr val="C00000"/>
                  </a:solidFill>
                  <a:latin typeface="微软雅黑" panose="020B0503020204020204" pitchFamily="34" charset="-122"/>
                  <a:ea typeface="微软雅黑" panose="020B0503020204020204" pitchFamily="34" charset="-122"/>
                </a:rPr>
                <a:t>个模式通道</a:t>
              </a:r>
              <a:r>
                <a:rPr lang="zh-CN" altLang="zh-CN" dirty="0">
                  <a:latin typeface="微软雅黑" panose="020B0503020204020204" pitchFamily="34" charset="-122"/>
                  <a:ea typeface="微软雅黑" panose="020B0503020204020204" pitchFamily="34" charset="-122"/>
                </a:rPr>
                <a:t>，传输</a:t>
              </a:r>
              <a:r>
                <a:rPr lang="en-US" altLang="zh-CN" dirty="0">
                  <a:latin typeface="微软雅黑" panose="020B0503020204020204" pitchFamily="34" charset="-122"/>
                  <a:ea typeface="微软雅黑" panose="020B0503020204020204" pitchFamily="34" charset="-122"/>
                </a:rPr>
                <a:t>40-GBaud 16 QAM</a:t>
              </a:r>
              <a:r>
                <a:rPr lang="zh-CN" altLang="en-US" dirty="0">
                  <a:latin typeface="微软雅黑" panose="020B0503020204020204" pitchFamily="34" charset="-122"/>
                  <a:ea typeface="微软雅黑" panose="020B0503020204020204" pitchFamily="34" charset="-122"/>
                </a:rPr>
                <a:t>信号</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FEC</a:t>
              </a:r>
              <a:r>
                <a:rPr lang="zh-CN" altLang="zh-CN" dirty="0">
                  <a:latin typeface="微软雅黑" panose="020B0503020204020204" pitchFamily="34" charset="-122"/>
                  <a:ea typeface="微软雅黑" panose="020B0503020204020204" pitchFamily="34" charset="-122"/>
                </a:rPr>
                <a:t>低于</a:t>
              </a:r>
              <a:r>
                <a:rPr lang="en-US" altLang="zh-CN" dirty="0">
                  <a:latin typeface="微软雅黑" panose="020B0503020204020204" pitchFamily="34" charset="-122"/>
                  <a:ea typeface="微软雅黑" panose="020B0503020204020204" pitchFamily="34" charset="-122"/>
                </a:rPr>
                <a:t>15%</a:t>
              </a:r>
              <a:r>
                <a:rPr lang="zh-CN" altLang="zh-CN" dirty="0">
                  <a:latin typeface="微软雅黑" panose="020B0503020204020204" pitchFamily="34" charset="-122"/>
                  <a:ea typeface="微软雅黑" panose="020B0503020204020204" pitchFamily="34" charset="-122"/>
                </a:rPr>
                <a:t>，因此可以在单波长上实现</a:t>
              </a:r>
              <a:r>
                <a:rPr lang="en-US" altLang="zh-CN" dirty="0">
                  <a:solidFill>
                    <a:srgbClr val="C00000"/>
                  </a:solidFill>
                  <a:latin typeface="微软雅黑" panose="020B0503020204020204" pitchFamily="34" charset="-122"/>
                  <a:ea typeface="微软雅黑" panose="020B0503020204020204" pitchFamily="34" charset="-122"/>
                </a:rPr>
                <a:t>2.162 Tbit/s</a:t>
              </a:r>
              <a:r>
                <a:rPr lang="zh-CN" altLang="zh-CN" dirty="0">
                  <a:latin typeface="微软雅黑" panose="020B0503020204020204" pitchFamily="34" charset="-122"/>
                  <a:ea typeface="微软雅黑" panose="020B0503020204020204" pitchFamily="34" charset="-122"/>
                </a:rPr>
                <a:t>的数据传输速度 </a:t>
              </a:r>
              <a:r>
                <a:rPr lang="en-US" altLang="zh-CN" dirty="0">
                  <a:latin typeface="微软雅黑" panose="020B0503020204020204" pitchFamily="34" charset="-122"/>
                  <a:ea typeface="微软雅黑" panose="020B0503020204020204" pitchFamily="34" charset="-122"/>
                </a:rPr>
                <a:t>[40 </a:t>
              </a:r>
              <a:r>
                <a:rPr lang="en-US" altLang="zh-CN" dirty="0" err="1">
                  <a:latin typeface="微软雅黑" panose="020B0503020204020204" pitchFamily="34" charset="-122"/>
                  <a:ea typeface="微软雅黑" panose="020B0503020204020204" pitchFamily="34" charset="-122"/>
                </a:rPr>
                <a:t>GBaud</a:t>
              </a:r>
              <a:r>
                <a:rPr lang="en-US" altLang="zh-CN" dirty="0">
                  <a:latin typeface="微软雅黑" panose="020B0503020204020204" pitchFamily="34" charset="-122"/>
                  <a:ea typeface="微软雅黑" panose="020B0503020204020204" pitchFamily="34" charset="-122"/>
                </a:rPr>
                <a:t> × 4 bits per symbol × 16 modes × 97.1% / (1 + 15%)]</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A018DEFC-22BB-5E8D-7A02-DEAE381BBA54}"/>
                </a:ext>
              </a:extLst>
            </p:cNvPr>
            <p:cNvSpPr txBox="1"/>
            <p:nvPr/>
          </p:nvSpPr>
          <p:spPr>
            <a:xfrm>
              <a:off x="670407" y="4855017"/>
              <a:ext cx="3014975" cy="407796"/>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Y. He, </a:t>
              </a:r>
              <a:r>
                <a:rPr lang="en-US" altLang="zh-CN" sz="1200" b="1" dirty="0">
                  <a:latin typeface="微软雅黑" panose="020B0503020204020204" pitchFamily="34" charset="-122"/>
                  <a:ea typeface="微软雅黑" panose="020B0503020204020204" pitchFamily="34" charset="-122"/>
                </a:rPr>
                <a:t>X</a:t>
              </a:r>
              <a:r>
                <a:rPr lang="en-US" altLang="zh-CN" sz="1200" b="1" dirty="0">
                  <a:latin typeface="微软雅黑" panose="020B0503020204020204" pitchFamily="34" charset="-122"/>
                </a:rPr>
                <a:t>.</a:t>
              </a:r>
              <a:r>
                <a:rPr lang="zh-CN" altLang="en-US" sz="1200" b="1" dirty="0">
                  <a:latin typeface="微软雅黑" panose="020B0503020204020204" pitchFamily="34" charset="-122"/>
                </a:rPr>
                <a:t> </a:t>
              </a:r>
              <a:r>
                <a:rPr lang="en-US" altLang="zh-CN" sz="1200" b="1" dirty="0">
                  <a:latin typeface="微软雅黑" panose="020B0503020204020204" pitchFamily="34" charset="-122"/>
                </a:rPr>
                <a:t>Guo</a:t>
              </a:r>
              <a:r>
                <a:rPr lang="en-US" altLang="zh-CN" sz="1200" dirty="0">
                  <a:latin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Y. Su, et al., </a:t>
              </a:r>
              <a:r>
                <a:rPr lang="en-US" altLang="zh-CN" sz="1200" b="1" dirty="0">
                  <a:latin typeface="微软雅黑" panose="020B0503020204020204" pitchFamily="34" charset="-122"/>
                  <a:ea typeface="微软雅黑" panose="020B0503020204020204" pitchFamily="34" charset="-122"/>
                </a:rPr>
                <a:t>Advanced Photonics</a:t>
              </a:r>
              <a:r>
                <a:rPr lang="en-US" altLang="zh-CN" sz="1200" dirty="0">
                  <a:latin typeface="微软雅黑" panose="020B0503020204020204" pitchFamily="34" charset="-122"/>
                  <a:ea typeface="微软雅黑" panose="020B0503020204020204" pitchFamily="34" charset="-122"/>
                </a:rPr>
                <a:t> 5, 056008 (2023).</a:t>
              </a:r>
              <a:endParaRPr lang="zh-CN" altLang="en-US"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105324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3A39CDA-EFD5-164C-142A-8FE4A087CF26}"/>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实验加工</a:t>
            </a:r>
            <a:r>
              <a:rPr lang="zh-CN" altLang="en-US" sz="2800" dirty="0">
                <a:solidFill>
                  <a:srgbClr val="003153"/>
                </a:solidFill>
                <a:sym typeface="微软雅黑" panose="020B0503020204020204" pitchFamily="34" charset="-122"/>
              </a:rPr>
              <a:t>和测试</a:t>
            </a:r>
            <a:endPar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6" name="组合 25">
            <a:extLst>
              <a:ext uri="{FF2B5EF4-FFF2-40B4-BE49-F238E27FC236}">
                <a16:creationId xmlns:a16="http://schemas.microsoft.com/office/drawing/2014/main" id="{40F80203-D678-C805-F753-1EF987D8907C}"/>
              </a:ext>
            </a:extLst>
          </p:cNvPr>
          <p:cNvGrpSpPr/>
          <p:nvPr/>
        </p:nvGrpSpPr>
        <p:grpSpPr>
          <a:xfrm>
            <a:off x="757492" y="1264477"/>
            <a:ext cx="10677016" cy="3964046"/>
            <a:chOff x="491066" y="1349144"/>
            <a:chExt cx="10677016" cy="3964046"/>
          </a:xfrm>
        </p:grpSpPr>
        <p:pic>
          <p:nvPicPr>
            <p:cNvPr id="7" name="图片 6">
              <a:extLst>
                <a:ext uri="{FF2B5EF4-FFF2-40B4-BE49-F238E27FC236}">
                  <a16:creationId xmlns:a16="http://schemas.microsoft.com/office/drawing/2014/main" id="{2FC6D635-4381-051E-24CE-522F268AA6BA}"/>
                </a:ext>
              </a:extLst>
            </p:cNvPr>
            <p:cNvPicPr>
              <a:picLocks noChangeAspect="1"/>
            </p:cNvPicPr>
            <p:nvPr/>
          </p:nvPicPr>
          <p:blipFill>
            <a:blip r:embed="rId2"/>
            <a:stretch>
              <a:fillRect/>
            </a:stretch>
          </p:blipFill>
          <p:spPr>
            <a:xfrm rot="5400000">
              <a:off x="1227297" y="612913"/>
              <a:ext cx="3883256" cy="5355718"/>
            </a:xfrm>
            <a:prstGeom prst="rect">
              <a:avLst/>
            </a:prstGeom>
          </p:spPr>
        </p:pic>
        <p:grpSp>
          <p:nvGrpSpPr>
            <p:cNvPr id="25" name="组合 24">
              <a:extLst>
                <a:ext uri="{FF2B5EF4-FFF2-40B4-BE49-F238E27FC236}">
                  <a16:creationId xmlns:a16="http://schemas.microsoft.com/office/drawing/2014/main" id="{CED34E57-01BA-C580-7BAF-FD459DFA0BE4}"/>
                </a:ext>
              </a:extLst>
            </p:cNvPr>
            <p:cNvGrpSpPr/>
            <p:nvPr/>
          </p:nvGrpSpPr>
          <p:grpSpPr>
            <a:xfrm>
              <a:off x="5846782" y="1349144"/>
              <a:ext cx="5321300" cy="3964046"/>
              <a:chOff x="5846782" y="1349144"/>
              <a:chExt cx="5321300" cy="3964046"/>
            </a:xfrm>
          </p:grpSpPr>
          <p:pic>
            <p:nvPicPr>
              <p:cNvPr id="18" name="图片 17" descr="图片包含 背景图案&#10;&#10;描述已自动生成">
                <a:extLst>
                  <a:ext uri="{FF2B5EF4-FFF2-40B4-BE49-F238E27FC236}">
                    <a16:creationId xmlns:a16="http://schemas.microsoft.com/office/drawing/2014/main" id="{CDB06FBB-DE44-646D-B09C-C9E1CDC56639}"/>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846782" y="3290772"/>
                <a:ext cx="2660650" cy="1995488"/>
              </a:xfrm>
              <a:prstGeom prst="rect">
                <a:avLst/>
              </a:prstGeom>
            </p:spPr>
          </p:pic>
          <p:pic>
            <p:nvPicPr>
              <p:cNvPr id="20" name="图片 19" descr="图片包含 图形用户界面&#10;&#10;描述已自动生成">
                <a:extLst>
                  <a:ext uri="{FF2B5EF4-FFF2-40B4-BE49-F238E27FC236}">
                    <a16:creationId xmlns:a16="http://schemas.microsoft.com/office/drawing/2014/main" id="{A38FECC7-2295-8304-CC47-E3D71240C9D6}"/>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846782" y="1349144"/>
                <a:ext cx="2660650" cy="1995488"/>
              </a:xfrm>
              <a:prstGeom prst="rect">
                <a:avLst/>
              </a:prstGeom>
            </p:spPr>
          </p:pic>
          <p:pic>
            <p:nvPicPr>
              <p:cNvPr id="22" name="图片 21" descr="图片包含 文本&#10;&#10;描述已自动生成">
                <a:extLst>
                  <a:ext uri="{FF2B5EF4-FFF2-40B4-BE49-F238E27FC236}">
                    <a16:creationId xmlns:a16="http://schemas.microsoft.com/office/drawing/2014/main" id="{38B3012A-6F33-44E4-CE9C-77D51BD46879}"/>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8507432" y="3317702"/>
                <a:ext cx="2660650" cy="1995488"/>
              </a:xfrm>
              <a:prstGeom prst="rect">
                <a:avLst/>
              </a:prstGeom>
            </p:spPr>
          </p:pic>
          <p:pic>
            <p:nvPicPr>
              <p:cNvPr id="24" name="图片 23" descr="背景图案&#10;&#10;描述已自动生成">
                <a:extLst>
                  <a:ext uri="{FF2B5EF4-FFF2-40B4-BE49-F238E27FC236}">
                    <a16:creationId xmlns:a16="http://schemas.microsoft.com/office/drawing/2014/main" id="{0DB8F7DA-17F9-015E-B965-739465FE6773}"/>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8507432" y="1349144"/>
                <a:ext cx="2660650" cy="1995488"/>
              </a:xfrm>
              <a:prstGeom prst="rect">
                <a:avLst/>
              </a:prstGeom>
            </p:spPr>
          </p:pic>
        </p:grpSp>
      </p:grpSp>
      <p:sp>
        <p:nvSpPr>
          <p:cNvPr id="27" name="文本框 26">
            <a:extLst>
              <a:ext uri="{FF2B5EF4-FFF2-40B4-BE49-F238E27FC236}">
                <a16:creationId xmlns:a16="http://schemas.microsoft.com/office/drawing/2014/main" id="{5BFC6D44-BFBB-9620-23D7-CD9B7A0DFC93}"/>
              </a:ext>
            </a:extLst>
          </p:cNvPr>
          <p:cNvSpPr txBox="1"/>
          <p:nvPr/>
        </p:nvSpPr>
        <p:spPr>
          <a:xfrm>
            <a:off x="757492" y="5773717"/>
            <a:ext cx="9666816" cy="400110"/>
          </a:xfrm>
          <a:prstGeom prst="rect">
            <a:avLst/>
          </a:prstGeom>
          <a:noFill/>
        </p:spPr>
        <p:txBody>
          <a:bodyPr wrap="square">
            <a:spAutoFit/>
          </a:bodyPr>
          <a:lstStyle/>
          <a:p>
            <a:pPr marL="457200" indent="-457200">
              <a:buFont typeface="Wingdings" panose="05000000000000000000" pitchFamily="2" charset="2"/>
              <a:buChar char="Ø"/>
            </a:pPr>
            <a:r>
              <a:rPr lang="zh-CN" altLang="en-US" sz="2000" dirty="0">
                <a:solidFill>
                  <a:srgbClr val="003153"/>
                </a:solidFill>
                <a:latin typeface="微软雅黑" panose="020B0503020204020204" pitchFamily="34" charset="-122"/>
              </a:rPr>
              <a:t>模式（解）复用器和偏振分束器实验加工已完成，正在进行测试中</a:t>
            </a:r>
            <a:endParaRPr lang="zh-CN" altLang="en-US" sz="2000" dirty="0">
              <a:solidFill>
                <a:srgbClr val="00315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86835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E2CA844-DCE1-4DB9-8C4B-BB5BCB3B5DBD}"/>
              </a:ext>
            </a:extLst>
          </p:cNvPr>
          <p:cNvSpPr>
            <a:spLocks noGrp="1"/>
          </p:cNvSpPr>
          <p:nvPr>
            <p:ph type="body" sz="quarter" idx="11"/>
          </p:nvPr>
        </p:nvSpPr>
        <p:spPr>
          <a:xfrm>
            <a:off x="82825" y="0"/>
            <a:ext cx="10320131" cy="598488"/>
          </a:xfrm>
        </p:spPr>
        <p:txBody>
          <a:bodyPr/>
          <a:lstStyle/>
          <a:p>
            <a:r>
              <a:rPr lang="zh-CN" altLang="en-US" sz="2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工作总结</a:t>
            </a:r>
            <a:r>
              <a:rPr lang="en-US" altLang="zh-CN" sz="2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硅基超构多维光场调控</a:t>
            </a:r>
            <a:endParaRPr kumimoji="1" lang="zh-CN" altLang="en-US" sz="2800" dirty="0"/>
          </a:p>
        </p:txBody>
      </p:sp>
      <p:grpSp>
        <p:nvGrpSpPr>
          <p:cNvPr id="37" name="组合 36">
            <a:extLst>
              <a:ext uri="{FF2B5EF4-FFF2-40B4-BE49-F238E27FC236}">
                <a16:creationId xmlns:a16="http://schemas.microsoft.com/office/drawing/2014/main" id="{1E8C76BC-2262-22A6-B242-5E396594BF82}"/>
              </a:ext>
            </a:extLst>
          </p:cNvPr>
          <p:cNvGrpSpPr/>
          <p:nvPr/>
        </p:nvGrpSpPr>
        <p:grpSpPr>
          <a:xfrm>
            <a:off x="500086" y="853665"/>
            <a:ext cx="11032804" cy="5560421"/>
            <a:chOff x="-3" y="1301959"/>
            <a:chExt cx="9181659" cy="5401125"/>
          </a:xfrm>
        </p:grpSpPr>
        <p:sp>
          <p:nvSpPr>
            <p:cNvPr id="5" name="矩形 4">
              <a:extLst>
                <a:ext uri="{FF2B5EF4-FFF2-40B4-BE49-F238E27FC236}">
                  <a16:creationId xmlns:a16="http://schemas.microsoft.com/office/drawing/2014/main" id="{045064F6-D009-6CB4-DFC6-C912211E74A9}"/>
                </a:ext>
              </a:extLst>
            </p:cNvPr>
            <p:cNvSpPr/>
            <p:nvPr/>
          </p:nvSpPr>
          <p:spPr>
            <a:xfrm>
              <a:off x="4572001" y="3682304"/>
              <a:ext cx="4572000" cy="2988255"/>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58CCD5A2-A924-0194-9D54-073B978958AA}"/>
                </a:ext>
              </a:extLst>
            </p:cNvPr>
            <p:cNvSpPr>
              <a:spLocks/>
            </p:cNvSpPr>
            <p:nvPr/>
          </p:nvSpPr>
          <p:spPr>
            <a:xfrm>
              <a:off x="4572000" y="1305838"/>
              <a:ext cx="4572000" cy="2376464"/>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97E51235-9525-89A4-874E-FCBC3B4098D5}"/>
                </a:ext>
              </a:extLst>
            </p:cNvPr>
            <p:cNvSpPr/>
            <p:nvPr/>
          </p:nvSpPr>
          <p:spPr>
            <a:xfrm>
              <a:off x="-1" y="3666617"/>
              <a:ext cx="4572000" cy="3003941"/>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184AB0ED-F4A3-663F-E8C5-1ED514229446}"/>
                </a:ext>
              </a:extLst>
            </p:cNvPr>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352" t="7881" r="50010"/>
            <a:stretch/>
          </p:blipFill>
          <p:spPr bwMode="auto">
            <a:xfrm>
              <a:off x="851777" y="4036199"/>
              <a:ext cx="2405075" cy="2102064"/>
            </a:xfrm>
            <a:prstGeom prst="rect">
              <a:avLst/>
            </a:prstGeom>
            <a:noFill/>
            <a:ln>
              <a:noFill/>
            </a:ln>
          </p:spPr>
        </p:pic>
        <p:pic>
          <p:nvPicPr>
            <p:cNvPr id="9" name="图片 8">
              <a:extLst>
                <a:ext uri="{FF2B5EF4-FFF2-40B4-BE49-F238E27FC236}">
                  <a16:creationId xmlns:a16="http://schemas.microsoft.com/office/drawing/2014/main" id="{A183A9A4-D9EE-457D-04CD-E9F82A24A6C6}"/>
                </a:ext>
              </a:extLst>
            </p:cNvPr>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18074" r="17971" b="27137"/>
            <a:stretch/>
          </p:blipFill>
          <p:spPr bwMode="auto">
            <a:xfrm>
              <a:off x="4923385" y="1787023"/>
              <a:ext cx="1949913" cy="814319"/>
            </a:xfrm>
            <a:prstGeom prst="rect">
              <a:avLst/>
            </a:prstGeom>
            <a:noFill/>
          </p:spPr>
        </p:pic>
        <p:sp>
          <p:nvSpPr>
            <p:cNvPr id="10" name="矩形 9">
              <a:extLst>
                <a:ext uri="{FF2B5EF4-FFF2-40B4-BE49-F238E27FC236}">
                  <a16:creationId xmlns:a16="http://schemas.microsoft.com/office/drawing/2014/main" id="{B2877B19-87F1-A8BB-59CC-BD9C2EE6CB20}"/>
                </a:ext>
              </a:extLst>
            </p:cNvPr>
            <p:cNvSpPr>
              <a:spLocks/>
            </p:cNvSpPr>
            <p:nvPr/>
          </p:nvSpPr>
          <p:spPr>
            <a:xfrm>
              <a:off x="2" y="1301959"/>
              <a:ext cx="4571999" cy="2364906"/>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0B641559-3A6B-F106-49D1-4022BE188A57}"/>
                </a:ext>
              </a:extLst>
            </p:cNvPr>
            <p:cNvSpPr txBox="1"/>
            <p:nvPr/>
          </p:nvSpPr>
          <p:spPr>
            <a:xfrm>
              <a:off x="1293793" y="1380683"/>
              <a:ext cx="1690498" cy="358751"/>
            </a:xfrm>
            <a:prstGeom prst="rect">
              <a:avLst/>
            </a:prstGeom>
            <a:noFill/>
          </p:spPr>
          <p:txBody>
            <a:bodyPr wrap="none" rtlCol="0">
              <a:spAutoFit/>
            </a:bodyPr>
            <a:lstStyle/>
            <a:p>
              <a:pPr algn="ctr"/>
              <a:r>
                <a:rPr lang="zh-CN" altLang="en-US" dirty="0">
                  <a:solidFill>
                    <a:srgbClr val="003153"/>
                  </a:solidFill>
                  <a:latin typeface="微软雅黑" panose="020B0503020204020204" pitchFamily="34" charset="-122"/>
                  <a:ea typeface="微软雅黑" panose="020B0503020204020204" pitchFamily="34" charset="-122"/>
                </a:rPr>
                <a:t>硅基超构偏振调控</a:t>
              </a:r>
            </a:p>
          </p:txBody>
        </p:sp>
        <p:sp>
          <p:nvSpPr>
            <p:cNvPr id="18" name="文本框 17">
              <a:extLst>
                <a:ext uri="{FF2B5EF4-FFF2-40B4-BE49-F238E27FC236}">
                  <a16:creationId xmlns:a16="http://schemas.microsoft.com/office/drawing/2014/main" id="{3A87DA68-60AF-8A5E-ABB8-7EA0FC07EE2F}"/>
                </a:ext>
              </a:extLst>
            </p:cNvPr>
            <p:cNvSpPr txBox="1"/>
            <p:nvPr/>
          </p:nvSpPr>
          <p:spPr>
            <a:xfrm>
              <a:off x="6196449" y="1380683"/>
              <a:ext cx="1690498" cy="358751"/>
            </a:xfrm>
            <a:prstGeom prst="rect">
              <a:avLst/>
            </a:prstGeom>
            <a:noFill/>
          </p:spPr>
          <p:txBody>
            <a:bodyPr wrap="none" rtlCol="0">
              <a:spAutoFit/>
            </a:bodyPr>
            <a:lstStyle/>
            <a:p>
              <a:pPr algn="ctr"/>
              <a:r>
                <a:rPr lang="zh-CN" altLang="en-US" dirty="0">
                  <a:solidFill>
                    <a:srgbClr val="003153"/>
                  </a:solidFill>
                  <a:latin typeface="微软雅黑" panose="020B0503020204020204" pitchFamily="34" charset="-122"/>
                  <a:ea typeface="微软雅黑" panose="020B0503020204020204" pitchFamily="34" charset="-122"/>
                </a:rPr>
                <a:t>硅基超构模式调控</a:t>
              </a:r>
            </a:p>
          </p:txBody>
        </p:sp>
        <p:sp>
          <p:nvSpPr>
            <p:cNvPr id="19" name="文本框 18">
              <a:extLst>
                <a:ext uri="{FF2B5EF4-FFF2-40B4-BE49-F238E27FC236}">
                  <a16:creationId xmlns:a16="http://schemas.microsoft.com/office/drawing/2014/main" id="{DBF54B1B-2A9F-A7E7-D3F9-C506D79C2279}"/>
                </a:ext>
              </a:extLst>
            </p:cNvPr>
            <p:cNvSpPr txBox="1"/>
            <p:nvPr/>
          </p:nvSpPr>
          <p:spPr>
            <a:xfrm>
              <a:off x="1293793" y="3666865"/>
              <a:ext cx="1690498" cy="358751"/>
            </a:xfrm>
            <a:prstGeom prst="rect">
              <a:avLst/>
            </a:prstGeom>
            <a:noFill/>
          </p:spPr>
          <p:txBody>
            <a:bodyPr wrap="none" rtlCol="0">
              <a:spAutoFit/>
            </a:bodyPr>
            <a:lstStyle/>
            <a:p>
              <a:pPr algn="ctr"/>
              <a:r>
                <a:rPr lang="zh-CN" altLang="en-US" dirty="0">
                  <a:solidFill>
                    <a:srgbClr val="003153"/>
                  </a:solidFill>
                  <a:latin typeface="微软雅黑" panose="020B0503020204020204" pitchFamily="34" charset="-122"/>
                  <a:ea typeface="微软雅黑" panose="020B0503020204020204" pitchFamily="34" charset="-122"/>
                </a:rPr>
                <a:t>硅基超构波长调控</a:t>
              </a:r>
            </a:p>
          </p:txBody>
        </p:sp>
        <p:grpSp>
          <p:nvGrpSpPr>
            <p:cNvPr id="20" name="组合 19">
              <a:extLst>
                <a:ext uri="{FF2B5EF4-FFF2-40B4-BE49-F238E27FC236}">
                  <a16:creationId xmlns:a16="http://schemas.microsoft.com/office/drawing/2014/main" id="{ABC1CB79-757C-82CF-A69B-3212C50C060C}"/>
                </a:ext>
              </a:extLst>
            </p:cNvPr>
            <p:cNvGrpSpPr/>
            <p:nvPr/>
          </p:nvGrpSpPr>
          <p:grpSpPr>
            <a:xfrm>
              <a:off x="5427634" y="3666865"/>
              <a:ext cx="2891328" cy="2830006"/>
              <a:chOff x="5427634" y="3666865"/>
              <a:chExt cx="2891328" cy="2830006"/>
            </a:xfrm>
          </p:grpSpPr>
          <p:pic>
            <p:nvPicPr>
              <p:cNvPr id="21" name="图片 20" descr="图片包含 图示&#10;&#10;描述已自动生成">
                <a:extLst>
                  <a:ext uri="{FF2B5EF4-FFF2-40B4-BE49-F238E27FC236}">
                    <a16:creationId xmlns:a16="http://schemas.microsoft.com/office/drawing/2014/main" id="{E591D046-2FD0-BF73-59DE-E1206FF659A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427634" y="4084702"/>
                <a:ext cx="2891328" cy="2079656"/>
              </a:xfrm>
              <a:prstGeom prst="rect">
                <a:avLst/>
              </a:prstGeom>
            </p:spPr>
          </p:pic>
          <p:sp>
            <p:nvSpPr>
              <p:cNvPr id="22" name="文本框 21">
                <a:extLst>
                  <a:ext uri="{FF2B5EF4-FFF2-40B4-BE49-F238E27FC236}">
                    <a16:creationId xmlns:a16="http://schemas.microsoft.com/office/drawing/2014/main" id="{79E42508-2C6F-8C0A-749C-83CEDA155779}"/>
                  </a:ext>
                </a:extLst>
              </p:cNvPr>
              <p:cNvSpPr txBox="1"/>
              <p:nvPr/>
            </p:nvSpPr>
            <p:spPr>
              <a:xfrm>
                <a:off x="6004345" y="3666865"/>
                <a:ext cx="2074703" cy="358751"/>
              </a:xfrm>
              <a:prstGeom prst="rect">
                <a:avLst/>
              </a:prstGeom>
              <a:noFill/>
            </p:spPr>
            <p:txBody>
              <a:bodyPr wrap="none" rtlCol="0">
                <a:spAutoFit/>
              </a:bodyPr>
              <a:lstStyle/>
              <a:p>
                <a:pPr algn="ctr"/>
                <a:r>
                  <a:rPr lang="zh-CN" altLang="en-US" dirty="0">
                    <a:solidFill>
                      <a:srgbClr val="003153"/>
                    </a:solidFill>
                    <a:latin typeface="微软雅黑" panose="020B0503020204020204" pitchFamily="34" charset="-122"/>
                    <a:ea typeface="微软雅黑" panose="020B0503020204020204" pitchFamily="34" charset="-122"/>
                  </a:rPr>
                  <a:t>硅基超构多维</a:t>
                </a:r>
                <a:r>
                  <a:rPr lang="zh-CN" altLang="en-US" dirty="0">
                    <a:solidFill>
                      <a:srgbClr val="003153"/>
                    </a:solidFill>
                    <a:latin typeface="微软雅黑" panose="020B0503020204020204" pitchFamily="34" charset="-122"/>
                  </a:rPr>
                  <a:t>复用</a:t>
                </a:r>
                <a:r>
                  <a:rPr lang="zh-CN" altLang="en-US" dirty="0">
                    <a:solidFill>
                      <a:srgbClr val="003153"/>
                    </a:solidFill>
                    <a:latin typeface="微软雅黑" panose="020B0503020204020204" pitchFamily="34" charset="-122"/>
                    <a:ea typeface="微软雅黑" panose="020B0503020204020204" pitchFamily="34" charset="-122"/>
                  </a:rPr>
                  <a:t>系统</a:t>
                </a:r>
              </a:p>
            </p:txBody>
          </p:sp>
          <p:sp>
            <p:nvSpPr>
              <p:cNvPr id="23" name="文本框 22">
                <a:extLst>
                  <a:ext uri="{FF2B5EF4-FFF2-40B4-BE49-F238E27FC236}">
                    <a16:creationId xmlns:a16="http://schemas.microsoft.com/office/drawing/2014/main" id="{760724D3-DC08-8D91-DB33-FE4967086A4C}"/>
                  </a:ext>
                </a:extLst>
              </p:cNvPr>
              <p:cNvSpPr txBox="1"/>
              <p:nvPr/>
            </p:nvSpPr>
            <p:spPr>
              <a:xfrm>
                <a:off x="6046368" y="6168016"/>
                <a:ext cx="1990657" cy="328855"/>
              </a:xfrm>
              <a:prstGeom prst="rect">
                <a:avLst/>
              </a:prstGeom>
              <a:noFill/>
            </p:spPr>
            <p:txBody>
              <a:bodyPr wrap="none" rtlCol="0">
                <a:sp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160</a:t>
                </a:r>
                <a:r>
                  <a:rPr lang="zh-CN" altLang="en-US" sz="1600" dirty="0">
                    <a:solidFill>
                      <a:srgbClr val="C00000"/>
                    </a:solidFill>
                    <a:latin typeface="微软雅黑" panose="020B0503020204020204" pitchFamily="34" charset="-122"/>
                    <a:ea typeface="微软雅黑" panose="020B0503020204020204" pitchFamily="34" charset="-122"/>
                  </a:rPr>
                  <a:t>通道</a:t>
                </a:r>
                <a:r>
                  <a:rPr lang="zh-CN" altLang="en-US" sz="1600" dirty="0">
                    <a:latin typeface="微软雅黑" panose="020B0503020204020204" pitchFamily="34" charset="-122"/>
                    <a:ea typeface="微软雅黑" panose="020B0503020204020204" pitchFamily="34" charset="-122"/>
                  </a:rPr>
                  <a:t>多维光通信系统</a:t>
                </a:r>
              </a:p>
            </p:txBody>
          </p:sp>
        </p:grpSp>
        <p:pic>
          <p:nvPicPr>
            <p:cNvPr id="24" name="图片 23">
              <a:extLst>
                <a:ext uri="{FF2B5EF4-FFF2-40B4-BE49-F238E27FC236}">
                  <a16:creationId xmlns:a16="http://schemas.microsoft.com/office/drawing/2014/main" id="{4A715D63-6BC2-388B-64E3-5FBC5A9EDE4F}"/>
                </a:ext>
              </a:extLst>
            </p:cNvPr>
            <p:cNvPicPr>
              <a:picLocks/>
            </p:cNvPicPr>
            <p:nvPr/>
          </p:nvPicPr>
          <p:blipFill>
            <a:blip r:embed="rId6"/>
            <a:stretch>
              <a:fillRect/>
            </a:stretch>
          </p:blipFill>
          <p:spPr>
            <a:xfrm>
              <a:off x="6976779" y="1783472"/>
              <a:ext cx="1866617" cy="888016"/>
            </a:xfrm>
            <a:prstGeom prst="rect">
              <a:avLst/>
            </a:prstGeom>
          </p:spPr>
        </p:pic>
        <p:sp>
          <p:nvSpPr>
            <p:cNvPr id="25" name="文本框 24">
              <a:extLst>
                <a:ext uri="{FF2B5EF4-FFF2-40B4-BE49-F238E27FC236}">
                  <a16:creationId xmlns:a16="http://schemas.microsoft.com/office/drawing/2014/main" id="{3C53EDDF-5DC6-5C4D-F4DD-F102631CB8ED}"/>
                </a:ext>
              </a:extLst>
            </p:cNvPr>
            <p:cNvSpPr txBox="1"/>
            <p:nvPr/>
          </p:nvSpPr>
          <p:spPr>
            <a:xfrm>
              <a:off x="5059812" y="2805067"/>
              <a:ext cx="4121844" cy="32885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迄今为止</a:t>
              </a:r>
              <a:r>
                <a:rPr lang="zh-CN" altLang="en-US" sz="1600" dirty="0">
                  <a:solidFill>
                    <a:srgbClr val="C00000"/>
                  </a:solidFill>
                  <a:latin typeface="微软雅黑" panose="020B0503020204020204" pitchFamily="34" charset="-122"/>
                  <a:ea typeface="微软雅黑" panose="020B0503020204020204" pitchFamily="34" charset="-122"/>
                </a:rPr>
                <a:t>最小尺寸</a:t>
              </a:r>
              <a:r>
                <a:rPr lang="zh-CN" altLang="en-US" sz="1600" dirty="0">
                  <a:latin typeface="微软雅黑" panose="020B0503020204020204" pitchFamily="34" charset="-122"/>
                  <a:ea typeface="微软雅黑" panose="020B0503020204020204" pitchFamily="34" charset="-122"/>
                </a:rPr>
                <a:t>的模式阶数转化器和</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复用器</a:t>
              </a:r>
            </a:p>
          </p:txBody>
        </p:sp>
        <p:grpSp>
          <p:nvGrpSpPr>
            <p:cNvPr id="26" name="组合 25">
              <a:extLst>
                <a:ext uri="{FF2B5EF4-FFF2-40B4-BE49-F238E27FC236}">
                  <a16:creationId xmlns:a16="http://schemas.microsoft.com/office/drawing/2014/main" id="{D6E76D36-0825-F950-E4A2-4A7523F677B9}"/>
                </a:ext>
              </a:extLst>
            </p:cNvPr>
            <p:cNvGrpSpPr/>
            <p:nvPr/>
          </p:nvGrpSpPr>
          <p:grpSpPr>
            <a:xfrm>
              <a:off x="227496" y="1807428"/>
              <a:ext cx="4011836" cy="1065089"/>
              <a:chOff x="345877" y="1831402"/>
              <a:chExt cx="4888048" cy="1093727"/>
            </a:xfrm>
          </p:grpSpPr>
          <p:pic>
            <p:nvPicPr>
              <p:cNvPr id="27" name="图片 26" descr="图形用户界面&#10;&#10;描述已自动生成">
                <a:extLst>
                  <a:ext uri="{FF2B5EF4-FFF2-40B4-BE49-F238E27FC236}">
                    <a16:creationId xmlns:a16="http://schemas.microsoft.com/office/drawing/2014/main" id="{B7C767DE-B839-49B0-299E-72463D6D2F6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5877" y="1831403"/>
                <a:ext cx="1524763" cy="1039727"/>
              </a:xfrm>
              <a:prstGeom prst="rect">
                <a:avLst/>
              </a:prstGeom>
            </p:spPr>
          </p:pic>
          <p:pic>
            <p:nvPicPr>
              <p:cNvPr id="28" name="图片 27" descr="图示&#10;&#10;描述已自动生成">
                <a:extLst>
                  <a:ext uri="{FF2B5EF4-FFF2-40B4-BE49-F238E27FC236}">
                    <a16:creationId xmlns:a16="http://schemas.microsoft.com/office/drawing/2014/main" id="{6C2A27F2-8B61-8193-33C9-8809AEBAEF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74121" y="1831403"/>
                <a:ext cx="1520607" cy="1090339"/>
              </a:xfrm>
              <a:prstGeom prst="rect">
                <a:avLst/>
              </a:prstGeom>
            </p:spPr>
          </p:pic>
          <p:pic>
            <p:nvPicPr>
              <p:cNvPr id="29" name="图片 28" descr="图片包含 图示&#10;&#10;描述已自动生成">
                <a:extLst>
                  <a:ext uri="{FF2B5EF4-FFF2-40B4-BE49-F238E27FC236}">
                    <a16:creationId xmlns:a16="http://schemas.microsoft.com/office/drawing/2014/main" id="{FCBCDFD1-3D00-F588-1A03-5254718D67E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98209" y="1831402"/>
                <a:ext cx="1635716" cy="1093727"/>
              </a:xfrm>
              <a:prstGeom prst="rect">
                <a:avLst/>
              </a:prstGeom>
            </p:spPr>
          </p:pic>
        </p:grpSp>
        <p:sp>
          <p:nvSpPr>
            <p:cNvPr id="30" name="文本框 29">
              <a:extLst>
                <a:ext uri="{FF2B5EF4-FFF2-40B4-BE49-F238E27FC236}">
                  <a16:creationId xmlns:a16="http://schemas.microsoft.com/office/drawing/2014/main" id="{82E03DB9-A1FA-E46D-063C-E35C092BE9AD}"/>
                </a:ext>
              </a:extLst>
            </p:cNvPr>
            <p:cNvSpPr txBox="1"/>
            <p:nvPr/>
          </p:nvSpPr>
          <p:spPr>
            <a:xfrm>
              <a:off x="480271" y="2919685"/>
              <a:ext cx="3506291" cy="584775"/>
            </a:xfrm>
            <a:prstGeom prst="rect">
              <a:avLst/>
            </a:prstGeom>
            <a:noFill/>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超紧凑高性能</a:t>
              </a:r>
              <a:r>
                <a:rPr lang="zh-CN" altLang="en-US" sz="1600" dirty="0">
                  <a:latin typeface="微软雅黑" panose="020B0503020204020204" pitchFamily="34" charset="-122"/>
                  <a:ea typeface="微软雅黑" panose="020B0503020204020204" pitchFamily="34" charset="-122"/>
                </a:rPr>
                <a:t>偏振调控器件：起偏器、偏振分束器、偏振分束旋转器</a:t>
              </a:r>
            </a:p>
          </p:txBody>
        </p:sp>
        <p:sp>
          <p:nvSpPr>
            <p:cNvPr id="31" name="文本框 30">
              <a:extLst>
                <a:ext uri="{FF2B5EF4-FFF2-40B4-BE49-F238E27FC236}">
                  <a16:creationId xmlns:a16="http://schemas.microsoft.com/office/drawing/2014/main" id="{AD400554-F3EA-D138-76C2-3C778CD3B515}"/>
                </a:ext>
              </a:extLst>
            </p:cNvPr>
            <p:cNvSpPr txBox="1"/>
            <p:nvPr/>
          </p:nvSpPr>
          <p:spPr>
            <a:xfrm>
              <a:off x="-3" y="6138263"/>
              <a:ext cx="3942645" cy="328855"/>
            </a:xfrm>
            <a:prstGeom prst="rect">
              <a:avLst/>
            </a:prstGeom>
            <a:noFill/>
          </p:spPr>
          <p:txBody>
            <a:bodyPr wrap="square" rtlCol="0">
              <a:spAutoFit/>
            </a:bodyPr>
            <a:lstStyle/>
            <a:p>
              <a:pPr algn="ctr"/>
              <a:r>
                <a:rPr lang="zh-CN" altLang="en-US" sz="1600" dirty="0">
                  <a:solidFill>
                    <a:srgbClr val="C00000"/>
                  </a:solidFill>
                  <a:latin typeface="微软雅黑" panose="020B0503020204020204" pitchFamily="34" charset="-122"/>
                  <a:ea typeface="微软雅黑" panose="020B0503020204020204" pitchFamily="34" charset="-122"/>
                </a:rPr>
                <a:t>多波长多模式</a:t>
              </a:r>
              <a:r>
                <a:rPr lang="zh-CN" altLang="en-US" sz="1600" dirty="0">
                  <a:latin typeface="微软雅黑" panose="020B0503020204020204" pitchFamily="34" charset="-122"/>
                  <a:ea typeface="微软雅黑" panose="020B0503020204020204" pitchFamily="34" charset="-122"/>
                </a:rPr>
                <a:t>同时调控，超紧凑波长</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解</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复用器</a:t>
              </a:r>
            </a:p>
          </p:txBody>
        </p:sp>
        <p:sp>
          <p:nvSpPr>
            <p:cNvPr id="32" name="矩形 31">
              <a:extLst>
                <a:ext uri="{FF2B5EF4-FFF2-40B4-BE49-F238E27FC236}">
                  <a16:creationId xmlns:a16="http://schemas.microsoft.com/office/drawing/2014/main" id="{50D5FA95-EB63-1614-4565-B4BABFA9F6F6}"/>
                </a:ext>
              </a:extLst>
            </p:cNvPr>
            <p:cNvSpPr/>
            <p:nvPr/>
          </p:nvSpPr>
          <p:spPr>
            <a:xfrm>
              <a:off x="4959381" y="3249794"/>
              <a:ext cx="1949913" cy="448439"/>
            </a:xfrm>
            <a:prstGeom prst="rect">
              <a:avLst/>
            </a:prstGeom>
          </p:spPr>
          <p:txBody>
            <a:bodyPr wrap="square">
              <a:spAutoFit/>
            </a:bodyPr>
            <a:lstStyle/>
            <a:p>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 X. Guo,* </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et al. </a:t>
              </a:r>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Opt. Lett</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45, 3797-3800 (2020).</a:t>
              </a:r>
              <a:endParaRPr lang="zh-CN" altLang="en-US"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矩形 32">
              <a:extLst>
                <a:ext uri="{FF2B5EF4-FFF2-40B4-BE49-F238E27FC236}">
                  <a16:creationId xmlns:a16="http://schemas.microsoft.com/office/drawing/2014/main" id="{32CE30D3-689C-4D50-1059-F04A33D4350D}"/>
                </a:ext>
              </a:extLst>
            </p:cNvPr>
            <p:cNvSpPr/>
            <p:nvPr/>
          </p:nvSpPr>
          <p:spPr>
            <a:xfrm>
              <a:off x="7494734" y="3249794"/>
              <a:ext cx="1629277" cy="448439"/>
            </a:xfrm>
            <a:prstGeom prst="rect">
              <a:avLst/>
            </a:prstGeom>
          </p:spPr>
          <p:txBody>
            <a:bodyPr wrap="square">
              <a:spAutoFit/>
            </a:bodyPr>
            <a:lstStyle/>
            <a:p>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 X. Guo*</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et al., </a:t>
              </a:r>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ECOC</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2020, Tu2B-4.</a:t>
              </a:r>
            </a:p>
          </p:txBody>
        </p:sp>
        <p:sp>
          <p:nvSpPr>
            <p:cNvPr id="34" name="矩形 33">
              <a:extLst>
                <a:ext uri="{FF2B5EF4-FFF2-40B4-BE49-F238E27FC236}">
                  <a16:creationId xmlns:a16="http://schemas.microsoft.com/office/drawing/2014/main" id="{36E0A053-D68F-D281-35F1-5C38C410D2F4}"/>
                </a:ext>
              </a:extLst>
            </p:cNvPr>
            <p:cNvSpPr/>
            <p:nvPr/>
          </p:nvSpPr>
          <p:spPr>
            <a:xfrm>
              <a:off x="169995" y="6434020"/>
              <a:ext cx="4289713" cy="269064"/>
            </a:xfrm>
            <a:prstGeom prst="rect">
              <a:avLst/>
            </a:prstGeom>
          </p:spPr>
          <p:txBody>
            <a:bodyPr wrap="square">
              <a:spAutoFit/>
            </a:bodyPr>
            <a:lstStyle/>
            <a:p>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 X. Guo* </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et al., </a:t>
              </a:r>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Laser &amp; Photonics Rev.</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2200005, (2022).</a:t>
              </a:r>
            </a:p>
          </p:txBody>
        </p:sp>
        <p:sp>
          <p:nvSpPr>
            <p:cNvPr id="35" name="矩形 34">
              <a:extLst>
                <a:ext uri="{FF2B5EF4-FFF2-40B4-BE49-F238E27FC236}">
                  <a16:creationId xmlns:a16="http://schemas.microsoft.com/office/drawing/2014/main" id="{29946EE5-B943-6962-6905-C70F126B4E17}"/>
                </a:ext>
              </a:extLst>
            </p:cNvPr>
            <p:cNvSpPr/>
            <p:nvPr/>
          </p:nvSpPr>
          <p:spPr>
            <a:xfrm>
              <a:off x="-1" y="3417557"/>
              <a:ext cx="4534344" cy="269064"/>
            </a:xfrm>
            <a:prstGeom prst="rect">
              <a:avLst/>
            </a:prstGeom>
          </p:spPr>
          <p:txBody>
            <a:bodyPr wrap="square">
              <a:spAutoFit/>
            </a:bodyPr>
            <a:lstStyle/>
            <a:p>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 Zhao,</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X. Guo* </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et al., </a:t>
              </a:r>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Laser &amp; Photonics Rev.</a:t>
              </a:r>
              <a:r>
                <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2300320, (2023).</a:t>
              </a:r>
            </a:p>
          </p:txBody>
        </p:sp>
        <p:sp>
          <p:nvSpPr>
            <p:cNvPr id="36" name="矩形 35">
              <a:extLst>
                <a:ext uri="{FF2B5EF4-FFF2-40B4-BE49-F238E27FC236}">
                  <a16:creationId xmlns:a16="http://schemas.microsoft.com/office/drawing/2014/main" id="{07C1C549-1BD9-7EE9-45A9-D5B64132EE0B}"/>
                </a:ext>
              </a:extLst>
            </p:cNvPr>
            <p:cNvSpPr/>
            <p:nvPr/>
          </p:nvSpPr>
          <p:spPr>
            <a:xfrm>
              <a:off x="7827735" y="6434020"/>
              <a:ext cx="1316265" cy="269064"/>
            </a:xfrm>
            <a:prstGeom prst="rect">
              <a:avLst/>
            </a:prstGeom>
          </p:spPr>
          <p:txBody>
            <a:bodyPr wrap="square">
              <a:spAutoFit/>
            </a:bodyPr>
            <a:lstStyle/>
            <a:p>
              <a:r>
                <a:rPr lang="en-US" altLang="zh-CN" sz="12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To be continue.</a:t>
              </a:r>
              <a:endParaRPr lang="en-US" altLang="zh-CN" sz="12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3516668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dirty="0"/>
              <a:t>目录</a:t>
            </a:r>
          </a:p>
        </p:txBody>
      </p:sp>
      <p:sp>
        <p:nvSpPr>
          <p:cNvPr id="3" name="内容占位符 1">
            <a:extLst>
              <a:ext uri="{FF2B5EF4-FFF2-40B4-BE49-F238E27FC236}">
                <a16:creationId xmlns:a16="http://schemas.microsoft.com/office/drawing/2014/main" id="{1123B204-B68F-5A7C-A5F8-F94424D45368}"/>
              </a:ext>
            </a:extLst>
          </p:cNvPr>
          <p:cNvSpPr txBox="1">
            <a:spLocks/>
          </p:cNvSpPr>
          <p:nvPr/>
        </p:nvSpPr>
        <p:spPr>
          <a:xfrm>
            <a:off x="2824186" y="513365"/>
            <a:ext cx="6656364" cy="477768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 背景简介</a:t>
            </a:r>
            <a:endParaRPr lang="en-US" altLang="zh-CN" b="1" dirty="0">
              <a:solidFill>
                <a:schemeClr val="tx1">
                  <a:lumMod val="50000"/>
                  <a:lumOff val="50000"/>
                </a:schemeClr>
              </a:solidFill>
              <a:latin typeface="微软雅黑" panose="020B0503020204020204" pitchFamily="34" charset="-122"/>
              <a:ea typeface="微软雅黑" panose="020B0503020204020204" pitchFamily="34" charset="-122"/>
            </a:endParaRP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超构材料光场调控机理</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超构材料偏振调控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超构材料模式调控</a:t>
            </a:r>
          </a:p>
          <a:p>
            <a:pPr eaLnBrk="1" hangingPunct="1">
              <a:lnSpc>
                <a:spcPct val="150000"/>
              </a:lnSpc>
              <a:buFont typeface="Wingdings" pitchFamily="2" charset="2"/>
              <a:buChar char="n"/>
              <a:defRPr/>
            </a:pP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 超构材料波长调控</a:t>
            </a:r>
          </a:p>
          <a:p>
            <a:pPr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总结与展望</a:t>
            </a:r>
            <a:endParaRPr lang="en-US" altLang="zh-CN"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endParaRPr>
          </a:p>
          <a:p>
            <a:pPr lvl="1" eaLnBrk="1" hangingPunct="1">
              <a:lnSpc>
                <a:spcPct val="150000"/>
              </a:lnSpc>
              <a:buFont typeface="Wingdings" pitchFamily="2" charset="2"/>
              <a:buChar char="n"/>
              <a:defRPr/>
            </a:pPr>
            <a:r>
              <a:rPr lang="zh-CN" altLang="en-US" b="1" dirty="0">
                <a:solidFill>
                  <a:srgbClr val="777878"/>
                </a:solidFill>
                <a:latin typeface="微软雅黑" panose="020B0503020204020204" pitchFamily="34" charset="-122"/>
                <a:ea typeface="微软雅黑" panose="020B0503020204020204" pitchFamily="34" charset="-122"/>
                <a:sym typeface="微软雅黑" panose="020B0503020204020204" pitchFamily="34" charset="-122"/>
              </a:rPr>
              <a:t> 多维光复用通信系统</a:t>
            </a:r>
            <a:endParaRPr lang="en-US" altLang="zh-CN" b="1" dirty="0">
              <a:solidFill>
                <a:srgbClr val="777878"/>
              </a:solidFill>
              <a:latin typeface="微软雅黑" panose="020B0503020204020204" pitchFamily="34" charset="-122"/>
              <a:ea typeface="微软雅黑" panose="020B0503020204020204" pitchFamily="34" charset="-122"/>
              <a:sym typeface="微软雅黑" panose="020B0503020204020204" pitchFamily="34" charset="-122"/>
            </a:endParaRPr>
          </a:p>
          <a:p>
            <a:pPr lvl="1" eaLnBrk="1" hangingPunct="1">
              <a:lnSpc>
                <a:spcPct val="150000"/>
              </a:lnSpc>
              <a:buFont typeface="Wingdings" pitchFamily="2" charset="2"/>
              <a:buChar char="n"/>
              <a:defRPr/>
            </a:pPr>
            <a:r>
              <a:rPr lang="zh-CN" altLang="en-US" b="1" dirty="0">
                <a:solidFill>
                  <a:srgbClr val="12357C"/>
                </a:solidFill>
                <a:latin typeface="微软雅黑" panose="020B0503020204020204" pitchFamily="34" charset="-122"/>
                <a:ea typeface="微软雅黑" panose="020B0503020204020204" pitchFamily="34" charset="-122"/>
                <a:sym typeface="微软雅黑" panose="020B0503020204020204" pitchFamily="34" charset="-122"/>
              </a:rPr>
              <a:t> 超构材料的其他应用</a:t>
            </a:r>
          </a:p>
        </p:txBody>
      </p:sp>
    </p:spTree>
    <p:extLst>
      <p:ext uri="{BB962C8B-B14F-4D97-AF65-F5344CB8AC3E}">
        <p14:creationId xmlns:p14="http://schemas.microsoft.com/office/powerpoint/2010/main" val="3709253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507AFFE-B8CC-7DBC-1011-765F87608486}"/>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超构材料赋能的可重构计算光谱仪</a:t>
            </a:r>
          </a:p>
        </p:txBody>
      </p:sp>
      <p:grpSp>
        <p:nvGrpSpPr>
          <p:cNvPr id="25" name="组合 24">
            <a:extLst>
              <a:ext uri="{FF2B5EF4-FFF2-40B4-BE49-F238E27FC236}">
                <a16:creationId xmlns:a16="http://schemas.microsoft.com/office/drawing/2014/main" id="{E69AF675-9200-432A-2FF3-FCA5370CB11D}"/>
              </a:ext>
            </a:extLst>
          </p:cNvPr>
          <p:cNvGrpSpPr/>
          <p:nvPr/>
        </p:nvGrpSpPr>
        <p:grpSpPr>
          <a:xfrm>
            <a:off x="1133055" y="915294"/>
            <a:ext cx="9925891" cy="5453769"/>
            <a:chOff x="-5915" y="1762109"/>
            <a:chExt cx="9149917" cy="5027411"/>
          </a:xfrm>
        </p:grpSpPr>
        <p:grpSp>
          <p:nvGrpSpPr>
            <p:cNvPr id="3" name="组合 2">
              <a:extLst>
                <a:ext uri="{FF2B5EF4-FFF2-40B4-BE49-F238E27FC236}">
                  <a16:creationId xmlns:a16="http://schemas.microsoft.com/office/drawing/2014/main" id="{BF07E65E-3300-2590-E498-D8B4B4937240}"/>
                </a:ext>
              </a:extLst>
            </p:cNvPr>
            <p:cNvGrpSpPr/>
            <p:nvPr/>
          </p:nvGrpSpPr>
          <p:grpSpPr>
            <a:xfrm>
              <a:off x="3288540" y="2145337"/>
              <a:ext cx="2566920" cy="1511908"/>
              <a:chOff x="3170940" y="2275623"/>
              <a:chExt cx="2943636" cy="1733792"/>
            </a:xfrm>
          </p:grpSpPr>
          <p:pic>
            <p:nvPicPr>
              <p:cNvPr id="4" name="图片 3">
                <a:extLst>
                  <a:ext uri="{FF2B5EF4-FFF2-40B4-BE49-F238E27FC236}">
                    <a16:creationId xmlns:a16="http://schemas.microsoft.com/office/drawing/2014/main" id="{898310C9-9796-05D2-5AD7-6B4D175768B4}"/>
                  </a:ext>
                </a:extLst>
              </p:cNvPr>
              <p:cNvPicPr>
                <a:picLocks noChangeAspect="1"/>
              </p:cNvPicPr>
              <p:nvPr/>
            </p:nvPicPr>
            <p:blipFill>
              <a:blip r:embed="rId2"/>
              <a:stretch>
                <a:fillRect/>
              </a:stretch>
            </p:blipFill>
            <p:spPr>
              <a:xfrm>
                <a:off x="3170940" y="2275623"/>
                <a:ext cx="2943636" cy="1733792"/>
              </a:xfrm>
              <a:prstGeom prst="rect">
                <a:avLst/>
              </a:prstGeom>
            </p:spPr>
          </p:pic>
          <p:pic>
            <p:nvPicPr>
              <p:cNvPr id="5" name="图片 4">
                <a:extLst>
                  <a:ext uri="{FF2B5EF4-FFF2-40B4-BE49-F238E27FC236}">
                    <a16:creationId xmlns:a16="http://schemas.microsoft.com/office/drawing/2014/main" id="{DE41E3AB-3F33-2145-A82A-27502DC19639}"/>
                  </a:ext>
                </a:extLst>
              </p:cNvPr>
              <p:cNvPicPr>
                <a:picLocks noChangeAspect="1"/>
              </p:cNvPicPr>
              <p:nvPr/>
            </p:nvPicPr>
            <p:blipFill>
              <a:blip r:embed="rId3"/>
              <a:stretch>
                <a:fillRect/>
              </a:stretch>
            </p:blipFill>
            <p:spPr>
              <a:xfrm>
                <a:off x="3170940" y="2275623"/>
                <a:ext cx="219075" cy="257175"/>
              </a:xfrm>
              <a:prstGeom prst="rect">
                <a:avLst/>
              </a:prstGeom>
            </p:spPr>
          </p:pic>
        </p:grpSp>
        <p:sp>
          <p:nvSpPr>
            <p:cNvPr id="6" name="矩形 5">
              <a:extLst>
                <a:ext uri="{FF2B5EF4-FFF2-40B4-BE49-F238E27FC236}">
                  <a16:creationId xmlns:a16="http://schemas.microsoft.com/office/drawing/2014/main" id="{3A4C2699-29CD-2529-D5DD-AC45A9FCE4DF}"/>
                </a:ext>
              </a:extLst>
            </p:cNvPr>
            <p:cNvSpPr>
              <a:spLocks/>
            </p:cNvSpPr>
            <p:nvPr/>
          </p:nvSpPr>
          <p:spPr>
            <a:xfrm>
              <a:off x="2948740" y="1762109"/>
              <a:ext cx="3242511" cy="2718114"/>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a:extLst>
                <a:ext uri="{FF2B5EF4-FFF2-40B4-BE49-F238E27FC236}">
                  <a16:creationId xmlns:a16="http://schemas.microsoft.com/office/drawing/2014/main" id="{26EFD624-41EB-BCEF-B711-219D04D92314}"/>
                </a:ext>
              </a:extLst>
            </p:cNvPr>
            <p:cNvPicPr>
              <a:picLocks noChangeAspect="1"/>
            </p:cNvPicPr>
            <p:nvPr/>
          </p:nvPicPr>
          <p:blipFill rotWithShape="1">
            <a:blip r:embed="rId4"/>
            <a:srcRect l="2167" t="1585" r="44851"/>
            <a:stretch/>
          </p:blipFill>
          <p:spPr>
            <a:xfrm>
              <a:off x="456677" y="1840190"/>
              <a:ext cx="2232296" cy="2219047"/>
            </a:xfrm>
            <a:prstGeom prst="rect">
              <a:avLst/>
            </a:prstGeom>
          </p:spPr>
        </p:pic>
        <p:grpSp>
          <p:nvGrpSpPr>
            <p:cNvPr id="8" name="组合 7">
              <a:extLst>
                <a:ext uri="{FF2B5EF4-FFF2-40B4-BE49-F238E27FC236}">
                  <a16:creationId xmlns:a16="http://schemas.microsoft.com/office/drawing/2014/main" id="{9CD25192-A6E1-4134-3463-EF4D35823F89}"/>
                </a:ext>
              </a:extLst>
            </p:cNvPr>
            <p:cNvGrpSpPr/>
            <p:nvPr/>
          </p:nvGrpSpPr>
          <p:grpSpPr>
            <a:xfrm>
              <a:off x="2" y="6291791"/>
              <a:ext cx="9143999" cy="497729"/>
              <a:chOff x="0" y="5750769"/>
              <a:chExt cx="9143999" cy="497729"/>
            </a:xfrm>
          </p:grpSpPr>
          <p:sp>
            <p:nvSpPr>
              <p:cNvPr id="9" name="矩形 8">
                <a:extLst>
                  <a:ext uri="{FF2B5EF4-FFF2-40B4-BE49-F238E27FC236}">
                    <a16:creationId xmlns:a16="http://schemas.microsoft.com/office/drawing/2014/main" id="{9022FD27-42D2-02EC-5E81-DB16AA550C11}"/>
                  </a:ext>
                </a:extLst>
              </p:cNvPr>
              <p:cNvSpPr>
                <a:spLocks/>
              </p:cNvSpPr>
              <p:nvPr/>
            </p:nvSpPr>
            <p:spPr>
              <a:xfrm>
                <a:off x="0" y="5750769"/>
                <a:ext cx="9143999" cy="497729"/>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文本框 9">
                <a:extLst>
                  <a:ext uri="{FF2B5EF4-FFF2-40B4-BE49-F238E27FC236}">
                    <a16:creationId xmlns:a16="http://schemas.microsoft.com/office/drawing/2014/main" id="{400E3AC8-C4E3-A8AE-B427-0FC155FE503C}"/>
                  </a:ext>
                </a:extLst>
              </p:cNvPr>
              <p:cNvSpPr txBox="1"/>
              <p:nvPr/>
            </p:nvSpPr>
            <p:spPr>
              <a:xfrm>
                <a:off x="228338" y="5799578"/>
                <a:ext cx="8687321" cy="368831"/>
              </a:xfrm>
              <a:prstGeom prst="rect">
                <a:avLst/>
              </a:prstGeom>
              <a:noFill/>
            </p:spPr>
            <p:txBody>
              <a:bodyPr wrap="square">
                <a:spAutoFit/>
              </a:bodyPr>
              <a:lstStyle/>
              <a:p>
                <a:pPr marL="342900" indent="-342900" algn="ctr">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通过超构材料结构</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设计光谱响应</a:t>
                </a: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，进一步提高可重构计算光谱仪的性能</a:t>
                </a:r>
              </a:p>
            </p:txBody>
          </p:sp>
        </p:grpSp>
        <p:sp>
          <p:nvSpPr>
            <p:cNvPr id="11" name="矩形 10">
              <a:extLst>
                <a:ext uri="{FF2B5EF4-FFF2-40B4-BE49-F238E27FC236}">
                  <a16:creationId xmlns:a16="http://schemas.microsoft.com/office/drawing/2014/main" id="{22143C63-3E5D-4F9C-A95F-2D4DDD8EBFC8}"/>
                </a:ext>
              </a:extLst>
            </p:cNvPr>
            <p:cNvSpPr/>
            <p:nvPr/>
          </p:nvSpPr>
          <p:spPr>
            <a:xfrm>
              <a:off x="456677" y="4108044"/>
              <a:ext cx="2232296" cy="338554"/>
            </a:xfrm>
            <a:prstGeom prst="rect">
              <a:avLst/>
            </a:prstGeom>
          </p:spPr>
          <p:txBody>
            <a:bodyPr wrap="square">
              <a:spAutoFit/>
            </a:bodyPr>
            <a:lstStyle/>
            <a:p>
              <a:r>
                <a:rPr lang="en-US" altLang="zh-CN" sz="800" dirty="0">
                  <a:latin typeface="微软雅黑" panose="020B0503020204020204" pitchFamily="34" charset="-122"/>
                  <a:ea typeface="微软雅黑" panose="020B0503020204020204" pitchFamily="34" charset="-122"/>
                </a:rPr>
                <a:t>B. Redding, S. F. Liew, R. </a:t>
              </a:r>
              <a:r>
                <a:rPr lang="en-US" altLang="zh-CN" sz="800" dirty="0" err="1">
                  <a:latin typeface="微软雅黑" panose="020B0503020204020204" pitchFamily="34" charset="-122"/>
                  <a:ea typeface="微软雅黑" panose="020B0503020204020204" pitchFamily="34" charset="-122"/>
                </a:rPr>
                <a:t>Sarma</a:t>
              </a:r>
              <a:r>
                <a:rPr lang="en-US" altLang="zh-CN" sz="800" dirty="0">
                  <a:latin typeface="微软雅黑" panose="020B0503020204020204" pitchFamily="34" charset="-122"/>
                  <a:ea typeface="微软雅黑" panose="020B0503020204020204" pitchFamily="34" charset="-122"/>
                </a:rPr>
                <a:t>, and H. Cao, </a:t>
              </a:r>
              <a:r>
                <a:rPr lang="en-US" altLang="zh-CN" sz="800" b="1" dirty="0">
                  <a:latin typeface="微软雅黑" panose="020B0503020204020204" pitchFamily="34" charset="-122"/>
                  <a:ea typeface="微软雅黑" panose="020B0503020204020204" pitchFamily="34" charset="-122"/>
                </a:rPr>
                <a:t>Nature Photonics 7</a:t>
              </a:r>
              <a:r>
                <a:rPr lang="en-US" altLang="zh-CN" sz="800" dirty="0">
                  <a:latin typeface="微软雅黑" panose="020B0503020204020204" pitchFamily="34" charset="-122"/>
                  <a:ea typeface="微软雅黑" panose="020B0503020204020204" pitchFamily="34" charset="-122"/>
                </a:rPr>
                <a:t>, 746 (2013).</a:t>
              </a:r>
            </a:p>
          </p:txBody>
        </p:sp>
        <p:sp>
          <p:nvSpPr>
            <p:cNvPr id="12" name="矩形 11">
              <a:extLst>
                <a:ext uri="{FF2B5EF4-FFF2-40B4-BE49-F238E27FC236}">
                  <a16:creationId xmlns:a16="http://schemas.microsoft.com/office/drawing/2014/main" id="{A0872441-EAE7-CAB0-C63D-388ADDA68BB3}"/>
                </a:ext>
              </a:extLst>
            </p:cNvPr>
            <p:cNvSpPr/>
            <p:nvPr/>
          </p:nvSpPr>
          <p:spPr>
            <a:xfrm>
              <a:off x="3192780" y="4108044"/>
              <a:ext cx="2758440" cy="338554"/>
            </a:xfrm>
            <a:prstGeom prst="rect">
              <a:avLst/>
            </a:prstGeom>
          </p:spPr>
          <p:txBody>
            <a:bodyPr wrap="square">
              <a:spAutoFit/>
            </a:bodyPr>
            <a:lstStyle/>
            <a:p>
              <a:r>
                <a:rPr lang="en-US" altLang="zh-CN" sz="800" dirty="0">
                  <a:latin typeface="微软雅黑" panose="020B0503020204020204" pitchFamily="34" charset="-122"/>
                  <a:ea typeface="微软雅黑" panose="020B0503020204020204" pitchFamily="34" charset="-122"/>
                </a:rPr>
                <a:t>W. Hartmann, P. </a:t>
              </a:r>
              <a:r>
                <a:rPr lang="en-US" altLang="zh-CN" sz="800" dirty="0" err="1">
                  <a:latin typeface="微软雅黑" panose="020B0503020204020204" pitchFamily="34" charset="-122"/>
                  <a:ea typeface="微软雅黑" panose="020B0503020204020204" pitchFamily="34" charset="-122"/>
                </a:rPr>
                <a:t>Varytis</a:t>
              </a:r>
              <a:r>
                <a:rPr lang="en-US" altLang="zh-CN" sz="800" dirty="0">
                  <a:latin typeface="微软雅黑" panose="020B0503020204020204" pitchFamily="34" charset="-122"/>
                  <a:ea typeface="微软雅黑" panose="020B0503020204020204" pitchFamily="34" charset="-122"/>
                </a:rPr>
                <a:t>, et al., </a:t>
              </a:r>
              <a:r>
                <a:rPr lang="en-US" altLang="zh-CN" sz="800" b="1" dirty="0">
                  <a:latin typeface="微软雅黑" panose="020B0503020204020204" pitchFamily="34" charset="-122"/>
                  <a:ea typeface="微软雅黑" panose="020B0503020204020204" pitchFamily="34" charset="-122"/>
                </a:rPr>
                <a:t>Advanced Optical Materials </a:t>
              </a:r>
              <a:r>
                <a:rPr lang="en-US" altLang="zh-CN" sz="800" dirty="0">
                  <a:latin typeface="微软雅黑" panose="020B0503020204020204" pitchFamily="34" charset="-122"/>
                  <a:ea typeface="微软雅黑" panose="020B0503020204020204" pitchFamily="34" charset="-122"/>
                </a:rPr>
                <a:t>8, (2020).</a:t>
              </a:r>
            </a:p>
          </p:txBody>
        </p:sp>
        <p:pic>
          <p:nvPicPr>
            <p:cNvPr id="13" name="图片 12">
              <a:extLst>
                <a:ext uri="{FF2B5EF4-FFF2-40B4-BE49-F238E27FC236}">
                  <a16:creationId xmlns:a16="http://schemas.microsoft.com/office/drawing/2014/main" id="{3A847A15-2997-3995-3141-C4E96B8C72E7}"/>
                </a:ext>
              </a:extLst>
            </p:cNvPr>
            <p:cNvPicPr>
              <a:picLocks noChangeAspect="1"/>
            </p:cNvPicPr>
            <p:nvPr/>
          </p:nvPicPr>
          <p:blipFill>
            <a:blip r:embed="rId5"/>
            <a:stretch>
              <a:fillRect/>
            </a:stretch>
          </p:blipFill>
          <p:spPr>
            <a:xfrm rot="5400000" flipV="1">
              <a:off x="6567050" y="1938960"/>
              <a:ext cx="2217791" cy="2022762"/>
            </a:xfrm>
            <a:prstGeom prst="rect">
              <a:avLst/>
            </a:prstGeom>
          </p:spPr>
        </p:pic>
        <p:sp>
          <p:nvSpPr>
            <p:cNvPr id="14" name="矩形 13">
              <a:extLst>
                <a:ext uri="{FF2B5EF4-FFF2-40B4-BE49-F238E27FC236}">
                  <a16:creationId xmlns:a16="http://schemas.microsoft.com/office/drawing/2014/main" id="{41B9AF04-113E-F034-70AD-DF3FB1C3FB99}"/>
                </a:ext>
              </a:extLst>
            </p:cNvPr>
            <p:cNvSpPr/>
            <p:nvPr/>
          </p:nvSpPr>
          <p:spPr>
            <a:xfrm>
              <a:off x="6455027" y="4132320"/>
              <a:ext cx="2545080" cy="338554"/>
            </a:xfrm>
            <a:prstGeom prst="rect">
              <a:avLst/>
            </a:prstGeom>
          </p:spPr>
          <p:txBody>
            <a:bodyPr wrap="square">
              <a:spAutoFit/>
            </a:bodyPr>
            <a:lstStyle/>
            <a:p>
              <a:r>
                <a:rPr lang="en-US" altLang="zh-CN" sz="800" dirty="0">
                  <a:latin typeface="微软雅黑" panose="020B0503020204020204" pitchFamily="34" charset="-122"/>
                  <a:ea typeface="微软雅黑" panose="020B0503020204020204" pitchFamily="34" charset="-122"/>
                </a:rPr>
                <a:t>A. Li, F. Bao, Y. Wu, et al., </a:t>
              </a:r>
              <a:r>
                <a:rPr lang="en-US" altLang="zh-CN" sz="800" b="1" dirty="0">
                  <a:latin typeface="微软雅黑" panose="020B0503020204020204" pitchFamily="34" charset="-122"/>
                  <a:ea typeface="微软雅黑" panose="020B0503020204020204" pitchFamily="34" charset="-122"/>
                </a:rPr>
                <a:t>Laser &amp; Photonics Reviews,</a:t>
              </a:r>
              <a:r>
                <a:rPr lang="en-US" altLang="zh-CN" sz="800" dirty="0">
                  <a:latin typeface="微软雅黑" panose="020B0503020204020204" pitchFamily="34" charset="-122"/>
                  <a:ea typeface="微软雅黑" panose="020B0503020204020204" pitchFamily="34" charset="-122"/>
                </a:rPr>
                <a:t> 2301107 (2024).</a:t>
              </a:r>
            </a:p>
          </p:txBody>
        </p:sp>
        <p:pic>
          <p:nvPicPr>
            <p:cNvPr id="15" name="图片 14">
              <a:extLst>
                <a:ext uri="{FF2B5EF4-FFF2-40B4-BE49-F238E27FC236}">
                  <a16:creationId xmlns:a16="http://schemas.microsoft.com/office/drawing/2014/main" id="{25F3B118-5431-2E2D-E800-D3888F58AF78}"/>
                </a:ext>
              </a:extLst>
            </p:cNvPr>
            <p:cNvPicPr>
              <a:picLocks noChangeAspect="1"/>
            </p:cNvPicPr>
            <p:nvPr/>
          </p:nvPicPr>
          <p:blipFill>
            <a:blip r:embed="rId6"/>
            <a:stretch>
              <a:fillRect/>
            </a:stretch>
          </p:blipFill>
          <p:spPr>
            <a:xfrm>
              <a:off x="323850" y="4578284"/>
              <a:ext cx="2476500" cy="1326142"/>
            </a:xfrm>
            <a:prstGeom prst="rect">
              <a:avLst/>
            </a:prstGeom>
          </p:spPr>
        </p:pic>
        <p:sp>
          <p:nvSpPr>
            <p:cNvPr id="16" name="矩形 15">
              <a:extLst>
                <a:ext uri="{FF2B5EF4-FFF2-40B4-BE49-F238E27FC236}">
                  <a16:creationId xmlns:a16="http://schemas.microsoft.com/office/drawing/2014/main" id="{45FE73D1-DC6F-1B4F-0CFC-D722E55635BE}"/>
                </a:ext>
              </a:extLst>
            </p:cNvPr>
            <p:cNvSpPr/>
            <p:nvPr/>
          </p:nvSpPr>
          <p:spPr>
            <a:xfrm>
              <a:off x="323851" y="5943885"/>
              <a:ext cx="2476500" cy="338554"/>
            </a:xfrm>
            <a:prstGeom prst="rect">
              <a:avLst/>
            </a:prstGeom>
          </p:spPr>
          <p:txBody>
            <a:bodyPr wrap="square">
              <a:spAutoFit/>
            </a:bodyPr>
            <a:lstStyle/>
            <a:p>
              <a:r>
                <a:rPr lang="de-DE" altLang="zh-CN" sz="800" dirty="0">
                  <a:latin typeface="微软雅黑" panose="020B0503020204020204" pitchFamily="34" charset="-122"/>
                  <a:ea typeface="微软雅黑" panose="020B0503020204020204" pitchFamily="34" charset="-122"/>
                </a:rPr>
                <a:t>W. Hartmann, P. Varytis, et al., </a:t>
              </a:r>
              <a:r>
                <a:rPr lang="de-DE" altLang="zh-CN" sz="800" b="1" dirty="0">
                  <a:latin typeface="微软雅黑" panose="020B0503020204020204" pitchFamily="34" charset="-122"/>
                  <a:ea typeface="微软雅黑" panose="020B0503020204020204" pitchFamily="34" charset="-122"/>
                </a:rPr>
                <a:t>Nano Letters</a:t>
              </a:r>
              <a:r>
                <a:rPr lang="de-DE" altLang="zh-CN" sz="800" dirty="0">
                  <a:latin typeface="微软雅黑" panose="020B0503020204020204" pitchFamily="34" charset="-122"/>
                  <a:ea typeface="微软雅黑" panose="020B0503020204020204" pitchFamily="34" charset="-122"/>
                </a:rPr>
                <a:t>, 20, 2625 (2020).</a:t>
              </a:r>
            </a:p>
          </p:txBody>
        </p:sp>
        <p:pic>
          <p:nvPicPr>
            <p:cNvPr id="17" name="图片 16">
              <a:extLst>
                <a:ext uri="{FF2B5EF4-FFF2-40B4-BE49-F238E27FC236}">
                  <a16:creationId xmlns:a16="http://schemas.microsoft.com/office/drawing/2014/main" id="{FEF17B70-945B-AC2B-5B3E-5514C1E54FBD}"/>
                </a:ext>
              </a:extLst>
            </p:cNvPr>
            <p:cNvPicPr>
              <a:picLocks noChangeAspect="1"/>
            </p:cNvPicPr>
            <p:nvPr/>
          </p:nvPicPr>
          <p:blipFill rotWithShape="1">
            <a:blip r:embed="rId7"/>
            <a:srcRect l="28923"/>
            <a:stretch/>
          </p:blipFill>
          <p:spPr>
            <a:xfrm>
              <a:off x="3192780" y="4510769"/>
              <a:ext cx="2758440" cy="1384844"/>
            </a:xfrm>
            <a:prstGeom prst="rect">
              <a:avLst/>
            </a:prstGeom>
          </p:spPr>
        </p:pic>
        <p:sp>
          <p:nvSpPr>
            <p:cNvPr id="18" name="矩形 17">
              <a:extLst>
                <a:ext uri="{FF2B5EF4-FFF2-40B4-BE49-F238E27FC236}">
                  <a16:creationId xmlns:a16="http://schemas.microsoft.com/office/drawing/2014/main" id="{0D3C2C24-CD3B-0DF5-1F95-542F0D064EB8}"/>
                </a:ext>
              </a:extLst>
            </p:cNvPr>
            <p:cNvSpPr/>
            <p:nvPr/>
          </p:nvSpPr>
          <p:spPr>
            <a:xfrm>
              <a:off x="3105150" y="6005440"/>
              <a:ext cx="2933700" cy="215444"/>
            </a:xfrm>
            <a:prstGeom prst="rect">
              <a:avLst/>
            </a:prstGeom>
          </p:spPr>
          <p:txBody>
            <a:bodyPr wrap="square">
              <a:spAutoFit/>
            </a:bodyPr>
            <a:lstStyle/>
            <a:p>
              <a:r>
                <a:rPr lang="en-US" altLang="zh-CN" sz="800" dirty="0">
                  <a:latin typeface="微软雅黑" panose="020B0503020204020204" pitchFamily="34" charset="-122"/>
                  <a:ea typeface="微软雅黑" panose="020B0503020204020204" pitchFamily="34" charset="-122"/>
                </a:rPr>
                <a:t>A. Li and Y. </a:t>
              </a:r>
              <a:r>
                <a:rPr lang="en-US" altLang="zh-CN" sz="800" dirty="0" err="1">
                  <a:latin typeface="微软雅黑" panose="020B0503020204020204" pitchFamily="34" charset="-122"/>
                  <a:ea typeface="微软雅黑" panose="020B0503020204020204" pitchFamily="34" charset="-122"/>
                </a:rPr>
                <a:t>Fainman</a:t>
              </a:r>
              <a:r>
                <a:rPr lang="en-US" altLang="zh-CN" sz="800" dirty="0">
                  <a:latin typeface="微软雅黑" panose="020B0503020204020204" pitchFamily="34" charset="-122"/>
                  <a:ea typeface="微软雅黑" panose="020B0503020204020204" pitchFamily="34" charset="-122"/>
                </a:rPr>
                <a:t>, </a:t>
              </a:r>
              <a:r>
                <a:rPr lang="en-US" altLang="zh-CN" sz="800" b="1" dirty="0">
                  <a:latin typeface="微软雅黑" panose="020B0503020204020204" pitchFamily="34" charset="-122"/>
                  <a:ea typeface="微软雅黑" panose="020B0503020204020204" pitchFamily="34" charset="-122"/>
                </a:rPr>
                <a:t>Nature Communications </a:t>
              </a:r>
              <a:r>
                <a:rPr lang="en-US" altLang="zh-CN" sz="800" dirty="0">
                  <a:latin typeface="微软雅黑" panose="020B0503020204020204" pitchFamily="34" charset="-122"/>
                  <a:ea typeface="微软雅黑" panose="020B0503020204020204" pitchFamily="34" charset="-122"/>
                </a:rPr>
                <a:t>1 (2021).</a:t>
              </a:r>
            </a:p>
          </p:txBody>
        </p:sp>
        <p:pic>
          <p:nvPicPr>
            <p:cNvPr id="19" name="图片 18">
              <a:extLst>
                <a:ext uri="{FF2B5EF4-FFF2-40B4-BE49-F238E27FC236}">
                  <a16:creationId xmlns:a16="http://schemas.microsoft.com/office/drawing/2014/main" id="{5482CCBC-A3AA-A8F5-2CA0-9C012AAF6A8B}"/>
                </a:ext>
              </a:extLst>
            </p:cNvPr>
            <p:cNvPicPr>
              <a:picLocks noChangeAspect="1"/>
            </p:cNvPicPr>
            <p:nvPr/>
          </p:nvPicPr>
          <p:blipFill rotWithShape="1">
            <a:blip r:embed="rId8"/>
            <a:srcRect b="6546"/>
            <a:stretch/>
          </p:blipFill>
          <p:spPr>
            <a:xfrm>
              <a:off x="6209093" y="4560558"/>
              <a:ext cx="2933700" cy="1151039"/>
            </a:xfrm>
            <a:prstGeom prst="rect">
              <a:avLst/>
            </a:prstGeom>
          </p:spPr>
        </p:pic>
        <p:sp>
          <p:nvSpPr>
            <p:cNvPr id="20" name="矩形 19">
              <a:extLst>
                <a:ext uri="{FF2B5EF4-FFF2-40B4-BE49-F238E27FC236}">
                  <a16:creationId xmlns:a16="http://schemas.microsoft.com/office/drawing/2014/main" id="{C0AA332A-7910-04F6-0B3A-9D9E6AFA7362}"/>
                </a:ext>
              </a:extLst>
            </p:cNvPr>
            <p:cNvSpPr>
              <a:spLocks/>
            </p:cNvSpPr>
            <p:nvPr/>
          </p:nvSpPr>
          <p:spPr>
            <a:xfrm>
              <a:off x="1" y="1768364"/>
              <a:ext cx="2952750" cy="2702511"/>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0F12BDE8-8830-7825-0CE2-702A03EA7946}"/>
                </a:ext>
              </a:extLst>
            </p:cNvPr>
            <p:cNvSpPr>
              <a:spLocks/>
            </p:cNvSpPr>
            <p:nvPr/>
          </p:nvSpPr>
          <p:spPr>
            <a:xfrm>
              <a:off x="2948741" y="4469687"/>
              <a:ext cx="3242511" cy="1822103"/>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E97AB20-CB87-D25A-7362-A6C0A47EA85A}"/>
                </a:ext>
              </a:extLst>
            </p:cNvPr>
            <p:cNvSpPr>
              <a:spLocks/>
            </p:cNvSpPr>
            <p:nvPr/>
          </p:nvSpPr>
          <p:spPr>
            <a:xfrm>
              <a:off x="6189345" y="1762419"/>
              <a:ext cx="2950642" cy="2717804"/>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E9C70D6B-0798-3647-23A4-5C004E8FD8A1}"/>
                </a:ext>
              </a:extLst>
            </p:cNvPr>
            <p:cNvSpPr>
              <a:spLocks/>
            </p:cNvSpPr>
            <p:nvPr/>
          </p:nvSpPr>
          <p:spPr>
            <a:xfrm>
              <a:off x="6185335" y="4468641"/>
              <a:ext cx="2958667" cy="1813798"/>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53F267E0-C87C-A54C-E7D4-02926B6D781B}"/>
                </a:ext>
              </a:extLst>
            </p:cNvPr>
            <p:cNvSpPr>
              <a:spLocks/>
            </p:cNvSpPr>
            <p:nvPr/>
          </p:nvSpPr>
          <p:spPr>
            <a:xfrm>
              <a:off x="-5915" y="4468641"/>
              <a:ext cx="2958667" cy="1813798"/>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6" name="矩形 25">
            <a:extLst>
              <a:ext uri="{FF2B5EF4-FFF2-40B4-BE49-F238E27FC236}">
                <a16:creationId xmlns:a16="http://schemas.microsoft.com/office/drawing/2014/main" id="{734740D0-DC69-CCA8-C59B-E2AD95AC754F}"/>
              </a:ext>
            </a:extLst>
          </p:cNvPr>
          <p:cNvSpPr/>
          <p:nvPr/>
        </p:nvSpPr>
        <p:spPr>
          <a:xfrm>
            <a:off x="8077079" y="5526798"/>
            <a:ext cx="2825769" cy="215444"/>
          </a:xfrm>
          <a:prstGeom prst="rect">
            <a:avLst/>
          </a:prstGeom>
        </p:spPr>
        <p:txBody>
          <a:bodyPr wrap="square">
            <a:spAutoFit/>
          </a:bodyPr>
          <a:lstStyle/>
          <a:p>
            <a:r>
              <a:rPr lang="en-US" altLang="zh-CN" sz="800" dirty="0">
                <a:latin typeface="微软雅黑" panose="020B0503020204020204" pitchFamily="34" charset="-122"/>
                <a:ea typeface="微软雅黑" panose="020B0503020204020204" pitchFamily="34" charset="-122"/>
              </a:rPr>
              <a:t>X. Cai, J. </a:t>
            </a:r>
            <a:r>
              <a:rPr lang="en-US" altLang="zh-CN" sz="800" dirty="0" err="1">
                <a:latin typeface="微软雅黑" panose="020B0503020204020204" pitchFamily="34" charset="-122"/>
                <a:ea typeface="微软雅黑" panose="020B0503020204020204" pitchFamily="34" charset="-122"/>
              </a:rPr>
              <a:t>Xiong</a:t>
            </a:r>
            <a:r>
              <a:rPr lang="en-US" altLang="zh-CN" sz="800" dirty="0">
                <a:latin typeface="微软雅黑" panose="020B0503020204020204" pitchFamily="34" charset="-122"/>
                <a:ea typeface="微软雅黑" panose="020B0503020204020204" pitchFamily="34" charset="-122"/>
              </a:rPr>
              <a:t>, et al., </a:t>
            </a:r>
            <a:r>
              <a:rPr lang="en-US" altLang="zh-CN" sz="800" b="1" dirty="0">
                <a:latin typeface="微软雅黑" panose="020B0503020204020204" pitchFamily="34" charset="-122"/>
                <a:ea typeface="微软雅黑" panose="020B0503020204020204" pitchFamily="34" charset="-122"/>
              </a:rPr>
              <a:t>arXiv</a:t>
            </a:r>
            <a:r>
              <a:rPr lang="en-US" altLang="zh-CN" sz="800" dirty="0">
                <a:latin typeface="微软雅黑" panose="020B0503020204020204" pitchFamily="34" charset="-122"/>
                <a:ea typeface="微软雅黑" panose="020B0503020204020204" pitchFamily="34" charset="-122"/>
              </a:rPr>
              <a:t>:2005.02689v2.(2020).</a:t>
            </a:r>
          </a:p>
        </p:txBody>
      </p:sp>
    </p:spTree>
    <p:extLst>
      <p:ext uri="{BB962C8B-B14F-4D97-AF65-F5344CB8AC3E}">
        <p14:creationId xmlns:p14="http://schemas.microsoft.com/office/powerpoint/2010/main" val="42890531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507AFFE-B8CC-7DBC-1011-765F87608486}"/>
              </a:ext>
            </a:extLst>
          </p:cNvPr>
          <p:cNvSpPr>
            <a:spLocks noGrp="1"/>
          </p:cNvSpPr>
          <p:nvPr>
            <p:ph type="body" sz="quarter" idx="11"/>
          </p:nvPr>
        </p:nvSpPr>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超材料赋能的非线性光学</a:t>
            </a:r>
          </a:p>
        </p:txBody>
      </p:sp>
      <p:sp>
        <p:nvSpPr>
          <p:cNvPr id="38" name="矩形 37">
            <a:extLst>
              <a:ext uri="{FF2B5EF4-FFF2-40B4-BE49-F238E27FC236}">
                <a16:creationId xmlns:a16="http://schemas.microsoft.com/office/drawing/2014/main" id="{BEEBD3CC-8CF8-1B45-30EB-35830B52E22C}"/>
              </a:ext>
            </a:extLst>
          </p:cNvPr>
          <p:cNvSpPr>
            <a:spLocks/>
          </p:cNvSpPr>
          <p:nvPr/>
        </p:nvSpPr>
        <p:spPr>
          <a:xfrm>
            <a:off x="1130364" y="3090055"/>
            <a:ext cx="4965635" cy="2218021"/>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6" name="组合 25">
            <a:extLst>
              <a:ext uri="{FF2B5EF4-FFF2-40B4-BE49-F238E27FC236}">
                <a16:creationId xmlns:a16="http://schemas.microsoft.com/office/drawing/2014/main" id="{71C91635-2B2E-0531-8896-DB76512EA690}"/>
              </a:ext>
            </a:extLst>
          </p:cNvPr>
          <p:cNvGrpSpPr/>
          <p:nvPr/>
        </p:nvGrpSpPr>
        <p:grpSpPr>
          <a:xfrm>
            <a:off x="1130365" y="5204347"/>
            <a:ext cx="9931271" cy="1044053"/>
            <a:chOff x="0" y="5815280"/>
            <a:chExt cx="9143999" cy="961289"/>
          </a:xfrm>
        </p:grpSpPr>
        <p:sp>
          <p:nvSpPr>
            <p:cNvPr id="27" name="矩形 26">
              <a:extLst>
                <a:ext uri="{FF2B5EF4-FFF2-40B4-BE49-F238E27FC236}">
                  <a16:creationId xmlns:a16="http://schemas.microsoft.com/office/drawing/2014/main" id="{754A3C3D-0D13-81F4-2F51-31AED84100CE}"/>
                </a:ext>
              </a:extLst>
            </p:cNvPr>
            <p:cNvSpPr>
              <a:spLocks/>
            </p:cNvSpPr>
            <p:nvPr/>
          </p:nvSpPr>
          <p:spPr>
            <a:xfrm>
              <a:off x="0" y="5910789"/>
              <a:ext cx="9143999" cy="865780"/>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文本框 27">
              <a:extLst>
                <a:ext uri="{FF2B5EF4-FFF2-40B4-BE49-F238E27FC236}">
                  <a16:creationId xmlns:a16="http://schemas.microsoft.com/office/drawing/2014/main" id="{4EAC761F-B76F-0771-0170-FB24311C45E6}"/>
                </a:ext>
              </a:extLst>
            </p:cNvPr>
            <p:cNvSpPr txBox="1"/>
            <p:nvPr/>
          </p:nvSpPr>
          <p:spPr>
            <a:xfrm>
              <a:off x="860067" y="5815280"/>
              <a:ext cx="7188724" cy="885086"/>
            </a:xfrm>
            <a:prstGeom prst="rect">
              <a:avLst/>
            </a:prstGeom>
            <a:noFill/>
          </p:spPr>
          <p:txBody>
            <a:bodyPr wrap="square">
              <a:spAutoFit/>
            </a:bodyPr>
            <a:lstStyle/>
            <a:p>
              <a:pPr marL="342900" indent="-342900" algn="ctr">
                <a:lnSpc>
                  <a:spcPct val="150000"/>
                </a:lnSpc>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通过超构材料提供的</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等效动量</a:t>
              </a: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来调控非线性过程中的</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相位匹配</a:t>
              </a: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，通过超构材料的</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谐振与慢光</a:t>
              </a: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来</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增强非线性响应</a:t>
              </a: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a:t>
              </a:r>
            </a:p>
          </p:txBody>
        </p:sp>
      </p:grpSp>
      <p:pic>
        <p:nvPicPr>
          <p:cNvPr id="29" name="图片 28">
            <a:extLst>
              <a:ext uri="{FF2B5EF4-FFF2-40B4-BE49-F238E27FC236}">
                <a16:creationId xmlns:a16="http://schemas.microsoft.com/office/drawing/2014/main" id="{ED0EA075-458C-FBC0-DCE8-1CB88FF63816}"/>
              </a:ext>
            </a:extLst>
          </p:cNvPr>
          <p:cNvPicPr>
            <a:picLocks/>
          </p:cNvPicPr>
          <p:nvPr/>
        </p:nvPicPr>
        <p:blipFill>
          <a:blip r:embed="rId2"/>
          <a:stretch>
            <a:fillRect/>
          </a:stretch>
        </p:blipFill>
        <p:spPr>
          <a:xfrm>
            <a:off x="1926651" y="906895"/>
            <a:ext cx="3651811" cy="1672836"/>
          </a:xfrm>
          <a:prstGeom prst="rect">
            <a:avLst/>
          </a:prstGeom>
        </p:spPr>
      </p:pic>
      <p:sp>
        <p:nvSpPr>
          <p:cNvPr id="30" name="矩形 29">
            <a:extLst>
              <a:ext uri="{FF2B5EF4-FFF2-40B4-BE49-F238E27FC236}">
                <a16:creationId xmlns:a16="http://schemas.microsoft.com/office/drawing/2014/main" id="{0919F635-15EB-6ECE-3783-722C6BDAF278}"/>
              </a:ext>
            </a:extLst>
          </p:cNvPr>
          <p:cNvSpPr/>
          <p:nvPr/>
        </p:nvSpPr>
        <p:spPr>
          <a:xfrm>
            <a:off x="1253067" y="2683460"/>
            <a:ext cx="4625684" cy="400110"/>
          </a:xfrm>
          <a:prstGeom prst="rect">
            <a:avLst/>
          </a:prstGeom>
        </p:spPr>
        <p:txBody>
          <a:bodyPr wrap="square">
            <a:spAutoFit/>
          </a:bodyPr>
          <a:lstStyle/>
          <a:p>
            <a:r>
              <a:rPr lang="en-US" altLang="zh-CN" sz="1000" dirty="0">
                <a:latin typeface="微软雅黑" panose="020B0503020204020204" pitchFamily="34" charset="-122"/>
                <a:ea typeface="微软雅黑" panose="020B0503020204020204" pitchFamily="34" charset="-122"/>
              </a:rPr>
              <a:t>Y. Yang, L. Sun, Y. Zhang, and Y. </a:t>
            </a:r>
            <a:r>
              <a:rPr lang="en-US" altLang="zh-CN" sz="1000" dirty="0" err="1">
                <a:latin typeface="微软雅黑" panose="020B0503020204020204" pitchFamily="34" charset="-122"/>
                <a:ea typeface="微软雅黑" panose="020B0503020204020204" pitchFamily="34" charset="-122"/>
              </a:rPr>
              <a:t>Su</a:t>
            </a:r>
            <a:r>
              <a:rPr lang="en-US" altLang="zh-CN" sz="1000" b="1" dirty="0">
                <a:latin typeface="微软雅黑" panose="020B0503020204020204" pitchFamily="34" charset="-122"/>
                <a:ea typeface="微软雅黑" panose="020B0503020204020204" pitchFamily="34" charset="-122"/>
              </a:rPr>
              <a:t>, Advanced Optical Materials</a:t>
            </a:r>
            <a:r>
              <a:rPr lang="en-US" altLang="zh-CN" sz="1000" dirty="0">
                <a:latin typeface="微软雅黑" panose="020B0503020204020204" pitchFamily="34" charset="-122"/>
                <a:ea typeface="微软雅黑" panose="020B0503020204020204" pitchFamily="34" charset="-122"/>
              </a:rPr>
              <a:t> 7, 1 (2019).</a:t>
            </a:r>
          </a:p>
        </p:txBody>
      </p:sp>
      <p:pic>
        <p:nvPicPr>
          <p:cNvPr id="31" name="图片 30">
            <a:extLst>
              <a:ext uri="{FF2B5EF4-FFF2-40B4-BE49-F238E27FC236}">
                <a16:creationId xmlns:a16="http://schemas.microsoft.com/office/drawing/2014/main" id="{EB9C224A-9971-F5F3-B455-BC79378918DF}"/>
              </a:ext>
            </a:extLst>
          </p:cNvPr>
          <p:cNvPicPr>
            <a:picLocks/>
          </p:cNvPicPr>
          <p:nvPr/>
        </p:nvPicPr>
        <p:blipFill>
          <a:blip r:embed="rId3"/>
          <a:stretch>
            <a:fillRect/>
          </a:stretch>
        </p:blipFill>
        <p:spPr>
          <a:xfrm>
            <a:off x="6752914" y="922186"/>
            <a:ext cx="3651811" cy="1672836"/>
          </a:xfrm>
          <a:prstGeom prst="rect">
            <a:avLst/>
          </a:prstGeom>
        </p:spPr>
      </p:pic>
      <p:sp>
        <p:nvSpPr>
          <p:cNvPr id="32" name="矩形 31">
            <a:extLst>
              <a:ext uri="{FF2B5EF4-FFF2-40B4-BE49-F238E27FC236}">
                <a16:creationId xmlns:a16="http://schemas.microsoft.com/office/drawing/2014/main" id="{A9333EC5-4097-81D3-6B7C-561161620E61}"/>
              </a:ext>
            </a:extLst>
          </p:cNvPr>
          <p:cNvSpPr/>
          <p:nvPr/>
        </p:nvSpPr>
        <p:spPr>
          <a:xfrm>
            <a:off x="6809809" y="2749052"/>
            <a:ext cx="4251824" cy="246221"/>
          </a:xfrm>
          <a:prstGeom prst="rect">
            <a:avLst/>
          </a:prstGeom>
        </p:spPr>
        <p:txBody>
          <a:bodyPr wrap="square">
            <a:spAutoFit/>
          </a:bodyPr>
          <a:lstStyle/>
          <a:p>
            <a:r>
              <a:rPr lang="en-US" altLang="zh-CN" sz="1000" dirty="0">
                <a:latin typeface="微软雅黑" panose="020B0503020204020204" pitchFamily="34" charset="-122"/>
                <a:ea typeface="微软雅黑" panose="020B0503020204020204" pitchFamily="34" charset="-122"/>
              </a:rPr>
              <a:t>C. Wang, Z. Li, et al., </a:t>
            </a:r>
            <a:r>
              <a:rPr lang="en-US" altLang="zh-CN" sz="1000" b="1" dirty="0">
                <a:latin typeface="微软雅黑" panose="020B0503020204020204" pitchFamily="34" charset="-122"/>
                <a:ea typeface="微软雅黑" panose="020B0503020204020204" pitchFamily="34" charset="-122"/>
              </a:rPr>
              <a:t>Nature Communications </a:t>
            </a:r>
            <a:r>
              <a:rPr lang="en-US" altLang="zh-CN" sz="1000" dirty="0">
                <a:latin typeface="微软雅黑" panose="020B0503020204020204" pitchFamily="34" charset="-122"/>
                <a:ea typeface="微软雅黑" panose="020B0503020204020204" pitchFamily="34" charset="-122"/>
              </a:rPr>
              <a:t>8, 2098 (2017).</a:t>
            </a:r>
          </a:p>
        </p:txBody>
      </p:sp>
      <p:pic>
        <p:nvPicPr>
          <p:cNvPr id="33" name="Picture 2" descr="figure 1">
            <a:extLst>
              <a:ext uri="{FF2B5EF4-FFF2-40B4-BE49-F238E27FC236}">
                <a16:creationId xmlns:a16="http://schemas.microsoft.com/office/drawing/2014/main" id="{80794448-9C08-F23F-729A-94692F281A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6069" y="3268038"/>
            <a:ext cx="4573369" cy="1529713"/>
          </a:xfrm>
          <a:prstGeom prst="rect">
            <a:avLst/>
          </a:prstGeom>
          <a:noFill/>
          <a:extLst>
            <a:ext uri="{909E8E84-426E-40DD-AFC4-6F175D3DCCD1}">
              <a14:hiddenFill xmlns:a14="http://schemas.microsoft.com/office/drawing/2010/main">
                <a:solidFill>
                  <a:srgbClr val="FFFFFF"/>
                </a:solidFill>
              </a14:hiddenFill>
            </a:ext>
          </a:extLst>
        </p:spPr>
      </p:pic>
      <p:sp>
        <p:nvSpPr>
          <p:cNvPr id="34" name="矩形 33">
            <a:extLst>
              <a:ext uri="{FF2B5EF4-FFF2-40B4-BE49-F238E27FC236}">
                <a16:creationId xmlns:a16="http://schemas.microsoft.com/office/drawing/2014/main" id="{D6D1C4A1-6F40-553C-AE54-4130BDF98F48}"/>
              </a:ext>
            </a:extLst>
          </p:cNvPr>
          <p:cNvSpPr/>
          <p:nvPr/>
        </p:nvSpPr>
        <p:spPr>
          <a:xfrm>
            <a:off x="1326069" y="4869290"/>
            <a:ext cx="4009140" cy="246221"/>
          </a:xfrm>
          <a:prstGeom prst="rect">
            <a:avLst/>
          </a:prstGeom>
        </p:spPr>
        <p:txBody>
          <a:bodyPr wrap="square">
            <a:spAutoFit/>
          </a:bodyPr>
          <a:lstStyle/>
          <a:p>
            <a:r>
              <a:rPr lang="en-US" altLang="zh-CN" sz="1000" dirty="0">
                <a:latin typeface="微软雅黑" panose="020B0503020204020204" pitchFamily="34" charset="-122"/>
                <a:ea typeface="微软雅黑" panose="020B0503020204020204" pitchFamily="34" charset="-122"/>
              </a:rPr>
              <a:t>B. Corcoran, C. Monat, et al., </a:t>
            </a:r>
            <a:r>
              <a:rPr lang="en-US" altLang="zh-CN" sz="1000" b="1" dirty="0">
                <a:latin typeface="微软雅黑" panose="020B0503020204020204" pitchFamily="34" charset="-122"/>
                <a:ea typeface="微软雅黑" panose="020B0503020204020204" pitchFamily="34" charset="-122"/>
              </a:rPr>
              <a:t>Nature Photonic </a:t>
            </a:r>
            <a:r>
              <a:rPr lang="en-US" altLang="zh-CN" sz="1000" dirty="0">
                <a:latin typeface="微软雅黑" panose="020B0503020204020204" pitchFamily="34" charset="-122"/>
                <a:ea typeface="微软雅黑" panose="020B0503020204020204" pitchFamily="34" charset="-122"/>
              </a:rPr>
              <a:t>3, 206 (2009).</a:t>
            </a:r>
          </a:p>
        </p:txBody>
      </p:sp>
      <p:sp>
        <p:nvSpPr>
          <p:cNvPr id="35" name="矩形 34">
            <a:extLst>
              <a:ext uri="{FF2B5EF4-FFF2-40B4-BE49-F238E27FC236}">
                <a16:creationId xmlns:a16="http://schemas.microsoft.com/office/drawing/2014/main" id="{DA3BB8D8-C9C9-E892-F51E-73278CA316C6}"/>
              </a:ext>
            </a:extLst>
          </p:cNvPr>
          <p:cNvSpPr>
            <a:spLocks/>
          </p:cNvSpPr>
          <p:nvPr/>
        </p:nvSpPr>
        <p:spPr>
          <a:xfrm>
            <a:off x="1130364" y="803163"/>
            <a:ext cx="4965635" cy="2322506"/>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F90725C6-457F-537A-A9B8-E1BBA9D9E3EC}"/>
              </a:ext>
            </a:extLst>
          </p:cNvPr>
          <p:cNvSpPr>
            <a:spLocks/>
          </p:cNvSpPr>
          <p:nvPr/>
        </p:nvSpPr>
        <p:spPr>
          <a:xfrm>
            <a:off x="6095999" y="803162"/>
            <a:ext cx="4965635" cy="2322506"/>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矩形 36">
            <a:extLst>
              <a:ext uri="{FF2B5EF4-FFF2-40B4-BE49-F238E27FC236}">
                <a16:creationId xmlns:a16="http://schemas.microsoft.com/office/drawing/2014/main" id="{F4D774CB-8E01-936F-126A-5D65B3AA420B}"/>
              </a:ext>
            </a:extLst>
          </p:cNvPr>
          <p:cNvSpPr>
            <a:spLocks/>
          </p:cNvSpPr>
          <p:nvPr/>
        </p:nvSpPr>
        <p:spPr>
          <a:xfrm>
            <a:off x="6095998" y="3125668"/>
            <a:ext cx="4965635" cy="2182408"/>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Picture 4" descr="figure 1">
            <a:extLst>
              <a:ext uri="{FF2B5EF4-FFF2-40B4-BE49-F238E27FC236}">
                <a16:creationId xmlns:a16="http://schemas.microsoft.com/office/drawing/2014/main" id="{AC6B8A12-7A64-4AEC-81B8-90ABB6A465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2914" y="3199331"/>
            <a:ext cx="1812778" cy="1598420"/>
          </a:xfrm>
          <a:prstGeom prst="rect">
            <a:avLst/>
          </a:prstGeom>
          <a:noFill/>
          <a:extLst>
            <a:ext uri="{909E8E84-426E-40DD-AFC4-6F175D3DCCD1}">
              <a14:hiddenFill xmlns:a14="http://schemas.microsoft.com/office/drawing/2010/main">
                <a:solidFill>
                  <a:srgbClr val="FFFFFF"/>
                </a:solidFill>
              </a14:hiddenFill>
            </a:ext>
          </a:extLst>
        </p:spPr>
      </p:pic>
      <p:pic>
        <p:nvPicPr>
          <p:cNvPr id="40" name="图片 39">
            <a:extLst>
              <a:ext uri="{FF2B5EF4-FFF2-40B4-BE49-F238E27FC236}">
                <a16:creationId xmlns:a16="http://schemas.microsoft.com/office/drawing/2014/main" id="{F6FB1A3B-5A36-51F0-F424-785708322945}"/>
              </a:ext>
            </a:extLst>
          </p:cNvPr>
          <p:cNvPicPr>
            <a:picLocks noChangeAspect="1"/>
          </p:cNvPicPr>
          <p:nvPr/>
        </p:nvPicPr>
        <p:blipFill>
          <a:blip r:embed="rId6"/>
          <a:stretch>
            <a:fillRect/>
          </a:stretch>
        </p:blipFill>
        <p:spPr>
          <a:xfrm>
            <a:off x="8871925" y="3195822"/>
            <a:ext cx="1900823" cy="1598420"/>
          </a:xfrm>
          <a:prstGeom prst="rect">
            <a:avLst/>
          </a:prstGeom>
        </p:spPr>
      </p:pic>
      <p:sp>
        <p:nvSpPr>
          <p:cNvPr id="41" name="矩形 40">
            <a:extLst>
              <a:ext uri="{FF2B5EF4-FFF2-40B4-BE49-F238E27FC236}">
                <a16:creationId xmlns:a16="http://schemas.microsoft.com/office/drawing/2014/main" id="{9F4CA06A-2F2A-FEB4-0449-BA1BAC8CD684}"/>
              </a:ext>
            </a:extLst>
          </p:cNvPr>
          <p:cNvSpPr/>
          <p:nvPr/>
        </p:nvSpPr>
        <p:spPr>
          <a:xfrm>
            <a:off x="7192577" y="4880031"/>
            <a:ext cx="3314556" cy="246221"/>
          </a:xfrm>
          <a:prstGeom prst="rect">
            <a:avLst/>
          </a:prstGeom>
        </p:spPr>
        <p:txBody>
          <a:bodyPr wrap="square">
            <a:spAutoFit/>
          </a:bodyPr>
          <a:lstStyle/>
          <a:p>
            <a:r>
              <a:rPr lang="en-US" altLang="zh-CN" sz="1000" dirty="0">
                <a:latin typeface="微软雅黑" panose="020B0503020204020204" pitchFamily="34" charset="-122"/>
                <a:ea typeface="微软雅黑" panose="020B0503020204020204" pitchFamily="34" charset="-122"/>
              </a:rPr>
              <a:t>J. R. Stone, X. Lu, et al., </a:t>
            </a:r>
            <a:r>
              <a:rPr lang="en-US" altLang="zh-CN" sz="1000" b="1" dirty="0">
                <a:latin typeface="微软雅黑" panose="020B0503020204020204" pitchFamily="34" charset="-122"/>
                <a:ea typeface="微软雅黑" panose="020B0503020204020204" pitchFamily="34" charset="-122"/>
              </a:rPr>
              <a:t>Nature Photonic</a:t>
            </a:r>
            <a:r>
              <a:rPr lang="en-US" altLang="zh-CN" sz="1000" dirty="0">
                <a:latin typeface="微软雅黑" panose="020B0503020204020204" pitchFamily="34" charset="-122"/>
                <a:ea typeface="微软雅黑" panose="020B0503020204020204" pitchFamily="34" charset="-122"/>
              </a:rPr>
              <a:t>. (2023).</a:t>
            </a:r>
          </a:p>
        </p:txBody>
      </p:sp>
    </p:spTree>
    <p:extLst>
      <p:ext uri="{BB962C8B-B14F-4D97-AF65-F5344CB8AC3E}">
        <p14:creationId xmlns:p14="http://schemas.microsoft.com/office/powerpoint/2010/main" val="30233686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F359A82-E648-53DB-0886-CCF268CAF112}"/>
              </a:ext>
            </a:extLst>
          </p:cNvPr>
          <p:cNvSpPr>
            <a:spLocks noGrp="1"/>
          </p:cNvSpPr>
          <p:nvPr>
            <p:ph type="body" sz="quarter" idx="11"/>
          </p:nvPr>
        </p:nvSpPr>
        <p:spPr/>
        <p:txBody>
          <a:bodyPr/>
          <a:lstStyle/>
          <a:p>
            <a:r>
              <a:rPr lang="zh-CN" altLang="en-US" sz="2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基于非线性效应的计算光谱仪</a:t>
            </a:r>
            <a:endParaRPr lang="zh-CN" altLang="en-US" sz="2800" dirty="0"/>
          </a:p>
        </p:txBody>
      </p:sp>
      <p:grpSp>
        <p:nvGrpSpPr>
          <p:cNvPr id="9" name="组合 8">
            <a:extLst>
              <a:ext uri="{FF2B5EF4-FFF2-40B4-BE49-F238E27FC236}">
                <a16:creationId xmlns:a16="http://schemas.microsoft.com/office/drawing/2014/main" id="{05E1EEBD-B100-C83D-1035-A5C81667C72F}"/>
              </a:ext>
            </a:extLst>
          </p:cNvPr>
          <p:cNvGrpSpPr/>
          <p:nvPr/>
        </p:nvGrpSpPr>
        <p:grpSpPr>
          <a:xfrm>
            <a:off x="1601002" y="765492"/>
            <a:ext cx="9161682" cy="5781117"/>
            <a:chOff x="48125" y="1349691"/>
            <a:chExt cx="8989997" cy="5672782"/>
          </a:xfrm>
        </p:grpSpPr>
        <p:sp>
          <p:nvSpPr>
            <p:cNvPr id="3" name="矩形 2">
              <a:extLst>
                <a:ext uri="{FF2B5EF4-FFF2-40B4-BE49-F238E27FC236}">
                  <a16:creationId xmlns:a16="http://schemas.microsoft.com/office/drawing/2014/main" id="{78942297-58B2-0A2A-FAE9-BACB4D3E21D0}"/>
                </a:ext>
              </a:extLst>
            </p:cNvPr>
            <p:cNvSpPr>
              <a:spLocks/>
            </p:cNvSpPr>
            <p:nvPr/>
          </p:nvSpPr>
          <p:spPr>
            <a:xfrm>
              <a:off x="6515803" y="4263992"/>
              <a:ext cx="2522319" cy="23462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CAD570DF-4274-1A9D-E0E6-BA756BC71A4A}"/>
                </a:ext>
              </a:extLst>
            </p:cNvPr>
            <p:cNvSpPr txBox="1"/>
            <p:nvPr/>
          </p:nvSpPr>
          <p:spPr>
            <a:xfrm>
              <a:off x="6515803" y="4294296"/>
              <a:ext cx="2522319" cy="1705403"/>
            </a:xfrm>
            <a:prstGeom prst="rect">
              <a:avLst/>
            </a:prstGeom>
            <a:noFill/>
          </p:spPr>
          <p:txBody>
            <a:bodyPr wrap="square">
              <a:spAutoFit/>
            </a:bodyPr>
            <a:lstStyle/>
            <a:p>
              <a:pPr algn="just">
                <a:lnSpc>
                  <a:spcPct val="150000"/>
                </a:lnSpc>
              </a:pPr>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可以实现</a:t>
              </a:r>
              <a:r>
                <a:rPr lang="zh-CN" altLang="en-US"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超紧凑</a:t>
              </a:r>
              <a:r>
                <a:rPr lang="en-US" altLang="zh-CN"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(16×16 μm</a:t>
              </a:r>
              <a:r>
                <a:rPr lang="en-US" altLang="zh-CN" baseline="30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2</a:t>
              </a:r>
              <a:r>
                <a:rPr lang="en-US" altLang="zh-CN"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、低成本（无需额外光探测器）、低损耗</a:t>
              </a:r>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的计算光谱仪</a:t>
              </a:r>
            </a:p>
          </p:txBody>
        </p:sp>
        <p:pic>
          <p:nvPicPr>
            <p:cNvPr id="5" name="图片 4" descr="图形用户界面&#10;&#10;描述已自动生成">
              <a:extLst>
                <a:ext uri="{FF2B5EF4-FFF2-40B4-BE49-F238E27FC236}">
                  <a16:creationId xmlns:a16="http://schemas.microsoft.com/office/drawing/2014/main" id="{2DBA969C-CE6A-9212-D505-B58CDEE2002B}"/>
                </a:ext>
              </a:extLst>
            </p:cNvPr>
            <p:cNvPicPr>
              <a:picLocks/>
            </p:cNvPicPr>
            <p:nvPr/>
          </p:nvPicPr>
          <p:blipFill>
            <a:blip r:embed="rId2"/>
            <a:stretch>
              <a:fillRect/>
            </a:stretch>
          </p:blipFill>
          <p:spPr>
            <a:xfrm>
              <a:off x="48125" y="1370370"/>
              <a:ext cx="6388217" cy="5260584"/>
            </a:xfrm>
            <a:prstGeom prst="rect">
              <a:avLst/>
            </a:prstGeom>
          </p:spPr>
        </p:pic>
        <p:sp>
          <p:nvSpPr>
            <p:cNvPr id="6" name="矩形 5">
              <a:extLst>
                <a:ext uri="{FF2B5EF4-FFF2-40B4-BE49-F238E27FC236}">
                  <a16:creationId xmlns:a16="http://schemas.microsoft.com/office/drawing/2014/main" id="{383F9E52-C779-0BA2-D789-E4AF3DA93F5C}"/>
                </a:ext>
              </a:extLst>
            </p:cNvPr>
            <p:cNvSpPr>
              <a:spLocks/>
            </p:cNvSpPr>
            <p:nvPr/>
          </p:nvSpPr>
          <p:spPr>
            <a:xfrm>
              <a:off x="6515803" y="1349691"/>
              <a:ext cx="2522319" cy="2914301"/>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a:extLst>
                <a:ext uri="{FF2B5EF4-FFF2-40B4-BE49-F238E27FC236}">
                  <a16:creationId xmlns:a16="http://schemas.microsoft.com/office/drawing/2014/main" id="{37D66141-BEE5-C5F6-86AA-B35C98DD787F}"/>
                </a:ext>
              </a:extLst>
            </p:cNvPr>
            <p:cNvSpPr txBox="1"/>
            <p:nvPr/>
          </p:nvSpPr>
          <p:spPr>
            <a:xfrm>
              <a:off x="6515803" y="1349691"/>
              <a:ext cx="2522319" cy="2536400"/>
            </a:xfrm>
            <a:prstGeom prst="rect">
              <a:avLst/>
            </a:prstGeom>
            <a:noFill/>
          </p:spPr>
          <p:txBody>
            <a:bodyPr wrap="square">
              <a:spAutoFit/>
            </a:bodyPr>
            <a:lstStyle/>
            <a:p>
              <a:pPr algn="just">
                <a:lnSpc>
                  <a:spcPct val="150000"/>
                </a:lnSpc>
              </a:pPr>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基于简单的微环调制器，通过</a:t>
              </a:r>
              <a:r>
                <a:rPr lang="zh-CN" altLang="en-US"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双光子吸收</a:t>
              </a:r>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的非线性效应将光信号转化为电信号</a:t>
              </a:r>
              <a:endParaRPr lang="en-US" altLang="zh-CN"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pPr>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通过</a:t>
              </a:r>
              <a:r>
                <a:rPr lang="zh-CN" altLang="en-US"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光谱重构方法</a:t>
              </a:r>
              <a:r>
                <a:rPr lang="zh-CN" altLang="en-US"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用电信号重构入射光谱</a:t>
              </a:r>
            </a:p>
          </p:txBody>
        </p:sp>
        <p:sp>
          <p:nvSpPr>
            <p:cNvPr id="8" name="文本框 7">
              <a:extLst>
                <a:ext uri="{FF2B5EF4-FFF2-40B4-BE49-F238E27FC236}">
                  <a16:creationId xmlns:a16="http://schemas.microsoft.com/office/drawing/2014/main" id="{9FDFDB21-010B-5B78-B1B1-0E4A0B25932C}"/>
                </a:ext>
              </a:extLst>
            </p:cNvPr>
            <p:cNvSpPr txBox="1"/>
            <p:nvPr/>
          </p:nvSpPr>
          <p:spPr>
            <a:xfrm>
              <a:off x="48125" y="6776252"/>
              <a:ext cx="4961823" cy="246221"/>
            </a:xfrm>
            <a:prstGeom prst="rect">
              <a:avLst/>
            </a:prstGeom>
            <a:noFill/>
          </p:spPr>
          <p:txBody>
            <a:bodyPr wrap="square">
              <a:spAutoFit/>
            </a:bodyPr>
            <a:lstStyle/>
            <a:p>
              <a:pPr>
                <a:lnSpc>
                  <a:spcPct val="100000"/>
                </a:lnSpc>
                <a:spcBef>
                  <a:spcPts val="700"/>
                </a:spcBef>
                <a:buClr>
                  <a:schemeClr val="tx1"/>
                </a:buClr>
              </a:pPr>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Yaotian Zhao,</a:t>
              </a:r>
              <a:r>
                <a:rPr lang="en-US" altLang="zh-CN" sz="1000" dirty="0">
                  <a:solidFill>
                    <a:srgbClr val="003153"/>
                  </a:solidFill>
                  <a:latin typeface="微软雅黑" panose="020B0503020204020204" pitchFamily="34" charset="-122"/>
                  <a:ea typeface="微软雅黑" panose="020B0503020204020204" pitchFamily="34" charset="-122"/>
                </a:rPr>
                <a:t>†</a:t>
              </a:r>
              <a:r>
                <a:rPr lang="en-US" altLang="zh-CN" sz="10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000" b="1" dirty="0">
                  <a:latin typeface="微软雅黑" panose="020B0503020204020204" pitchFamily="34" charset="-122"/>
                  <a:ea typeface="微软雅黑" panose="020B0503020204020204" pitchFamily="34" charset="-122"/>
                  <a:sym typeface="微软雅黑" panose="020B0503020204020204" pitchFamily="34" charset="-122"/>
                </a:rPr>
                <a:t>Xuhan Guo, *</a:t>
              </a:r>
              <a:r>
                <a:rPr lang="en-US" altLang="zh-CN" sz="1000" b="1" baseline="300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000" b="1" dirty="0">
                  <a:latin typeface="微软雅黑" panose="020B0503020204020204" pitchFamily="34" charset="-122"/>
                  <a:ea typeface="微软雅黑" panose="020B0503020204020204" pitchFamily="34" charset="-122"/>
                </a:rPr>
                <a:t>†</a:t>
              </a:r>
              <a:r>
                <a:rPr lang="en-US" altLang="zh-CN" sz="10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000" dirty="0">
                  <a:latin typeface="微软雅黑" panose="020B0503020204020204" pitchFamily="34" charset="-122"/>
                  <a:ea typeface="微软雅黑" panose="020B0503020204020204" pitchFamily="34" charset="-122"/>
                  <a:sym typeface="微软雅黑" panose="020B0503020204020204" pitchFamily="34" charset="-122"/>
                </a:rPr>
                <a:t>et al., </a:t>
              </a:r>
              <a:r>
                <a:rPr lang="en-US" altLang="zh-CN" sz="1000" b="1" i="1" dirty="0">
                  <a:latin typeface="微软雅黑" panose="020B0503020204020204" pitchFamily="34" charset="-122"/>
                  <a:ea typeface="微软雅黑" panose="020B0503020204020204" pitchFamily="34" charset="-122"/>
                  <a:sym typeface="微软雅黑" panose="020B0503020204020204" pitchFamily="34" charset="-122"/>
                </a:rPr>
                <a:t>Optica</a:t>
              </a:r>
              <a:r>
                <a:rPr lang="en-US" altLang="zh-CN" sz="1000" dirty="0">
                  <a:latin typeface="微软雅黑" panose="020B0503020204020204" pitchFamily="34" charset="-122"/>
                  <a:ea typeface="微软雅黑" panose="020B0503020204020204" pitchFamily="34" charset="-122"/>
                  <a:sym typeface="微软雅黑" panose="020B0503020204020204" pitchFamily="34" charset="-122"/>
                </a:rPr>
                <a:t>, vol. 11, no. 3, pp. 399-402, 2024.</a:t>
              </a:r>
            </a:p>
          </p:txBody>
        </p:sp>
      </p:grpSp>
    </p:spTree>
    <p:extLst>
      <p:ext uri="{BB962C8B-B14F-4D97-AF65-F5344CB8AC3E}">
        <p14:creationId xmlns:p14="http://schemas.microsoft.com/office/powerpoint/2010/main" val="41709060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6597BC8-2001-E88A-8760-694138ED17BB}"/>
              </a:ext>
            </a:extLst>
          </p:cNvPr>
          <p:cNvSpPr>
            <a:spLocks noGrp="1"/>
          </p:cNvSpPr>
          <p:nvPr>
            <p:ph type="body" sz="quarter" idx="11"/>
          </p:nvPr>
        </p:nvSpPr>
        <p:spPr/>
        <p:txBody>
          <a:bodyPr/>
          <a:lstStyle/>
          <a:p>
            <a:r>
              <a:rPr lang="zh-CN" altLang="en-US" sz="2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基于非线性效应的计算光谱仪</a:t>
            </a:r>
            <a:endParaRPr lang="zh-CN" altLang="en-US" sz="2800" dirty="0"/>
          </a:p>
        </p:txBody>
      </p:sp>
      <p:sp>
        <p:nvSpPr>
          <p:cNvPr id="3" name="矩形 2">
            <a:extLst>
              <a:ext uri="{FF2B5EF4-FFF2-40B4-BE49-F238E27FC236}">
                <a16:creationId xmlns:a16="http://schemas.microsoft.com/office/drawing/2014/main" id="{F9C926E0-087E-F0F6-9593-5B6E9492B9D8}"/>
              </a:ext>
            </a:extLst>
          </p:cNvPr>
          <p:cNvSpPr>
            <a:spLocks/>
          </p:cNvSpPr>
          <p:nvPr/>
        </p:nvSpPr>
        <p:spPr>
          <a:xfrm>
            <a:off x="1524001" y="823812"/>
            <a:ext cx="4572000" cy="27453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a:extLst>
              <a:ext uri="{FF2B5EF4-FFF2-40B4-BE49-F238E27FC236}">
                <a16:creationId xmlns:a16="http://schemas.microsoft.com/office/drawing/2014/main" id="{2492F453-056A-C4FF-EAB2-E771F39D9BC5}"/>
              </a:ext>
            </a:extLst>
          </p:cNvPr>
          <p:cNvSpPr txBox="1"/>
          <p:nvPr/>
        </p:nvSpPr>
        <p:spPr>
          <a:xfrm>
            <a:off x="2097032" y="870769"/>
            <a:ext cx="3148619" cy="458908"/>
          </a:xfrm>
          <a:prstGeom prst="rect">
            <a:avLst/>
          </a:prstGeom>
          <a:noFill/>
        </p:spPr>
        <p:txBody>
          <a:bodyPr wrap="square" rtlCol="0">
            <a:spAutoFit/>
          </a:bodyPr>
          <a:lstStyle/>
          <a:p>
            <a:pPr>
              <a:lnSpc>
                <a:spcPct val="150000"/>
              </a:lnSpc>
            </a:pPr>
            <a:r>
              <a:rPr lang="zh-CN" altLang="en-US" b="1" dirty="0">
                <a:solidFill>
                  <a:srgbClr val="C00000"/>
                </a:solidFill>
                <a:latin typeface="微软雅黑" panose="020B0503020204020204" pitchFamily="34" charset="-122"/>
                <a:ea typeface="微软雅黑" panose="020B0503020204020204" pitchFamily="34" charset="-122"/>
              </a:rPr>
              <a:t>超紧凑 </a:t>
            </a:r>
            <a:r>
              <a:rPr lang="en-US" altLang="zh-CN" b="1" dirty="0">
                <a:solidFill>
                  <a:srgbClr val="C00000"/>
                </a:solidFill>
                <a:latin typeface="微软雅黑" panose="020B0503020204020204" pitchFamily="34" charset="-122"/>
                <a:ea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rPr>
              <a:t>尺寸：</a:t>
            </a:r>
            <a:r>
              <a:rPr lang="en-US" altLang="zh-CN" b="1" dirty="0">
                <a:solidFill>
                  <a:srgbClr val="C00000"/>
                </a:solidFill>
                <a:latin typeface="微软雅黑" panose="020B0503020204020204" pitchFamily="34" charset="-122"/>
                <a:ea typeface="微软雅黑" panose="020B0503020204020204" pitchFamily="34" charset="-122"/>
              </a:rPr>
              <a:t>16×16 μm</a:t>
            </a:r>
            <a:r>
              <a:rPr lang="en-US" altLang="zh-CN" b="1" baseline="30000" dirty="0">
                <a:solidFill>
                  <a:srgbClr val="C00000"/>
                </a:solidFill>
                <a:latin typeface="微软雅黑" panose="020B0503020204020204" pitchFamily="34" charset="-122"/>
                <a:ea typeface="微软雅黑" panose="020B0503020204020204" pitchFamily="34" charset="-122"/>
              </a:rPr>
              <a:t>2</a:t>
            </a:r>
            <a:endParaRPr lang="zh-CN" altLang="en-US" b="1" baseline="30000" dirty="0">
              <a:solidFill>
                <a:srgbClr val="C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726317E1-763A-FC83-DD95-414CAD33895F}"/>
              </a:ext>
            </a:extLst>
          </p:cNvPr>
          <p:cNvSpPr>
            <a:spLocks/>
          </p:cNvSpPr>
          <p:nvPr/>
        </p:nvSpPr>
        <p:spPr>
          <a:xfrm>
            <a:off x="6096000" y="3569196"/>
            <a:ext cx="4572000" cy="274538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spcBef>
                <a:spcPts val="1000"/>
              </a:spcBef>
            </a:pPr>
            <a:endParaRPr lang="zh-CN" altLang="en-US" sz="24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descr="图形用户界面&#10;&#10;描述已自动生成">
            <a:extLst>
              <a:ext uri="{FF2B5EF4-FFF2-40B4-BE49-F238E27FC236}">
                <a16:creationId xmlns:a16="http://schemas.microsoft.com/office/drawing/2014/main" id="{BD1CE5C5-881B-7F55-BEFA-3DD279DD8B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92" t="1157" r="52396" b="73923"/>
          <a:stretch/>
        </p:blipFill>
        <p:spPr>
          <a:xfrm>
            <a:off x="2097032" y="1417350"/>
            <a:ext cx="3425938" cy="1744888"/>
          </a:xfrm>
          <a:prstGeom prst="rect">
            <a:avLst/>
          </a:prstGeom>
        </p:spPr>
      </p:pic>
      <p:sp>
        <p:nvSpPr>
          <p:cNvPr id="7" name="文本框 6">
            <a:extLst>
              <a:ext uri="{FF2B5EF4-FFF2-40B4-BE49-F238E27FC236}">
                <a16:creationId xmlns:a16="http://schemas.microsoft.com/office/drawing/2014/main" id="{81AA97AF-154A-6457-F40A-8D19B8DDBDF4}"/>
              </a:ext>
            </a:extLst>
          </p:cNvPr>
          <p:cNvSpPr txBox="1"/>
          <p:nvPr/>
        </p:nvSpPr>
        <p:spPr>
          <a:xfrm>
            <a:off x="6669032" y="870769"/>
            <a:ext cx="3816927" cy="458908"/>
          </a:xfrm>
          <a:prstGeom prst="rect">
            <a:avLst/>
          </a:prstGeom>
          <a:noFill/>
        </p:spPr>
        <p:txBody>
          <a:bodyPr wrap="square">
            <a:spAutoFit/>
          </a:bodyPr>
          <a:lstStyle/>
          <a:p>
            <a:pPr>
              <a:lnSpc>
                <a:spcPct val="150000"/>
              </a:lnSpc>
            </a:pP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低成本</a:t>
            </a:r>
            <a:r>
              <a:rPr lang="en-US" altLang="zh-CN"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CMOS</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兼容，工艺简单</a:t>
            </a:r>
            <a:endParaRPr lang="zh-CN" altLang="en-US" b="1" dirty="0">
              <a:solidFill>
                <a:srgbClr val="C00000"/>
              </a:solidFill>
              <a:latin typeface="微软雅黑" panose="020B0503020204020204" pitchFamily="34" charset="-122"/>
              <a:ea typeface="微软雅黑" panose="020B0503020204020204" pitchFamily="34" charset="-122"/>
            </a:endParaRPr>
          </a:p>
        </p:txBody>
      </p:sp>
      <p:pic>
        <p:nvPicPr>
          <p:cNvPr id="8" name="图片 7" descr="图片包含 室内, 小, 绿色, 桌子&#10;&#10;描述已自动生成">
            <a:extLst>
              <a:ext uri="{FF2B5EF4-FFF2-40B4-BE49-F238E27FC236}">
                <a16:creationId xmlns:a16="http://schemas.microsoft.com/office/drawing/2014/main" id="{D0BCDD4B-1273-7CA0-2920-099C9F5209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flipH="1">
            <a:off x="7062840" y="1257517"/>
            <a:ext cx="1549633" cy="2064562"/>
          </a:xfrm>
          <a:prstGeom prst="rect">
            <a:avLst/>
          </a:prstGeom>
        </p:spPr>
      </p:pic>
      <p:pic>
        <p:nvPicPr>
          <p:cNvPr id="9" name="图片 8" descr="电脑游戏的屏幕&#10;&#10;中度可信度描述已自动生成">
            <a:extLst>
              <a:ext uri="{FF2B5EF4-FFF2-40B4-BE49-F238E27FC236}">
                <a16:creationId xmlns:a16="http://schemas.microsoft.com/office/drawing/2014/main" id="{2F5FECD1-FD2E-74B7-07F8-201F9E52782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8889" r="12140" b="2716"/>
          <a:stretch/>
        </p:blipFill>
        <p:spPr>
          <a:xfrm>
            <a:off x="8935037" y="1511673"/>
            <a:ext cx="1288549" cy="1549634"/>
          </a:xfrm>
          <a:prstGeom prst="rect">
            <a:avLst/>
          </a:prstGeom>
        </p:spPr>
      </p:pic>
      <p:sp>
        <p:nvSpPr>
          <p:cNvPr id="10" name="文本框 9">
            <a:extLst>
              <a:ext uri="{FF2B5EF4-FFF2-40B4-BE49-F238E27FC236}">
                <a16:creationId xmlns:a16="http://schemas.microsoft.com/office/drawing/2014/main" id="{05A97A52-2454-5B4C-2C3C-BA3C68BB8B6B}"/>
              </a:ext>
            </a:extLst>
          </p:cNvPr>
          <p:cNvSpPr txBox="1"/>
          <p:nvPr/>
        </p:nvSpPr>
        <p:spPr>
          <a:xfrm>
            <a:off x="1594758" y="3513288"/>
            <a:ext cx="4572000" cy="458908"/>
          </a:xfrm>
          <a:prstGeom prst="rect">
            <a:avLst/>
          </a:prstGeom>
          <a:noFill/>
        </p:spPr>
        <p:txBody>
          <a:bodyPr wrap="square">
            <a:spAutoFit/>
          </a:bodyPr>
          <a:lstStyle/>
          <a:p>
            <a:pPr algn="ctr">
              <a:lnSpc>
                <a:spcPct val="150000"/>
              </a:lnSpc>
            </a:pP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暗电流低</a:t>
            </a:r>
            <a:r>
              <a:rPr lang="en-US" altLang="zh-CN"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(0.1 </a:t>
            </a:r>
            <a:r>
              <a:rPr lang="en-US" altLang="zh-CN" b="1" dirty="0" err="1">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nA</a:t>
            </a:r>
            <a:r>
              <a:rPr lang="en-US" altLang="zh-CN"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灵敏度较差</a:t>
            </a:r>
            <a:r>
              <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(1mA/W)</a:t>
            </a:r>
            <a:endParaRPr lang="zh-CN" altLang="en-US" b="1" dirty="0">
              <a:solidFill>
                <a:srgbClr val="002060"/>
              </a:solidFill>
              <a:latin typeface="微软雅黑" panose="020B0503020204020204" pitchFamily="34" charset="-122"/>
              <a:ea typeface="微软雅黑" panose="020B0503020204020204" pitchFamily="34" charset="-122"/>
            </a:endParaRPr>
          </a:p>
        </p:txBody>
      </p:sp>
      <p:graphicFrame>
        <p:nvGraphicFramePr>
          <p:cNvPr id="11" name="表格 10">
            <a:extLst>
              <a:ext uri="{FF2B5EF4-FFF2-40B4-BE49-F238E27FC236}">
                <a16:creationId xmlns:a16="http://schemas.microsoft.com/office/drawing/2014/main" id="{30F03194-C996-2AC9-DFFD-DC36912A4370}"/>
              </a:ext>
            </a:extLst>
          </p:cNvPr>
          <p:cNvGraphicFramePr>
            <a:graphicFrameLocks noGrp="1"/>
          </p:cNvGraphicFramePr>
          <p:nvPr>
            <p:extLst>
              <p:ext uri="{D42A27DB-BD31-4B8C-83A1-F6EECF244321}">
                <p14:modId xmlns:p14="http://schemas.microsoft.com/office/powerpoint/2010/main" val="282388626"/>
              </p:ext>
            </p:extLst>
          </p:nvPr>
        </p:nvGraphicFramePr>
        <p:xfrm>
          <a:off x="1980676" y="4018442"/>
          <a:ext cx="3716006" cy="1846891"/>
        </p:xfrm>
        <a:graphic>
          <a:graphicData uri="http://schemas.openxmlformats.org/drawingml/2006/table">
            <a:tbl>
              <a:tblPr firstRow="1" bandRow="1">
                <a:tableStyleId>{5C22544A-7EE6-4342-B048-85BDC9FD1C3A}</a:tableStyleId>
              </a:tblPr>
              <a:tblGrid>
                <a:gridCol w="1230605">
                  <a:extLst>
                    <a:ext uri="{9D8B030D-6E8A-4147-A177-3AD203B41FA5}">
                      <a16:colId xmlns:a16="http://schemas.microsoft.com/office/drawing/2014/main" val="3129886340"/>
                    </a:ext>
                  </a:extLst>
                </a:gridCol>
                <a:gridCol w="1091034">
                  <a:extLst>
                    <a:ext uri="{9D8B030D-6E8A-4147-A177-3AD203B41FA5}">
                      <a16:colId xmlns:a16="http://schemas.microsoft.com/office/drawing/2014/main" val="880173084"/>
                    </a:ext>
                  </a:extLst>
                </a:gridCol>
                <a:gridCol w="808352">
                  <a:extLst>
                    <a:ext uri="{9D8B030D-6E8A-4147-A177-3AD203B41FA5}">
                      <a16:colId xmlns:a16="http://schemas.microsoft.com/office/drawing/2014/main" val="2983761784"/>
                    </a:ext>
                  </a:extLst>
                </a:gridCol>
                <a:gridCol w="586015">
                  <a:extLst>
                    <a:ext uri="{9D8B030D-6E8A-4147-A177-3AD203B41FA5}">
                      <a16:colId xmlns:a16="http://schemas.microsoft.com/office/drawing/2014/main" val="963543691"/>
                    </a:ext>
                  </a:extLst>
                </a:gridCol>
              </a:tblGrid>
              <a:tr h="510942">
                <a:tc>
                  <a:txBody>
                    <a:bodyPr/>
                    <a:lstStyle/>
                    <a:p>
                      <a:pPr marL="0" indent="0" algn="ctr" defTabSz="0" rtl="0" eaLnBrk="1" latinLnBrk="0" hangingPunct="1">
                        <a:lnSpc>
                          <a:spcPct val="150000"/>
                        </a:lnSpc>
                      </a:pPr>
                      <a:r>
                        <a:rPr lang="en-US" sz="1200" b="1" kern="1200" dirty="0">
                          <a:solidFill>
                            <a:schemeClr val="lt1"/>
                          </a:solidFill>
                          <a:latin typeface="微软雅黑" panose="020B0503020204020204" pitchFamily="34" charset="-122"/>
                          <a:ea typeface="微软雅黑" panose="020B0503020204020204" pitchFamily="34" charset="-122"/>
                          <a:cs typeface="+mn-cs"/>
                        </a:rPr>
                        <a:t>Type</a:t>
                      </a:r>
                      <a:endParaRPr lang="zh-CN" altLang="en-US" sz="1200" b="1" kern="1200" dirty="0">
                        <a:solidFill>
                          <a:schemeClr val="lt1"/>
                        </a:solidFill>
                        <a:latin typeface="微软雅黑" panose="020B0503020204020204" pitchFamily="34" charset="-122"/>
                        <a:ea typeface="微软雅黑" panose="020B0503020204020204" pitchFamily="34" charset="-122"/>
                        <a:cs typeface="+mn-cs"/>
                      </a:endParaRPr>
                    </a:p>
                  </a:txBody>
                  <a:tcPr marL="38811" marR="38811" marT="0" marB="0"/>
                </a:tc>
                <a:tc>
                  <a:txBody>
                    <a:bodyPr/>
                    <a:lstStyle/>
                    <a:p>
                      <a:pPr marL="0" indent="0" algn="ctr" defTabSz="0" rtl="0" eaLnBrk="1" latinLnBrk="0" hangingPunct="1">
                        <a:lnSpc>
                          <a:spcPct val="150000"/>
                        </a:lnSpc>
                      </a:pPr>
                      <a:r>
                        <a:rPr lang="en-US" sz="1200" b="1" kern="1200" dirty="0">
                          <a:solidFill>
                            <a:schemeClr val="lt1"/>
                          </a:solidFill>
                          <a:latin typeface="微软雅黑" panose="020B0503020204020204" pitchFamily="34" charset="-122"/>
                          <a:ea typeface="微软雅黑" panose="020B0503020204020204" pitchFamily="34" charset="-122"/>
                          <a:cs typeface="+mn-cs"/>
                        </a:rPr>
                        <a:t>Responsivity </a:t>
                      </a:r>
                      <a:endParaRPr lang="zh-CN" altLang="en-US" sz="1200" b="1" kern="1200" dirty="0">
                        <a:solidFill>
                          <a:schemeClr val="lt1"/>
                        </a:solidFill>
                        <a:latin typeface="微软雅黑" panose="020B0503020204020204" pitchFamily="34" charset="-122"/>
                        <a:ea typeface="微软雅黑" panose="020B0503020204020204" pitchFamily="34" charset="-122"/>
                        <a:cs typeface="+mn-cs"/>
                      </a:endParaRPr>
                    </a:p>
                  </a:txBody>
                  <a:tcPr marL="38811" marR="38811" marT="0" marB="0"/>
                </a:tc>
                <a:tc>
                  <a:txBody>
                    <a:bodyPr/>
                    <a:lstStyle/>
                    <a:p>
                      <a:pPr marL="0" indent="0" algn="ctr" defTabSz="0" rtl="0" eaLnBrk="1" latinLnBrk="0" hangingPunct="1">
                        <a:lnSpc>
                          <a:spcPct val="150000"/>
                        </a:lnSpc>
                      </a:pPr>
                      <a:r>
                        <a:rPr lang="en-US" sz="1200" b="1" kern="1200" dirty="0">
                          <a:solidFill>
                            <a:schemeClr val="lt1"/>
                          </a:solidFill>
                          <a:latin typeface="微软雅黑" panose="020B0503020204020204" pitchFamily="34" charset="-122"/>
                          <a:ea typeface="微软雅黑" panose="020B0503020204020204" pitchFamily="34" charset="-122"/>
                          <a:cs typeface="+mn-cs"/>
                        </a:rPr>
                        <a:t>Dark Current</a:t>
                      </a:r>
                      <a:endParaRPr lang="zh-CN" altLang="en-US" sz="1200" b="1" kern="1200" dirty="0">
                        <a:solidFill>
                          <a:schemeClr val="lt1"/>
                        </a:solidFill>
                        <a:latin typeface="微软雅黑" panose="020B0503020204020204" pitchFamily="34" charset="-122"/>
                        <a:ea typeface="微软雅黑" panose="020B0503020204020204" pitchFamily="34" charset="-122"/>
                        <a:cs typeface="+mn-cs"/>
                      </a:endParaRPr>
                    </a:p>
                  </a:txBody>
                  <a:tcPr marL="38811" marR="38811" marT="0" marB="0" anchor="ctr"/>
                </a:tc>
                <a:tc>
                  <a:txBody>
                    <a:bodyPr/>
                    <a:lstStyle/>
                    <a:p>
                      <a:pPr marL="0" indent="0" algn="ctr" defTabSz="0" rtl="0" eaLnBrk="1" latinLnBrk="0" hangingPunct="1">
                        <a:lnSpc>
                          <a:spcPct val="150000"/>
                        </a:lnSpc>
                      </a:pPr>
                      <a:r>
                        <a:rPr lang="en-US" sz="1200" b="1" kern="1200" dirty="0">
                          <a:solidFill>
                            <a:schemeClr val="lt1"/>
                          </a:solidFill>
                          <a:latin typeface="微软雅黑" panose="020B0503020204020204" pitchFamily="34" charset="-122"/>
                          <a:ea typeface="微软雅黑" panose="020B0503020204020204" pitchFamily="34" charset="-122"/>
                          <a:cs typeface="+mn-cs"/>
                        </a:rPr>
                        <a:t>Ref.</a:t>
                      </a:r>
                      <a:endParaRPr lang="zh-CN" altLang="en-US" sz="1200" b="1" kern="1200" dirty="0">
                        <a:solidFill>
                          <a:schemeClr val="lt1"/>
                        </a:solidFill>
                        <a:latin typeface="微软雅黑" panose="020B0503020204020204" pitchFamily="34" charset="-122"/>
                        <a:ea typeface="微软雅黑" panose="020B0503020204020204" pitchFamily="34" charset="-122"/>
                        <a:cs typeface="+mn-cs"/>
                      </a:endParaRPr>
                    </a:p>
                  </a:txBody>
                  <a:tcPr marL="38811" marR="38811" marT="0" marB="0"/>
                </a:tc>
                <a:extLst>
                  <a:ext uri="{0D108BD9-81ED-4DB2-BD59-A6C34878D82A}">
                    <a16:rowId xmlns:a16="http://schemas.microsoft.com/office/drawing/2014/main" val="19050592"/>
                  </a:ext>
                </a:extLst>
              </a:tr>
              <a:tr h="221762">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Lateral Ge PIN</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8811" marR="38811" marT="0" marB="0"/>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&lt; 1.14 A/W</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&lt;120 </a:t>
                      </a:r>
                      <a:r>
                        <a:rPr lang="en-US" sz="800" b="1" kern="100" dirty="0" err="1">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nA</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altLang="zh-CN"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4543" marR="34543" marT="17271" marB="17271"/>
                </a:tc>
                <a:extLst>
                  <a:ext uri="{0D108BD9-81ED-4DB2-BD59-A6C34878D82A}">
                    <a16:rowId xmlns:a16="http://schemas.microsoft.com/office/drawing/2014/main" val="2166426972"/>
                  </a:ext>
                </a:extLst>
              </a:tr>
              <a:tr h="221762">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Lateral Ge PIN</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1.06 A/W</a:t>
                      </a:r>
                      <a:endParaRPr lang="zh-CN" altLang="en-US" sz="800" b="1" kern="1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~500 </a:t>
                      </a:r>
                      <a:r>
                        <a:rPr lang="en-US" sz="800" b="1" kern="100" dirty="0" err="1">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nA</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altLang="zh-CN"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4543" marR="34543" marT="17271" marB="17271"/>
                </a:tc>
                <a:extLst>
                  <a:ext uri="{0D108BD9-81ED-4DB2-BD59-A6C34878D82A}">
                    <a16:rowId xmlns:a16="http://schemas.microsoft.com/office/drawing/2014/main" val="2205261987"/>
                  </a:ext>
                </a:extLst>
              </a:tr>
              <a:tr h="221762">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Lateral Ge PIN</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1.16 A/W</a:t>
                      </a:r>
                      <a:endParaRPr lang="zh-CN" altLang="en-US" sz="800" b="1" kern="1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~200 nA</a:t>
                      </a:r>
                      <a:endParaRPr lang="zh-CN" altLang="en-US" sz="800" b="1" kern="10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extLst>
                  <a:ext uri="{0D108BD9-81ED-4DB2-BD59-A6C34878D82A}">
                    <a16:rowId xmlns:a16="http://schemas.microsoft.com/office/drawing/2014/main" val="323022993"/>
                  </a:ext>
                </a:extLst>
              </a:tr>
              <a:tr h="221762">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Vertical Ge PIN</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0.95 A/W</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10 </a:t>
                      </a:r>
                      <a:r>
                        <a:rPr lang="en-US" sz="800" b="1" kern="100" dirty="0" err="1">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nA</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altLang="zh-CN"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4543" marR="34543" marT="17271" marB="17271"/>
                </a:tc>
                <a:extLst>
                  <a:ext uri="{0D108BD9-81ED-4DB2-BD59-A6C34878D82A}">
                    <a16:rowId xmlns:a16="http://schemas.microsoft.com/office/drawing/2014/main" val="2392432531"/>
                  </a:ext>
                </a:extLst>
              </a:tr>
              <a:tr h="221762">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Vertical Ge PIN</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1.09 A/W</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3.5 </a:t>
                      </a:r>
                      <a:r>
                        <a:rPr lang="en-US" sz="800" b="1" kern="100" dirty="0" err="1">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μA</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altLang="zh-CN"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4543" marR="34543" marT="17271" marB="17271"/>
                </a:tc>
                <a:extLst>
                  <a:ext uri="{0D108BD9-81ED-4DB2-BD59-A6C34878D82A}">
                    <a16:rowId xmlns:a16="http://schemas.microsoft.com/office/drawing/2014/main" val="2999030235"/>
                  </a:ext>
                </a:extLst>
              </a:tr>
              <a:tr h="221762">
                <a:tc>
                  <a:txBody>
                    <a:bodyPr/>
                    <a:lstStyle/>
                    <a:p>
                      <a:pPr marL="0" indent="266700" algn="just" defTabSz="914400" rtl="0" eaLnBrk="1" latinLnBrk="0" hangingPunct="1">
                        <a:lnSpc>
                          <a:spcPct val="150000"/>
                        </a:lnSpc>
                      </a:pPr>
                      <a:r>
                        <a:rPr lang="en-US" altLang="zh-CN"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This work</a:t>
                      </a:r>
                      <a:r>
                        <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TPA</a:t>
                      </a:r>
                      <a:r>
                        <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t>
                      </a:r>
                    </a:p>
                  </a:txBody>
                  <a:tcPr marL="34543" marR="34543" marT="17271" marB="17271"/>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1 mA/W</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0.1 </a:t>
                      </a:r>
                      <a:r>
                        <a:rPr lang="en-US" sz="800" b="1" kern="100" dirty="0" err="1">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nA</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4856" marR="44856" marT="0" marB="0"/>
                </a:tc>
                <a:tc>
                  <a:txBody>
                    <a:bodyPr/>
                    <a:lstStyle/>
                    <a:p>
                      <a:pPr marL="0" indent="266700" algn="just" defTabSz="914400" rtl="0" eaLnBrk="1" latinLnBrk="0" hangingPunct="1">
                        <a:lnSpc>
                          <a:spcPct val="150000"/>
                        </a:lnSpc>
                      </a:pPr>
                      <a:r>
                        <a:rPr lang="en-US" altLang="zh-CN"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800" b="1" kern="1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34543" marR="34543" marT="17271" marB="17271"/>
                </a:tc>
                <a:extLst>
                  <a:ext uri="{0D108BD9-81ED-4DB2-BD59-A6C34878D82A}">
                    <a16:rowId xmlns:a16="http://schemas.microsoft.com/office/drawing/2014/main" val="3127767454"/>
                  </a:ext>
                </a:extLst>
              </a:tr>
            </a:tbl>
          </a:graphicData>
        </a:graphic>
      </p:graphicFrame>
      <p:sp>
        <p:nvSpPr>
          <p:cNvPr id="12" name="文本框 11">
            <a:extLst>
              <a:ext uri="{FF2B5EF4-FFF2-40B4-BE49-F238E27FC236}">
                <a16:creationId xmlns:a16="http://schemas.microsoft.com/office/drawing/2014/main" id="{AFE2A175-FC35-956F-5593-33B95FB74969}"/>
              </a:ext>
            </a:extLst>
          </p:cNvPr>
          <p:cNvSpPr txBox="1"/>
          <p:nvPr/>
        </p:nvSpPr>
        <p:spPr>
          <a:xfrm>
            <a:off x="1980676" y="5876393"/>
            <a:ext cx="3716007" cy="461665"/>
          </a:xfrm>
          <a:prstGeom prst="rect">
            <a:avLst/>
          </a:prstGeom>
          <a:noFill/>
        </p:spPr>
        <p:txBody>
          <a:bodyPr wrap="square">
            <a:spAutoFit/>
          </a:bodyPr>
          <a:lstStyle/>
          <a:p>
            <a:pPr algn="ctr"/>
            <a:r>
              <a:rPr lang="en-US" altLang="zh-CN" sz="600" dirty="0">
                <a:latin typeface="微软雅黑" panose="020B0503020204020204" pitchFamily="34" charset="-122"/>
                <a:ea typeface="微软雅黑" panose="020B0503020204020204" pitchFamily="34" charset="-122"/>
              </a:rPr>
              <a:t>[1] Y. Zhang, S. Yang, et al</a:t>
            </a:r>
            <a:r>
              <a:rPr lang="en-US" altLang="zh-CN" sz="600" b="1" dirty="0">
                <a:latin typeface="微软雅黑" panose="020B0503020204020204" pitchFamily="34" charset="-122"/>
                <a:ea typeface="微软雅黑" panose="020B0503020204020204" pitchFamily="34" charset="-122"/>
              </a:rPr>
              <a:t>., Optics express </a:t>
            </a:r>
            <a:r>
              <a:rPr lang="en-US" altLang="zh-CN" sz="600" dirty="0">
                <a:latin typeface="微软雅黑" panose="020B0503020204020204" pitchFamily="34" charset="-122"/>
                <a:ea typeface="微软雅黑" panose="020B0503020204020204" pitchFamily="34" charset="-122"/>
              </a:rPr>
              <a:t>22, 11367–11375 (2014).    [2] S. </a:t>
            </a:r>
            <a:r>
              <a:rPr lang="en-US" altLang="zh-CN" sz="600" dirty="0" err="1">
                <a:latin typeface="微软雅黑" panose="020B0503020204020204" pitchFamily="34" charset="-122"/>
                <a:ea typeface="微软雅黑" panose="020B0503020204020204" pitchFamily="34" charset="-122"/>
              </a:rPr>
              <a:t>Lischke</a:t>
            </a:r>
            <a:r>
              <a:rPr lang="en-US" altLang="zh-CN" sz="600" dirty="0">
                <a:latin typeface="微软雅黑" panose="020B0503020204020204" pitchFamily="34" charset="-122"/>
                <a:ea typeface="微软雅黑" panose="020B0503020204020204" pitchFamily="34" charset="-122"/>
              </a:rPr>
              <a:t>, D. Knoll, C. Mai, et al., </a:t>
            </a:r>
            <a:r>
              <a:rPr lang="en-US" altLang="zh-CN" sz="600" b="1" dirty="0">
                <a:latin typeface="微软雅黑" panose="020B0503020204020204" pitchFamily="34" charset="-122"/>
                <a:ea typeface="微软雅黑" panose="020B0503020204020204" pitchFamily="34" charset="-122"/>
              </a:rPr>
              <a:t>Optics express </a:t>
            </a:r>
            <a:r>
              <a:rPr lang="en-US" altLang="zh-CN" sz="600" dirty="0">
                <a:latin typeface="微软雅黑" panose="020B0503020204020204" pitchFamily="34" charset="-122"/>
                <a:ea typeface="微软雅黑" panose="020B0503020204020204" pitchFamily="34" charset="-122"/>
              </a:rPr>
              <a:t>23, 27213–27220 (2015).   [3] L. </a:t>
            </a:r>
            <a:r>
              <a:rPr lang="en-US" altLang="zh-CN" sz="600" dirty="0" err="1">
                <a:latin typeface="微软雅黑" panose="020B0503020204020204" pitchFamily="34" charset="-122"/>
                <a:ea typeface="微软雅黑" panose="020B0503020204020204" pitchFamily="34" charset="-122"/>
              </a:rPr>
              <a:t>Virot</a:t>
            </a:r>
            <a:r>
              <a:rPr lang="en-US" altLang="zh-CN" sz="600" dirty="0">
                <a:latin typeface="微软雅黑" panose="020B0503020204020204" pitchFamily="34" charset="-122"/>
                <a:ea typeface="微软雅黑" panose="020B0503020204020204" pitchFamily="34" charset="-122"/>
              </a:rPr>
              <a:t>, D. </a:t>
            </a:r>
            <a:r>
              <a:rPr lang="en-US" altLang="zh-CN" sz="600" dirty="0" err="1">
                <a:latin typeface="微软雅黑" panose="020B0503020204020204" pitchFamily="34" charset="-122"/>
                <a:ea typeface="微软雅黑" panose="020B0503020204020204" pitchFamily="34" charset="-122"/>
              </a:rPr>
              <a:t>Benedikovic</a:t>
            </a:r>
            <a:r>
              <a:rPr lang="en-US" altLang="zh-CN" sz="600" dirty="0">
                <a:latin typeface="微软雅黑" panose="020B0503020204020204" pitchFamily="34" charset="-122"/>
                <a:ea typeface="微软雅黑" panose="020B0503020204020204" pitchFamily="34" charset="-122"/>
              </a:rPr>
              <a:t>, et al., </a:t>
            </a:r>
            <a:r>
              <a:rPr lang="en-US" altLang="zh-CN" sz="600" b="1" dirty="0">
                <a:latin typeface="微软雅黑" panose="020B0503020204020204" pitchFamily="34" charset="-122"/>
                <a:ea typeface="微软雅黑" panose="020B0503020204020204" pitchFamily="34" charset="-122"/>
              </a:rPr>
              <a:t>Optics Express </a:t>
            </a:r>
            <a:r>
              <a:rPr lang="en-US" altLang="zh-CN" sz="600" dirty="0">
                <a:latin typeface="微软雅黑" panose="020B0503020204020204" pitchFamily="34" charset="-122"/>
                <a:ea typeface="微软雅黑" panose="020B0503020204020204" pitchFamily="34" charset="-122"/>
              </a:rPr>
              <a:t>25, 19487–19496 (2017).   [4] S. Liao, N.-N. Feng, et al., </a:t>
            </a:r>
            <a:r>
              <a:rPr lang="en-US" altLang="zh-CN" sz="600" b="1" dirty="0">
                <a:latin typeface="微软雅黑" panose="020B0503020204020204" pitchFamily="34" charset="-122"/>
                <a:ea typeface="微软雅黑" panose="020B0503020204020204" pitchFamily="34" charset="-122"/>
              </a:rPr>
              <a:t>Optics Express</a:t>
            </a:r>
            <a:r>
              <a:rPr lang="en-US" altLang="zh-CN" sz="600" dirty="0">
                <a:latin typeface="微软雅黑" panose="020B0503020204020204" pitchFamily="34" charset="-122"/>
                <a:ea typeface="微软雅黑" panose="020B0503020204020204" pitchFamily="34" charset="-122"/>
              </a:rPr>
              <a:t> 19, 10967–10972 (2011). [5] M. M. P. </a:t>
            </a:r>
            <a:r>
              <a:rPr lang="en-US" altLang="zh-CN" sz="600" dirty="0" err="1">
                <a:latin typeface="微软雅黑" panose="020B0503020204020204" pitchFamily="34" charset="-122"/>
                <a:ea typeface="微软雅黑" panose="020B0503020204020204" pitchFamily="34" charset="-122"/>
              </a:rPr>
              <a:t>Fard</a:t>
            </a:r>
            <a:r>
              <a:rPr lang="en-US" altLang="zh-CN" sz="600" dirty="0">
                <a:latin typeface="微软雅黑" panose="020B0503020204020204" pitchFamily="34" charset="-122"/>
                <a:ea typeface="微软雅黑" panose="020B0503020204020204" pitchFamily="34" charset="-122"/>
              </a:rPr>
              <a:t>, G. Cowan, et al., </a:t>
            </a:r>
            <a:r>
              <a:rPr lang="en-US" altLang="zh-CN" sz="600" b="1" dirty="0">
                <a:latin typeface="微软雅黑" panose="020B0503020204020204" pitchFamily="34" charset="-122"/>
                <a:ea typeface="微软雅黑" panose="020B0503020204020204" pitchFamily="34" charset="-122"/>
              </a:rPr>
              <a:t>Optics Express </a:t>
            </a:r>
            <a:r>
              <a:rPr lang="en-US" altLang="zh-CN" sz="600" dirty="0">
                <a:latin typeface="微软雅黑" panose="020B0503020204020204" pitchFamily="34" charset="-122"/>
                <a:ea typeface="微软雅黑" panose="020B0503020204020204" pitchFamily="34" charset="-122"/>
              </a:rPr>
              <a:t>24, 27738–27752 (2016).</a:t>
            </a:r>
          </a:p>
        </p:txBody>
      </p:sp>
      <p:sp>
        <p:nvSpPr>
          <p:cNvPr id="13" name="文本框 12">
            <a:extLst>
              <a:ext uri="{FF2B5EF4-FFF2-40B4-BE49-F238E27FC236}">
                <a16:creationId xmlns:a16="http://schemas.microsoft.com/office/drawing/2014/main" id="{702E826C-6215-A480-F1A9-57A2E60A243C}"/>
              </a:ext>
            </a:extLst>
          </p:cNvPr>
          <p:cNvSpPr txBox="1"/>
          <p:nvPr/>
        </p:nvSpPr>
        <p:spPr>
          <a:xfrm>
            <a:off x="6166758" y="3513288"/>
            <a:ext cx="4572000" cy="458908"/>
          </a:xfrm>
          <a:prstGeom prst="rect">
            <a:avLst/>
          </a:prstGeom>
          <a:noFill/>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rPr>
              <a:t>性能比较</a:t>
            </a:r>
          </a:p>
        </p:txBody>
      </p:sp>
      <p:pic>
        <p:nvPicPr>
          <p:cNvPr id="14" name="图片 13" descr="日程表&#10;&#10;描述已自动生成">
            <a:extLst>
              <a:ext uri="{FF2B5EF4-FFF2-40B4-BE49-F238E27FC236}">
                <a16:creationId xmlns:a16="http://schemas.microsoft.com/office/drawing/2014/main" id="{D710CAEF-12FE-2F00-245E-5611FB1DFD3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2215" y="4016327"/>
            <a:ext cx="3121085" cy="2298253"/>
          </a:xfrm>
          <a:prstGeom prst="rect">
            <a:avLst/>
          </a:prstGeom>
        </p:spPr>
      </p:pic>
    </p:spTree>
    <p:extLst>
      <p:ext uri="{BB962C8B-B14F-4D97-AF65-F5344CB8AC3E}">
        <p14:creationId xmlns:p14="http://schemas.microsoft.com/office/powerpoint/2010/main" val="2196831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zh-CN" altLang="en-US" sz="2800" dirty="0"/>
              <a:t>多维光复用技术</a:t>
            </a:r>
            <a:r>
              <a:rPr lang="en-US" altLang="zh-CN" sz="2800" dirty="0"/>
              <a:t>-</a:t>
            </a:r>
            <a:r>
              <a:rPr lang="zh-CN" altLang="en-US" sz="2800" dirty="0"/>
              <a:t>进一步增加光互连的通信容量</a:t>
            </a:r>
          </a:p>
        </p:txBody>
      </p:sp>
      <p:sp>
        <p:nvSpPr>
          <p:cNvPr id="13" name="文本框 12">
            <a:extLst>
              <a:ext uri="{FF2B5EF4-FFF2-40B4-BE49-F238E27FC236}">
                <a16:creationId xmlns:a16="http://schemas.microsoft.com/office/drawing/2014/main" id="{0F5E6977-45AF-A235-7E84-F1D75CB65D00}"/>
              </a:ext>
            </a:extLst>
          </p:cNvPr>
          <p:cNvSpPr txBox="1"/>
          <p:nvPr/>
        </p:nvSpPr>
        <p:spPr>
          <a:xfrm>
            <a:off x="2032860" y="5160581"/>
            <a:ext cx="3805917" cy="215444"/>
          </a:xfrm>
          <a:prstGeom prst="rect">
            <a:avLst/>
          </a:prstGeom>
          <a:noFill/>
        </p:spPr>
        <p:txBody>
          <a:bodyPr wrap="square">
            <a:spAutoFit/>
          </a:bodyPr>
          <a:lstStyle/>
          <a:p>
            <a:pPr>
              <a:spcBef>
                <a:spcPts val="0"/>
              </a:spcBef>
              <a:spcAft>
                <a:spcPts val="0"/>
              </a:spcAft>
            </a:pPr>
            <a:r>
              <a:rPr lang="en-US" altLang="zh-CN" sz="800" dirty="0">
                <a:effectLst/>
                <a:latin typeface="微软雅黑" panose="020B0503020204020204" pitchFamily="34" charset="-122"/>
                <a:ea typeface="微软雅黑" panose="020B0503020204020204" pitchFamily="34" charset="-122"/>
              </a:rPr>
              <a:t>D. Dai, J. Wang, S. Chen, S. Wang, and S. He, </a:t>
            </a:r>
            <a:r>
              <a:rPr lang="en-US" altLang="zh-CN" sz="800" b="1" dirty="0">
                <a:effectLst/>
                <a:latin typeface="微软雅黑" panose="020B0503020204020204" pitchFamily="34" charset="-122"/>
                <a:ea typeface="微软雅黑" panose="020B0503020204020204" pitchFamily="34" charset="-122"/>
              </a:rPr>
              <a:t>Laser Photonics Rev</a:t>
            </a:r>
            <a:r>
              <a:rPr lang="en-US" altLang="zh-CN" sz="800" dirty="0">
                <a:effectLst/>
                <a:latin typeface="微软雅黑" panose="020B0503020204020204" pitchFamily="34" charset="-122"/>
                <a:ea typeface="微软雅黑" panose="020B0503020204020204" pitchFamily="34" charset="-122"/>
              </a:rPr>
              <a:t>. (2015).</a:t>
            </a:r>
          </a:p>
        </p:txBody>
      </p:sp>
      <p:pic>
        <p:nvPicPr>
          <p:cNvPr id="14" name="图片 13">
            <a:extLst>
              <a:ext uri="{FF2B5EF4-FFF2-40B4-BE49-F238E27FC236}">
                <a16:creationId xmlns:a16="http://schemas.microsoft.com/office/drawing/2014/main" id="{166D8D37-CDFF-B148-B924-B3FCFCD722FF}"/>
              </a:ext>
            </a:extLst>
          </p:cNvPr>
          <p:cNvPicPr>
            <a:picLocks noChangeAspect="1"/>
          </p:cNvPicPr>
          <p:nvPr/>
        </p:nvPicPr>
        <p:blipFill>
          <a:blip r:embed="rId3">
            <a:clrChange>
              <a:clrFrom>
                <a:srgbClr val="000000">
                  <a:alpha val="0"/>
                </a:srgbClr>
              </a:clrFrom>
              <a:clrTo>
                <a:srgbClr val="000000">
                  <a:alpha val="0"/>
                </a:srgbClr>
              </a:clrTo>
            </a:clrChange>
          </a:blip>
          <a:stretch>
            <a:fillRect/>
          </a:stretch>
        </p:blipFill>
        <p:spPr>
          <a:xfrm>
            <a:off x="1918103" y="738859"/>
            <a:ext cx="3690517" cy="4421722"/>
          </a:xfrm>
          <a:prstGeom prst="rect">
            <a:avLst/>
          </a:prstGeom>
        </p:spPr>
      </p:pic>
      <p:grpSp>
        <p:nvGrpSpPr>
          <p:cNvPr id="18" name="组合 17">
            <a:extLst>
              <a:ext uri="{FF2B5EF4-FFF2-40B4-BE49-F238E27FC236}">
                <a16:creationId xmlns:a16="http://schemas.microsoft.com/office/drawing/2014/main" id="{4353CAE7-1750-D1F2-77D8-D3C464CD1C21}"/>
              </a:ext>
            </a:extLst>
          </p:cNvPr>
          <p:cNvGrpSpPr/>
          <p:nvPr/>
        </p:nvGrpSpPr>
        <p:grpSpPr>
          <a:xfrm>
            <a:off x="6529029" y="810223"/>
            <a:ext cx="3790386" cy="4356458"/>
            <a:chOff x="6426379" y="1731016"/>
            <a:chExt cx="3805917" cy="4374309"/>
          </a:xfrm>
        </p:grpSpPr>
        <p:sp>
          <p:nvSpPr>
            <p:cNvPr id="3" name="矩形 2">
              <a:extLst>
                <a:ext uri="{FF2B5EF4-FFF2-40B4-BE49-F238E27FC236}">
                  <a16:creationId xmlns:a16="http://schemas.microsoft.com/office/drawing/2014/main" id="{9B170782-4526-5467-952C-72A92CC0CA46}"/>
                </a:ext>
              </a:extLst>
            </p:cNvPr>
            <p:cNvSpPr>
              <a:spLocks/>
            </p:cNvSpPr>
            <p:nvPr/>
          </p:nvSpPr>
          <p:spPr>
            <a:xfrm>
              <a:off x="6426379" y="1731016"/>
              <a:ext cx="3805917" cy="4374309"/>
            </a:xfrm>
            <a:prstGeom prst="rect">
              <a:avLst/>
            </a:prstGeom>
            <a:solidFill>
              <a:schemeClr val="accent4">
                <a:lumMod val="60000"/>
                <a:lumOff val="4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6" name="组合 15">
              <a:extLst>
                <a:ext uri="{FF2B5EF4-FFF2-40B4-BE49-F238E27FC236}">
                  <a16:creationId xmlns:a16="http://schemas.microsoft.com/office/drawing/2014/main" id="{3F389AFA-7BA3-8F15-D35C-AFC1D01B52AE}"/>
                </a:ext>
              </a:extLst>
            </p:cNvPr>
            <p:cNvGrpSpPr/>
            <p:nvPr/>
          </p:nvGrpSpPr>
          <p:grpSpPr>
            <a:xfrm>
              <a:off x="7017767" y="2167701"/>
              <a:ext cx="2623140" cy="3130321"/>
              <a:chOff x="5360314" y="2167701"/>
              <a:chExt cx="2623140" cy="3130321"/>
            </a:xfrm>
          </p:grpSpPr>
          <p:grpSp>
            <p:nvGrpSpPr>
              <p:cNvPr id="5" name="组合 4">
                <a:extLst>
                  <a:ext uri="{FF2B5EF4-FFF2-40B4-BE49-F238E27FC236}">
                    <a16:creationId xmlns:a16="http://schemas.microsoft.com/office/drawing/2014/main" id="{241FA6AC-7FC6-E062-D4C5-B8F6D07A6B43}"/>
                  </a:ext>
                </a:extLst>
              </p:cNvPr>
              <p:cNvGrpSpPr/>
              <p:nvPr/>
            </p:nvGrpSpPr>
            <p:grpSpPr>
              <a:xfrm>
                <a:off x="5360314" y="2167701"/>
                <a:ext cx="2623140" cy="3130321"/>
                <a:chOff x="6909699" y="2573242"/>
                <a:chExt cx="2111390" cy="2833212"/>
              </a:xfrm>
            </p:grpSpPr>
            <p:sp>
              <p:nvSpPr>
                <p:cNvPr id="8" name="Rectangle 57">
                  <a:extLst>
                    <a:ext uri="{FF2B5EF4-FFF2-40B4-BE49-F238E27FC236}">
                      <a16:creationId xmlns:a16="http://schemas.microsoft.com/office/drawing/2014/main" id="{E7733324-25AC-A673-CD00-CB65C13E225A}"/>
                    </a:ext>
                  </a:extLst>
                </p:cNvPr>
                <p:cNvSpPr>
                  <a:spLocks noChangeArrowheads="1"/>
                </p:cNvSpPr>
                <p:nvPr/>
              </p:nvSpPr>
              <p:spPr bwMode="auto">
                <a:xfrm>
                  <a:off x="7067312" y="5025449"/>
                  <a:ext cx="1796165" cy="381005"/>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25000"/>
                    </a:lnSpc>
                    <a:spcBef>
                      <a:spcPct val="20000"/>
                    </a:spcBef>
                    <a:buClr>
                      <a:srgbClr val="C00000"/>
                    </a:buClr>
                    <a:buSzPct val="85000"/>
                    <a:defRPr/>
                  </a:pPr>
                  <a:r>
                    <a:rPr kumimoji="1" lang="zh-CN" altLang="en-US" b="1" dirty="0">
                      <a:solidFill>
                        <a:srgbClr val="000000"/>
                      </a:solidFill>
                      <a:ea typeface="微软雅黑" panose="020B0503020204020204" pitchFamily="34" charset="-122"/>
                    </a:rPr>
                    <a:t>多维光复用</a:t>
                  </a:r>
                </a:p>
              </p:txBody>
            </p:sp>
            <p:sp>
              <p:nvSpPr>
                <p:cNvPr id="9" name="Rectangle 22">
                  <a:extLst>
                    <a:ext uri="{FF2B5EF4-FFF2-40B4-BE49-F238E27FC236}">
                      <a16:creationId xmlns:a16="http://schemas.microsoft.com/office/drawing/2014/main" id="{DA4326B2-085F-74A6-B012-F2ADFCED8A38}"/>
                    </a:ext>
                  </a:extLst>
                </p:cNvPr>
                <p:cNvSpPr>
                  <a:spLocks noChangeArrowheads="1"/>
                </p:cNvSpPr>
                <p:nvPr/>
              </p:nvSpPr>
              <p:spPr bwMode="auto">
                <a:xfrm rot="16200000">
                  <a:off x="7753344" y="3262059"/>
                  <a:ext cx="424101" cy="46258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sz="2400" dirty="0">
                      <a:solidFill>
                        <a:prstClr val="black"/>
                      </a:solidFill>
                      <a:latin typeface="宋体"/>
                      <a:ea typeface="宋体"/>
                      <a:sym typeface="Wingdings" panose="05000000000000000000" pitchFamily="2" charset="2"/>
                    </a:rPr>
                    <a:t></a:t>
                  </a:r>
                  <a:endParaRPr kumimoji="1" lang="zh-CN" altLang="en-US" sz="2400" dirty="0">
                    <a:solidFill>
                      <a:srgbClr val="0070C0"/>
                    </a:solidFill>
                    <a:latin typeface="宋体"/>
                    <a:ea typeface="宋体"/>
                  </a:endParaRPr>
                </a:p>
              </p:txBody>
            </p:sp>
            <p:sp>
              <p:nvSpPr>
                <p:cNvPr id="10" name="Rectangle 22">
                  <a:extLst>
                    <a:ext uri="{FF2B5EF4-FFF2-40B4-BE49-F238E27FC236}">
                      <a16:creationId xmlns:a16="http://schemas.microsoft.com/office/drawing/2014/main" id="{370466FD-18EE-F290-AD92-EDCE3110FCB7}"/>
                    </a:ext>
                  </a:extLst>
                </p:cNvPr>
                <p:cNvSpPr>
                  <a:spLocks noChangeArrowheads="1"/>
                </p:cNvSpPr>
                <p:nvPr/>
              </p:nvSpPr>
              <p:spPr bwMode="auto">
                <a:xfrm rot="5400000">
                  <a:off x="7753344" y="4419599"/>
                  <a:ext cx="424101" cy="462589"/>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en-US" altLang="zh-CN" sz="2400" dirty="0">
                      <a:solidFill>
                        <a:prstClr val="black"/>
                      </a:solidFill>
                      <a:latin typeface="宋体"/>
                      <a:ea typeface="宋体"/>
                      <a:sym typeface="Wingdings" panose="05000000000000000000" pitchFamily="2" charset="2"/>
                    </a:rPr>
                    <a:t></a:t>
                  </a:r>
                  <a:endParaRPr kumimoji="1" lang="zh-CN" altLang="en-US" sz="2400" dirty="0">
                    <a:solidFill>
                      <a:srgbClr val="0070C0"/>
                    </a:solidFill>
                    <a:latin typeface="宋体"/>
                    <a:ea typeface="宋体"/>
                  </a:endParaRPr>
                </a:p>
              </p:txBody>
            </p:sp>
            <p:sp>
              <p:nvSpPr>
                <p:cNvPr id="11" name="Rectangle 57">
                  <a:extLst>
                    <a:ext uri="{FF2B5EF4-FFF2-40B4-BE49-F238E27FC236}">
                      <a16:creationId xmlns:a16="http://schemas.microsoft.com/office/drawing/2014/main" id="{F89BECC8-A5DE-733B-3A3B-D3E86CE40A01}"/>
                    </a:ext>
                  </a:extLst>
                </p:cNvPr>
                <p:cNvSpPr>
                  <a:spLocks noChangeArrowheads="1"/>
                </p:cNvSpPr>
                <p:nvPr/>
              </p:nvSpPr>
              <p:spPr bwMode="auto">
                <a:xfrm>
                  <a:off x="6909699" y="2573242"/>
                  <a:ext cx="2111390" cy="545562"/>
                </a:xfrm>
                <a:prstGeom prst="rect">
                  <a:avLst/>
                </a:prstGeom>
                <a:noFill/>
                <a:ln w="9525">
                  <a:noFill/>
                  <a:miter lim="800000"/>
                  <a:headEnd/>
                  <a:tailEnd/>
                </a:ln>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Aft>
                      <a:spcPts val="300"/>
                    </a:spcAft>
                    <a:buClr>
                      <a:srgbClr val="C00000"/>
                    </a:buClr>
                    <a:buSzPct val="85000"/>
                    <a:defRPr/>
                  </a:pPr>
                  <a:r>
                    <a:rPr kumimoji="1" lang="zh-CN" altLang="en-US" b="1" dirty="0">
                      <a:solidFill>
                        <a:srgbClr val="000000"/>
                      </a:solidFill>
                      <a:ea typeface="微软雅黑" panose="020B0503020204020204" pitchFamily="34" charset="-122"/>
                    </a:rPr>
                    <a:t>精准调控和高效耦合</a:t>
                  </a:r>
                  <a:endParaRPr kumimoji="1" lang="en-US" altLang="zh-CN" b="1" dirty="0">
                    <a:solidFill>
                      <a:srgbClr val="000000"/>
                    </a:solidFill>
                    <a:ea typeface="微软雅黑" panose="020B0503020204020204" pitchFamily="34" charset="-122"/>
                  </a:endParaRPr>
                </a:p>
                <a:p>
                  <a:pPr algn="ctr">
                    <a:spcAft>
                      <a:spcPts val="300"/>
                    </a:spcAft>
                    <a:buClr>
                      <a:srgbClr val="C00000"/>
                    </a:buClr>
                    <a:buSzPct val="85000"/>
                    <a:defRPr/>
                  </a:pPr>
                  <a:endParaRPr kumimoji="1" lang="en-US" altLang="zh-CN" b="1" baseline="-25000" dirty="0">
                    <a:solidFill>
                      <a:srgbClr val="C00000"/>
                    </a:solidFill>
                    <a:ea typeface="微软雅黑" panose="020B0503020204020204" pitchFamily="34" charset="-122"/>
                  </a:endParaRPr>
                </a:p>
              </p:txBody>
            </p:sp>
            <p:sp>
              <p:nvSpPr>
                <p:cNvPr id="12" name="Rectangle 22">
                  <a:extLst>
                    <a:ext uri="{FF2B5EF4-FFF2-40B4-BE49-F238E27FC236}">
                      <a16:creationId xmlns:a16="http://schemas.microsoft.com/office/drawing/2014/main" id="{BC0E9375-CFE7-5715-F224-481E14D4C1FF}"/>
                    </a:ext>
                  </a:extLst>
                </p:cNvPr>
                <p:cNvSpPr>
                  <a:spLocks noChangeArrowheads="1"/>
                </p:cNvSpPr>
                <p:nvPr/>
              </p:nvSpPr>
              <p:spPr bwMode="auto">
                <a:xfrm>
                  <a:off x="7024234" y="3867910"/>
                  <a:ext cx="1882322" cy="415352"/>
                </a:xfrm>
                <a:prstGeom prst="rect">
                  <a:avLst/>
                </a:prstGeom>
                <a:noFill/>
                <a:ln>
                  <a:noFill/>
                </a:ln>
                <a:effectLst>
                  <a:prstShdw prst="shdw17" dist="17961" dir="2700000">
                    <a:srgbClr val="9999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6699"/>
                      </a:solidFill>
                      <a:miter lim="800000"/>
                      <a:headEnd/>
                      <a:tailEnd/>
                    </a14:hiddenLine>
                  </a:ext>
                </a:extLst>
              </p:spPr>
              <p:txBody>
                <a:bodyPr wrap="square">
                  <a:spAutoFit/>
                </a:bodyPr>
                <a:lstStyle>
                  <a:lvl1pPr>
                    <a:spcBef>
                      <a:spcPct val="20000"/>
                    </a:spcBef>
                    <a:buClr>
                      <a:srgbClr val="C00000"/>
                    </a:buClr>
                    <a:buSzPct val="85000"/>
                    <a:buFont typeface="Wingdings" panose="05000000000000000000" pitchFamily="2" charset="2"/>
                    <a:buChar char="p"/>
                    <a:defRPr sz="2800" b="1">
                      <a:solidFill>
                        <a:schemeClr val="tx1"/>
                      </a:solidFill>
                      <a:latin typeface="Arial" panose="020B0604020202020204" pitchFamily="34" charset="0"/>
                      <a:ea typeface="微软雅黑" panose="020B0503020204020204" pitchFamily="34" charset="-122"/>
                    </a:defRPr>
                  </a:lvl1pPr>
                  <a:lvl2pPr marL="742950" indent="-285750">
                    <a:spcBef>
                      <a:spcPct val="20000"/>
                    </a:spcBef>
                    <a:buClr>
                      <a:srgbClr val="C00000"/>
                    </a:buClr>
                    <a:buSzPct val="85000"/>
                    <a:buFont typeface="Wingdings" panose="05000000000000000000" pitchFamily="2" charset="2"/>
                    <a:buChar char="Ø"/>
                    <a:defRPr sz="2400" b="1">
                      <a:solidFill>
                        <a:schemeClr val="tx1"/>
                      </a:solidFill>
                      <a:latin typeface="Arial" panose="020B0604020202020204" pitchFamily="34" charset="0"/>
                      <a:ea typeface="微软雅黑" panose="020B0503020204020204" pitchFamily="34" charset="-122"/>
                    </a:defRPr>
                  </a:lvl2pPr>
                  <a:lvl3pPr marL="1143000" indent="-228600">
                    <a:spcBef>
                      <a:spcPct val="20000"/>
                    </a:spcBef>
                    <a:buClr>
                      <a:schemeClr val="accent1"/>
                    </a:buClr>
                    <a:buSzPct val="85000"/>
                    <a:buFont typeface="Wingdings" panose="05000000000000000000" pitchFamily="2" charset="2"/>
                    <a:buChar char="n"/>
                    <a:defRPr sz="2000" b="1">
                      <a:solidFill>
                        <a:schemeClr val="tx1"/>
                      </a:solidFill>
                      <a:latin typeface="Arial" panose="020B0604020202020204" pitchFamily="34" charset="0"/>
                      <a:ea typeface="微软雅黑" panose="020B0503020204020204" pitchFamily="34" charset="-122"/>
                    </a:defRPr>
                  </a:lvl3pPr>
                  <a:lvl4pPr marL="1600200" indent="-228600">
                    <a:spcBef>
                      <a:spcPct val="20000"/>
                    </a:spcBef>
                    <a:buClr>
                      <a:schemeClr val="bg2"/>
                    </a:buClr>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4pPr>
                  <a:lvl5pPr marL="2057400" indent="-228600">
                    <a:spcBef>
                      <a:spcPct val="20000"/>
                    </a:spcBef>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b="1">
                      <a:solidFill>
                        <a:schemeClr val="tx1"/>
                      </a:solidFill>
                      <a:latin typeface="Arial" panose="020B0604020202020204" pitchFamily="34" charset="0"/>
                      <a:ea typeface="微软雅黑" panose="020B0503020204020204" pitchFamily="34" charset="-122"/>
                    </a:defRPr>
                  </a:lvl9pPr>
                </a:lstStyle>
                <a:p>
                  <a:pPr algn="ctr">
                    <a:lnSpc>
                      <a:spcPct val="150000"/>
                    </a:lnSpc>
                    <a:buNone/>
                  </a:pPr>
                  <a:r>
                    <a:rPr kumimoji="1" lang="zh-CN" altLang="en-US" sz="1800" dirty="0">
                      <a:solidFill>
                        <a:srgbClr val="C00000"/>
                      </a:solidFill>
                      <a:latin typeface="Microsoft YaHei" panose="020B0503020204020204" pitchFamily="34" charset="-122"/>
                      <a:ea typeface="Microsoft YaHei" panose="020B0503020204020204" pitchFamily="34" charset="-122"/>
                    </a:rPr>
                    <a:t>高集成度和大通量</a:t>
                  </a:r>
                  <a:endParaRPr kumimoji="1" lang="zh-CN" altLang="en-US" sz="1800" dirty="0">
                    <a:solidFill>
                      <a:srgbClr val="0070C0"/>
                    </a:solidFill>
                    <a:latin typeface="Microsoft YaHei" panose="020B0503020204020204" pitchFamily="34" charset="-122"/>
                    <a:ea typeface="Microsoft YaHei" panose="020B0503020204020204" pitchFamily="34" charset="-122"/>
                  </a:endParaRPr>
                </a:p>
              </p:txBody>
            </p:sp>
          </p:grpSp>
          <p:sp>
            <p:nvSpPr>
              <p:cNvPr id="15" name="文本框 14">
                <a:extLst>
                  <a:ext uri="{FF2B5EF4-FFF2-40B4-BE49-F238E27FC236}">
                    <a16:creationId xmlns:a16="http://schemas.microsoft.com/office/drawing/2014/main" id="{413AA052-8677-EC65-6D78-366F2621728F}"/>
                  </a:ext>
                </a:extLst>
              </p:cNvPr>
              <p:cNvSpPr txBox="1"/>
              <p:nvPr/>
            </p:nvSpPr>
            <p:spPr>
              <a:xfrm>
                <a:off x="5360314" y="2555568"/>
                <a:ext cx="2623140" cy="369332"/>
              </a:xfrm>
              <a:prstGeom prst="rect">
                <a:avLst/>
              </a:prstGeom>
              <a:noFill/>
            </p:spPr>
            <p:txBody>
              <a:bodyPr wrap="square">
                <a:spAutoFit/>
              </a:bodyPr>
              <a:lstStyle/>
              <a:p>
                <a:pPr algn="ctr">
                  <a:spcAft>
                    <a:spcPts val="300"/>
                  </a:spcAft>
                  <a:buClr>
                    <a:srgbClr val="C00000"/>
                  </a:buClr>
                  <a:buSzPct val="85000"/>
                  <a:defRPr/>
                </a:pPr>
                <a:r>
                  <a:rPr kumimoji="1" lang="en-US" altLang="zh-CN" b="1" dirty="0">
                    <a:solidFill>
                      <a:srgbClr val="000000"/>
                    </a:solidFill>
                    <a:latin typeface="微软雅黑" panose="020B0503020204020204" pitchFamily="34" charset="-122"/>
                    <a:ea typeface="微软雅黑" panose="020B0503020204020204" pitchFamily="34" charset="-122"/>
                  </a:rPr>
                  <a:t>2</a:t>
                </a:r>
                <a:r>
                  <a:rPr kumimoji="1" lang="zh-CN" altLang="en-US" b="1" baseline="-25000" dirty="0">
                    <a:solidFill>
                      <a:srgbClr val="000000"/>
                    </a:solidFill>
                    <a:latin typeface="微软雅黑" panose="020B0503020204020204" pitchFamily="34" charset="-122"/>
                    <a:ea typeface="微软雅黑" panose="020B0503020204020204" pitchFamily="34" charset="-122"/>
                  </a:rPr>
                  <a:t>偏振</a:t>
                </a:r>
                <a:r>
                  <a:rPr kumimoji="1" lang="en-US" altLang="zh-CN"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1" lang="en-US" altLang="zh-CN" b="1" dirty="0">
                    <a:solidFill>
                      <a:srgbClr val="0070C0"/>
                    </a:solidFill>
                    <a:latin typeface="微软雅黑" panose="020B0503020204020204" pitchFamily="34" charset="-122"/>
                    <a:ea typeface="微软雅黑" panose="020B0503020204020204" pitchFamily="34" charset="-122"/>
                  </a:rPr>
                  <a:t> M</a:t>
                </a:r>
                <a:r>
                  <a:rPr kumimoji="1" lang="zh-CN" altLang="en-US" b="1" baseline="-25000" dirty="0">
                    <a:solidFill>
                      <a:srgbClr val="0070C0"/>
                    </a:solidFill>
                    <a:latin typeface="微软雅黑" panose="020B0503020204020204" pitchFamily="34" charset="-122"/>
                    <a:ea typeface="微软雅黑" panose="020B0503020204020204" pitchFamily="34" charset="-122"/>
                  </a:rPr>
                  <a:t>模式</a:t>
                </a:r>
                <a:r>
                  <a:rPr kumimoji="1" lang="en-US" altLang="zh-CN" b="1" dirty="0">
                    <a:solidFill>
                      <a:srgbClr val="C00000"/>
                    </a:solidFill>
                    <a:latin typeface="微软雅黑" panose="020B0503020204020204" pitchFamily="34" charset="-122"/>
                    <a:ea typeface="微软雅黑" panose="020B0503020204020204" pitchFamily="34" charset="-122"/>
                  </a:rPr>
                  <a:t>×N</a:t>
                </a:r>
                <a:r>
                  <a:rPr kumimoji="1" lang="zh-CN" altLang="en-US" b="1" baseline="-25000" dirty="0">
                    <a:solidFill>
                      <a:srgbClr val="C00000"/>
                    </a:solidFill>
                    <a:latin typeface="微软雅黑" panose="020B0503020204020204" pitchFamily="34" charset="-122"/>
                    <a:ea typeface="微软雅黑" panose="020B0503020204020204" pitchFamily="34" charset="-122"/>
                  </a:rPr>
                  <a:t>波长</a:t>
                </a:r>
                <a:endParaRPr kumimoji="1" lang="en-US" altLang="zh-CN" b="1" baseline="-25000" dirty="0">
                  <a:solidFill>
                    <a:srgbClr val="C00000"/>
                  </a:solidFill>
                  <a:latin typeface="微软雅黑" panose="020B0503020204020204" pitchFamily="34" charset="-122"/>
                  <a:ea typeface="微软雅黑" panose="020B0503020204020204" pitchFamily="34" charset="-122"/>
                </a:endParaRPr>
              </a:p>
            </p:txBody>
          </p:sp>
        </p:grpSp>
      </p:grpSp>
      <p:sp>
        <p:nvSpPr>
          <p:cNvPr id="20" name="文本框 19">
            <a:extLst>
              <a:ext uri="{FF2B5EF4-FFF2-40B4-BE49-F238E27FC236}">
                <a16:creationId xmlns:a16="http://schemas.microsoft.com/office/drawing/2014/main" id="{6BB60967-69FD-9A2B-B483-6C25705A5292}"/>
              </a:ext>
            </a:extLst>
          </p:cNvPr>
          <p:cNvSpPr txBox="1"/>
          <p:nvPr/>
        </p:nvSpPr>
        <p:spPr>
          <a:xfrm>
            <a:off x="869639" y="5459668"/>
            <a:ext cx="10704236" cy="961289"/>
          </a:xfrm>
          <a:prstGeom prst="rect">
            <a:avLst/>
          </a:prstGeom>
          <a:noFill/>
        </p:spPr>
        <p:txBody>
          <a:bodyPr wrap="square">
            <a:spAutoFit/>
          </a:bodyPr>
          <a:lstStyle/>
          <a:p>
            <a:pPr marL="342900" indent="-342900" algn="ctr">
              <a:lnSpc>
                <a:spcPct val="150000"/>
              </a:lnSpc>
              <a:buFont typeface="Wingdings" panose="05000000000000000000" pitchFamily="2" charset="2"/>
              <a:buChar char="Ø"/>
            </a:pPr>
            <a:r>
              <a:rPr lang="zh-CN" altLang="en-US" sz="2000" dirty="0">
                <a:solidFill>
                  <a:srgbClr val="002060"/>
                </a:solidFill>
                <a:latin typeface="微软雅黑" panose="020B0503020204020204" pitchFamily="34" charset="-122"/>
                <a:ea typeface="微软雅黑" panose="020B0503020204020204" pitchFamily="34" charset="-122"/>
              </a:rPr>
              <a:t>通过多种维度（</a:t>
            </a:r>
            <a:r>
              <a:rPr lang="zh-CN" altLang="en-US" sz="2000" dirty="0">
                <a:solidFill>
                  <a:srgbClr val="C00000"/>
                </a:solidFill>
                <a:latin typeface="微软雅黑" panose="020B0503020204020204" pitchFamily="34" charset="-122"/>
                <a:ea typeface="微软雅黑" panose="020B0503020204020204" pitchFamily="34" charset="-122"/>
              </a:rPr>
              <a:t>偏振</a:t>
            </a:r>
            <a:r>
              <a:rPr lang="zh-CN" altLang="en-US"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模式</a:t>
            </a:r>
            <a:r>
              <a:rPr lang="zh-CN" altLang="en-US" sz="2000" dirty="0">
                <a:solidFill>
                  <a:srgbClr val="002060"/>
                </a:solidFill>
                <a:latin typeface="微软雅黑" panose="020B0503020204020204" pitchFamily="34" charset="-122"/>
                <a:ea typeface="微软雅黑" panose="020B0503020204020204" pitchFamily="34" charset="-122"/>
              </a:rPr>
              <a:t>、</a:t>
            </a:r>
            <a:r>
              <a:rPr lang="zh-CN" altLang="en-US" sz="2000" dirty="0">
                <a:solidFill>
                  <a:srgbClr val="C00000"/>
                </a:solidFill>
                <a:latin typeface="微软雅黑" panose="020B0503020204020204" pitchFamily="34" charset="-122"/>
                <a:ea typeface="微软雅黑" panose="020B0503020204020204" pitchFamily="34" charset="-122"/>
              </a:rPr>
              <a:t>波长</a:t>
            </a:r>
            <a:r>
              <a:rPr lang="zh-CN" altLang="en-US" sz="2000" dirty="0">
                <a:solidFill>
                  <a:srgbClr val="002060"/>
                </a:solidFill>
                <a:latin typeface="微软雅黑" panose="020B0503020204020204" pitchFamily="34" charset="-122"/>
                <a:ea typeface="微软雅黑" panose="020B0503020204020204" pitchFamily="34" charset="-122"/>
              </a:rPr>
              <a:t>）来复用光信号，可以进一步提高通信容量，满足日益增加的通信容量需求</a:t>
            </a:r>
            <a:endParaRPr lang="en-US" altLang="zh-CN" sz="2000" dirty="0">
              <a:solidFill>
                <a:srgbClr val="0020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115827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B6E5BF7-0000-1EA3-48AD-F6BD1E509D6E}"/>
              </a:ext>
            </a:extLst>
          </p:cNvPr>
          <p:cNvSpPr>
            <a:spLocks noGrp="1"/>
          </p:cNvSpPr>
          <p:nvPr>
            <p:ph type="body" sz="quarter" idx="11"/>
          </p:nvPr>
        </p:nvSpPr>
        <p:spPr/>
        <p:txBody>
          <a:bodyPr/>
          <a:lstStyle/>
          <a:p>
            <a:r>
              <a:rPr lang="zh-CN" altLang="en-US" sz="28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攻读博士期间发表论文</a:t>
            </a:r>
            <a:endParaRPr lang="zh-CN" altLang="en-US" sz="2800" dirty="0"/>
          </a:p>
        </p:txBody>
      </p:sp>
      <p:sp>
        <p:nvSpPr>
          <p:cNvPr id="3" name="内容占位符 1">
            <a:extLst>
              <a:ext uri="{FF2B5EF4-FFF2-40B4-BE49-F238E27FC236}">
                <a16:creationId xmlns:a16="http://schemas.microsoft.com/office/drawing/2014/main" id="{793778C0-D1F4-253C-D8E8-A28CCBC75693}"/>
              </a:ext>
            </a:extLst>
          </p:cNvPr>
          <p:cNvSpPr txBox="1">
            <a:spLocks/>
          </p:cNvSpPr>
          <p:nvPr/>
        </p:nvSpPr>
        <p:spPr>
          <a:xfrm>
            <a:off x="416898" y="707189"/>
            <a:ext cx="11358205" cy="5443622"/>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70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国际期刊：</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00000"/>
              </a:lnSpc>
              <a:spcBef>
                <a:spcPts val="700"/>
              </a:spcBef>
              <a:buClr>
                <a:schemeClr val="tx1"/>
              </a:buClr>
              <a:buFont typeface="+mj-lt"/>
              <a:buAutoNum type="arabicPeriod"/>
            </a:pPr>
            <a:r>
              <a:rPr lang="en-US" altLang="zh-CN"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Yaotian Zhao,</a:t>
            </a:r>
            <a:r>
              <a:rPr lang="en-US" altLang="zh-CN" sz="1800" dirty="0">
                <a:solidFill>
                  <a:srgbClr val="C00000"/>
                </a:solidFill>
                <a:latin typeface="微软雅黑" panose="020B0503020204020204" pitchFamily="34" charset="-122"/>
                <a:ea typeface="微软雅黑" panose="020B0503020204020204" pitchFamily="34" charset="-122"/>
              </a:rPr>
              <a:t>†</a:t>
            </a:r>
            <a:r>
              <a:rPr lang="en-US" altLang="zh-CN"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Xuhan Guo, *</a:t>
            </a:r>
            <a:r>
              <a:rPr lang="en-US" altLang="zh-CN" sz="1800" b="1" baseline="300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rPr>
              <a:t>†</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Jinlong Xiang,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Zhenyu</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Zhao,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Yujia</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Zhang, Xi Xiao, Jia Liu,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Daigao</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Chen, and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Yikai</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Su, "Miniaturized computational </a:t>
            </a:r>
            <a:r>
              <a:rPr lang="en-US" altLang="zh-CN" sz="1800" u="sng" dirty="0">
                <a:latin typeface="微软雅黑" panose="020B0503020204020204" pitchFamily="34" charset="-122"/>
                <a:ea typeface="微软雅黑" panose="020B0503020204020204" pitchFamily="34" charset="-122"/>
                <a:sym typeface="微软雅黑" panose="020B0503020204020204" pitchFamily="34" charset="-122"/>
              </a:rPr>
              <a:t>spectrometer</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based on </a:t>
            </a:r>
            <a:r>
              <a:rPr lang="en-US" altLang="zh-CN" sz="1800" u="sng" dirty="0">
                <a:latin typeface="微软雅黑" panose="020B0503020204020204" pitchFamily="34" charset="-122"/>
                <a:ea typeface="微软雅黑" panose="020B0503020204020204" pitchFamily="34" charset="-122"/>
                <a:sym typeface="微软雅黑" panose="020B0503020204020204" pitchFamily="34" charset="-122"/>
              </a:rPr>
              <a:t>two-photon absorption</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800" b="1" i="1" dirty="0">
                <a:latin typeface="微软雅黑" panose="020B0503020204020204" pitchFamily="34" charset="-122"/>
                <a:ea typeface="微软雅黑" panose="020B0503020204020204" pitchFamily="34" charset="-122"/>
                <a:sym typeface="微软雅黑" panose="020B0503020204020204" pitchFamily="34" charset="-122"/>
              </a:rPr>
              <a:t>Optica</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vol. 11, no. 3, pp. 399-402, 2024.</a:t>
            </a:r>
          </a:p>
          <a:p>
            <a:pPr marL="342900" indent="-342900">
              <a:lnSpc>
                <a:spcPct val="100000"/>
              </a:lnSpc>
              <a:spcBef>
                <a:spcPts val="700"/>
              </a:spcBef>
              <a:buClr>
                <a:schemeClr val="tx1"/>
              </a:buClr>
              <a:buFont typeface="+mj-lt"/>
              <a:buAutoNum type="arabicPeriod"/>
            </a:pPr>
            <a:r>
              <a:rPr lang="en-US" altLang="zh-CN"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Yaotian Zhao,</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Jinlong Xiang, An He, Yu He, </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Xuhan Guo,*</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and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Yikai</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Su ,"Metamaterial-enabled fully on-chip </a:t>
            </a:r>
            <a:r>
              <a:rPr lang="en-US" altLang="zh-CN" sz="1800" u="sng" dirty="0">
                <a:latin typeface="微软雅黑" panose="020B0503020204020204" pitchFamily="34" charset="-122"/>
                <a:ea typeface="微软雅黑" panose="020B0503020204020204" pitchFamily="34" charset="-122"/>
                <a:sym typeface="微软雅黑" panose="020B0503020204020204" pitchFamily="34" charset="-122"/>
              </a:rPr>
              <a:t>polarization-handling</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devices," </a:t>
            </a:r>
            <a:r>
              <a:rPr lang="en-US" altLang="zh-CN" sz="1800" b="1" i="1" dirty="0">
                <a:latin typeface="微软雅黑" panose="020B0503020204020204" pitchFamily="34" charset="-122"/>
                <a:ea typeface="微软雅黑" panose="020B0503020204020204" pitchFamily="34" charset="-122"/>
                <a:sym typeface="微软雅黑" panose="020B0503020204020204" pitchFamily="34" charset="-122"/>
              </a:rPr>
              <a:t>Laser &amp; Photonics Reviews</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no. 2300320, 2023. </a:t>
            </a:r>
            <a:endParaRPr lang="en-US" altLang="zh-CN"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00000"/>
              </a:lnSpc>
              <a:spcBef>
                <a:spcPts val="700"/>
              </a:spcBef>
              <a:buClr>
                <a:schemeClr val="tx1"/>
              </a:buClr>
              <a:buFont typeface="+mj-lt"/>
              <a:buAutoNum type="arabicPeriod"/>
            </a:pPr>
            <a:r>
              <a:rPr lang="en-US" altLang="zh-CN"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Yaotian Zhao</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Jinlong Xiang, Yu He, An He, Yong Zhang, </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Xuhan Guo,*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Zongyin</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Yang, and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Yikai</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Su, "On-chip metamaterial enabled </a:t>
            </a:r>
            <a:r>
              <a:rPr lang="en-US" altLang="zh-CN" sz="1800" u="sng" dirty="0">
                <a:latin typeface="微软雅黑" panose="020B0503020204020204" pitchFamily="34" charset="-122"/>
                <a:ea typeface="微软雅黑" panose="020B0503020204020204" pitchFamily="34" charset="-122"/>
                <a:sym typeface="微软雅黑" panose="020B0503020204020204" pitchFamily="34" charset="-122"/>
              </a:rPr>
              <a:t>wavelength (de)multiplexer</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800" b="1" i="1" dirty="0">
                <a:latin typeface="微软雅黑" panose="020B0503020204020204" pitchFamily="34" charset="-122"/>
                <a:ea typeface="微软雅黑" panose="020B0503020204020204" pitchFamily="34" charset="-122"/>
                <a:sym typeface="微软雅黑" panose="020B0503020204020204" pitchFamily="34" charset="-122"/>
              </a:rPr>
              <a:t>Laser &amp; Photonics Reviews</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no. 2200005, 2022.</a:t>
            </a:r>
          </a:p>
          <a:p>
            <a:pPr marL="342900" indent="-342900">
              <a:lnSpc>
                <a:spcPct val="100000"/>
              </a:lnSpc>
              <a:spcBef>
                <a:spcPts val="700"/>
              </a:spcBef>
              <a:buClr>
                <a:schemeClr val="tx1"/>
              </a:buClr>
              <a:buFont typeface="+mj-lt"/>
              <a:buAutoNum type="arabicPeriod"/>
            </a:pPr>
            <a:r>
              <a:rPr lang="en-US" altLang="zh-CN"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Yaotian Zhao, </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Xuhan Guo,* </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Yong Zhang, Jinlong Xiang,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Kangnian</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Wang, Hongwei Wang, and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Yikai</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Su, "Ultra-compact silicon </a:t>
            </a:r>
            <a:r>
              <a:rPr lang="en-US" altLang="zh-CN" sz="1800" u="sng" dirty="0">
                <a:latin typeface="微软雅黑" panose="020B0503020204020204" pitchFamily="34" charset="-122"/>
                <a:ea typeface="微软雅黑" panose="020B0503020204020204" pitchFamily="34" charset="-122"/>
                <a:sym typeface="微软雅黑" panose="020B0503020204020204" pitchFamily="34" charset="-122"/>
              </a:rPr>
              <a:t>mode-order converters </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based on dielectric</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slots," </a:t>
            </a:r>
            <a:r>
              <a:rPr lang="en-US" altLang="zh-CN" sz="1800" b="1" i="1" dirty="0">
                <a:latin typeface="微软雅黑" panose="020B0503020204020204" pitchFamily="34" charset="-122"/>
                <a:ea typeface="微软雅黑" panose="020B0503020204020204" pitchFamily="34" charset="-122"/>
                <a:sym typeface="微软雅黑" panose="020B0503020204020204" pitchFamily="34" charset="-122"/>
              </a:rPr>
              <a:t>Optics Letters</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vol. 45, no. 13, pp. 3797-3800, 2020.</a:t>
            </a:r>
          </a:p>
          <a:p>
            <a:pPr marL="0" indent="0">
              <a:lnSpc>
                <a:spcPct val="100000"/>
              </a:lnSpc>
              <a:spcBef>
                <a:spcPts val="170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国际会议：</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00000"/>
              </a:lnSpc>
              <a:spcBef>
                <a:spcPts val="700"/>
              </a:spcBef>
              <a:buClr>
                <a:schemeClr val="tx1"/>
              </a:buClr>
              <a:buFont typeface="+mj-lt"/>
              <a:buAutoNum type="arabicPeriod"/>
            </a:pPr>
            <a:r>
              <a:rPr lang="en-US" altLang="zh-CN"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Yaotian Zhao</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Jinlong Xiang, Yu He, Xuhan Guo, and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Yikai</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Su</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 ECOC 2020</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Tu2B-4. </a:t>
            </a:r>
          </a:p>
          <a:p>
            <a:pPr marL="342900" indent="-342900">
              <a:lnSpc>
                <a:spcPct val="100000"/>
              </a:lnSpc>
              <a:spcBef>
                <a:spcPts val="700"/>
              </a:spcBef>
              <a:buClr>
                <a:schemeClr val="tx1"/>
              </a:buClr>
              <a:buFont typeface="+mj-lt"/>
              <a:buAutoNum type="arabicPeriod"/>
            </a:pPr>
            <a:r>
              <a:rPr lang="en-US" altLang="zh-CN"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Yaotian Zhao</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Xuhan Guo, and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Yikai</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Su, </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ACP 2020</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M4A.178.</a:t>
            </a:r>
            <a:endParaRPr lang="en-US" altLang="zh-CN" sz="1800" b="1"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00000"/>
              </a:lnSpc>
              <a:spcBef>
                <a:spcPts val="700"/>
              </a:spcBef>
              <a:buClr>
                <a:schemeClr val="tx1"/>
              </a:buClr>
              <a:buFont typeface="+mj-lt"/>
              <a:buAutoNum type="arabicPeriod"/>
            </a:pPr>
            <a:r>
              <a:rPr lang="en-US" altLang="zh-CN" sz="1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Yaotian Zhao</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Xuhan Guo,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Kangnian</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Wang, Hongwei Wang, and </a:t>
            </a:r>
            <a:r>
              <a:rPr lang="en-US" altLang="zh-CN" sz="1800" dirty="0" err="1">
                <a:latin typeface="微软雅黑" panose="020B0503020204020204" pitchFamily="34" charset="-122"/>
                <a:ea typeface="微软雅黑" panose="020B0503020204020204" pitchFamily="34" charset="-122"/>
                <a:sym typeface="微软雅黑" panose="020B0503020204020204" pitchFamily="34" charset="-122"/>
              </a:rPr>
              <a:t>Yikai</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Su, </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ACP 2019</a:t>
            </a:r>
            <a:r>
              <a:rPr lang="en-US" altLang="zh-CN" sz="1800" dirty="0">
                <a:latin typeface="微软雅黑" panose="020B0503020204020204" pitchFamily="34" charset="-122"/>
                <a:ea typeface="微软雅黑" panose="020B0503020204020204" pitchFamily="34" charset="-122"/>
                <a:sym typeface="微软雅黑" panose="020B0503020204020204" pitchFamily="34" charset="-122"/>
              </a:rPr>
              <a:t>, M3D.4.</a:t>
            </a:r>
            <a:r>
              <a:rPr lang="en-US" altLang="zh-CN" sz="1800" b="1" dirty="0">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8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8540587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8403" y="1632031"/>
            <a:ext cx="2163809" cy="1512000"/>
          </a:xfrm>
          <a:prstGeom prst="rect">
            <a:avLst/>
          </a:prstGeom>
        </p:spPr>
      </p:pic>
      <p:pic>
        <p:nvPicPr>
          <p:cNvPr id="11" name="图片 10">
            <a:extLst>
              <a:ext uri="{FF2B5EF4-FFF2-40B4-BE49-F238E27FC236}">
                <a16:creationId xmlns:a16="http://schemas.microsoft.com/office/drawing/2014/main" id="{F4FB6A35-98E7-4454-A7AD-FE43E6F1A5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61" b="1636"/>
          <a:stretch/>
        </p:blipFill>
        <p:spPr>
          <a:xfrm>
            <a:off x="3965128" y="1632031"/>
            <a:ext cx="2163808" cy="1512000"/>
          </a:xfrm>
          <a:prstGeom prst="rect">
            <a:avLst/>
          </a:prstGeom>
          <a:solidFill>
            <a:srgbClr val="FFFFFF">
              <a:shade val="85000"/>
            </a:srgbClr>
          </a:solidFill>
          <a:ln w="88900" cap="sq">
            <a:noFill/>
            <a:miter lim="800000"/>
          </a:ln>
          <a:effectLst/>
        </p:spPr>
      </p:pic>
      <p:pic>
        <p:nvPicPr>
          <p:cNvPr id="12" name="内容占位符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85488" y="1632031"/>
            <a:ext cx="1301023" cy="1512000"/>
          </a:xfrm>
          <a:prstGeom prst="rect">
            <a:avLst/>
          </a:prstGeom>
        </p:spPr>
      </p:pic>
      <p:sp>
        <p:nvSpPr>
          <p:cNvPr id="14" name="内容占位符 5"/>
          <p:cNvSpPr txBox="1">
            <a:spLocks/>
          </p:cNvSpPr>
          <p:nvPr/>
        </p:nvSpPr>
        <p:spPr>
          <a:xfrm>
            <a:off x="706283" y="598156"/>
            <a:ext cx="2591325" cy="720000"/>
          </a:xfrm>
          <a:prstGeom prst="rect">
            <a:avLst/>
          </a:prstGeom>
          <a:ln/>
        </p:spPr>
        <p:txBody>
          <a:bodyPr>
            <a:no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1200"/>
              </a:spcBef>
              <a:buClrTx/>
              <a:buNone/>
              <a:defRPr/>
            </a:pPr>
            <a:r>
              <a:rPr lang="zh-CN" altLang="en-US" sz="3200" b="1"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mn-ea"/>
              </a:rPr>
              <a:t>谢 谢！</a:t>
            </a:r>
          </a:p>
        </p:txBody>
      </p:sp>
      <p:sp>
        <p:nvSpPr>
          <p:cNvPr id="9" name="矩形 8"/>
          <p:cNvSpPr/>
          <p:nvPr/>
        </p:nvSpPr>
        <p:spPr>
          <a:xfrm>
            <a:off x="71464" y="1596291"/>
            <a:ext cx="3927678" cy="581057"/>
          </a:xfrm>
          <a:prstGeom prst="rect">
            <a:avLst/>
          </a:prstGeom>
        </p:spPr>
        <p:txBody>
          <a:bodyPr wrap="none">
            <a:spAutoFit/>
          </a:bodyPr>
          <a:lstStyle/>
          <a:p>
            <a:pPr>
              <a:lnSpc>
                <a:spcPct val="150000"/>
              </a:lnSpc>
            </a:pPr>
            <a:r>
              <a:rPr lang="en-US" altLang="zh-CN" sz="2400" b="1" dirty="0">
                <a:solidFill>
                  <a:schemeClr val="bg1"/>
                </a:solidFill>
                <a:latin typeface="+mn-ea"/>
                <a:ea typeface="+mn-ea"/>
              </a:rPr>
              <a:t>https://otip.sjtu.edu.cn/</a:t>
            </a:r>
          </a:p>
        </p:txBody>
      </p:sp>
      <p:pic>
        <p:nvPicPr>
          <p:cNvPr id="15"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305"/>
          <a:stretch/>
        </p:blipFill>
        <p:spPr bwMode="auto">
          <a:xfrm>
            <a:off x="3974008" y="67893"/>
            <a:ext cx="2284605" cy="14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图片 21" descr="F:\工作\论文\Passive silicon devices\Chapter 4\Figure 5.8.tif"/>
          <p:cNvPicPr>
            <a:picLocks noChangeAspect="1"/>
          </p:cNvPicPr>
          <p:nvPr/>
        </p:nvPicPr>
        <p:blipFill rotWithShape="1">
          <a:blip r:embed="rId6" cstate="print">
            <a:extLst>
              <a:ext uri="{28A0092B-C50C-407E-A947-70E740481C1C}">
                <a14:useLocalDpi xmlns:a14="http://schemas.microsoft.com/office/drawing/2010/main" val="0"/>
              </a:ext>
            </a:extLst>
          </a:blip>
          <a:srcRect l="2317" t="55611" r="4866"/>
          <a:stretch/>
        </p:blipFill>
        <p:spPr bwMode="auto">
          <a:xfrm>
            <a:off x="9941446" y="67893"/>
            <a:ext cx="2184450" cy="1458000"/>
          </a:xfrm>
          <a:prstGeom prst="rect">
            <a:avLst/>
          </a:prstGeom>
          <a:noFill/>
          <a:ln>
            <a:noFill/>
          </a:ln>
        </p:spPr>
      </p:pic>
      <p:pic>
        <p:nvPicPr>
          <p:cNvPr id="23" name="图片 22" descr="F:\工作\论文\Passive silicon devices\Chapter 4\Figure 5.8.tif"/>
          <p:cNvPicPr>
            <a:picLocks noChangeAspect="1"/>
          </p:cNvPicPr>
          <p:nvPr/>
        </p:nvPicPr>
        <p:blipFill rotWithShape="1">
          <a:blip r:embed="rId7" cstate="print">
            <a:extLst>
              <a:ext uri="{28A0092B-C50C-407E-A947-70E740481C1C}">
                <a14:useLocalDpi xmlns:a14="http://schemas.microsoft.com/office/drawing/2010/main" val="0"/>
              </a:ext>
            </a:extLst>
          </a:blip>
          <a:srcRect l="7776" t="4786" r="1919" b="51472"/>
          <a:stretch/>
        </p:blipFill>
        <p:spPr bwMode="auto">
          <a:xfrm>
            <a:off x="6342621" y="67893"/>
            <a:ext cx="2088169" cy="1458000"/>
          </a:xfrm>
          <a:prstGeom prst="rect">
            <a:avLst/>
          </a:prstGeom>
          <a:noFill/>
          <a:ln>
            <a:noFill/>
          </a:ln>
        </p:spPr>
      </p:pic>
      <p:pic>
        <p:nvPicPr>
          <p:cNvPr id="24" name="Picture 3" descr="F:\工作\项目\NSFC\优青\2021\图1.4-r-4.ti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2312" t="70665" r="13015" b="11798"/>
          <a:stretch/>
        </p:blipFill>
        <p:spPr bwMode="auto">
          <a:xfrm>
            <a:off x="9882714" y="1632031"/>
            <a:ext cx="2244373" cy="1512000"/>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descr="F:\工作\论文\Passive silicon devices\Chapter 4\Figure 5.3.tif"/>
          <p:cNvPicPr/>
          <p:nvPr/>
        </p:nvPicPr>
        <p:blipFill rotWithShape="1">
          <a:blip r:embed="rId9" cstate="print">
            <a:extLst>
              <a:ext uri="{28A0092B-C50C-407E-A947-70E740481C1C}">
                <a14:useLocalDpi xmlns:a14="http://schemas.microsoft.com/office/drawing/2010/main" val="0"/>
              </a:ext>
            </a:extLst>
          </a:blip>
          <a:srcRect l="1280" t="6834" r="52824" b="61977"/>
          <a:stretch/>
        </p:blipFill>
        <p:spPr bwMode="auto">
          <a:xfrm>
            <a:off x="8516464" y="67893"/>
            <a:ext cx="1366693" cy="1458000"/>
          </a:xfrm>
          <a:prstGeom prst="rect">
            <a:avLst/>
          </a:prstGeom>
          <a:noFill/>
          <a:ln>
            <a:noFill/>
          </a:ln>
        </p:spPr>
      </p:pic>
    </p:spTree>
    <p:extLst>
      <p:ext uri="{BB962C8B-B14F-4D97-AF65-F5344CB8AC3E}">
        <p14:creationId xmlns:p14="http://schemas.microsoft.com/office/powerpoint/2010/main" val="2743365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2B1CFBDB-19BE-0517-37EB-6E985E7C87B9}"/>
              </a:ext>
            </a:extLst>
          </p:cNvPr>
          <p:cNvSpPr>
            <a:spLocks noGrp="1"/>
          </p:cNvSpPr>
          <p:nvPr>
            <p:ph type="body" sz="quarter" idx="11"/>
          </p:nvPr>
        </p:nvSpPr>
        <p:spPr>
          <a:xfrm>
            <a:off x="325795" y="40005"/>
            <a:ext cx="9161682" cy="598488"/>
          </a:xfrm>
        </p:spPr>
        <p:txBody>
          <a:bodyPr/>
          <a:lstStyle/>
          <a:p>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实验加工</a:t>
            </a:r>
            <a:r>
              <a:rPr lang="zh-CN" altLang="en-US" sz="2800" dirty="0">
                <a:solidFill>
                  <a:srgbClr val="003153"/>
                </a:solidFill>
                <a:sym typeface="微软雅黑" panose="020B0503020204020204" pitchFamily="34" charset="-122"/>
              </a:rPr>
              <a:t>和测试</a:t>
            </a:r>
            <a:endPar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a:extLst>
              <a:ext uri="{FF2B5EF4-FFF2-40B4-BE49-F238E27FC236}">
                <a16:creationId xmlns:a16="http://schemas.microsoft.com/office/drawing/2014/main" id="{378D550D-EC92-D520-17DC-3BBA90D8F3BE}"/>
              </a:ext>
            </a:extLst>
          </p:cNvPr>
          <p:cNvPicPr>
            <a:picLocks noChangeAspect="1"/>
          </p:cNvPicPr>
          <p:nvPr/>
        </p:nvPicPr>
        <p:blipFill>
          <a:blip r:embed="rId2"/>
          <a:stretch>
            <a:fillRect/>
          </a:stretch>
        </p:blipFill>
        <p:spPr>
          <a:xfrm rot="5400000">
            <a:off x="850451" y="1607495"/>
            <a:ext cx="2781738" cy="3134495"/>
          </a:xfrm>
          <a:prstGeom prst="rect">
            <a:avLst/>
          </a:prstGeom>
        </p:spPr>
      </p:pic>
      <p:pic>
        <p:nvPicPr>
          <p:cNvPr id="7" name="图片 6" descr="篮球框&#10;&#10;中度可信度描述已自动生成">
            <a:extLst>
              <a:ext uri="{FF2B5EF4-FFF2-40B4-BE49-F238E27FC236}">
                <a16:creationId xmlns:a16="http://schemas.microsoft.com/office/drawing/2014/main" id="{58B92ECF-01F3-496E-16F8-2C0F060B09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2120" y="1158235"/>
            <a:ext cx="7348743" cy="4541529"/>
          </a:xfrm>
          <a:prstGeom prst="rect">
            <a:avLst/>
          </a:prstGeom>
        </p:spPr>
      </p:pic>
      <p:sp>
        <p:nvSpPr>
          <p:cNvPr id="8" name="文本框 7">
            <a:extLst>
              <a:ext uri="{FF2B5EF4-FFF2-40B4-BE49-F238E27FC236}">
                <a16:creationId xmlns:a16="http://schemas.microsoft.com/office/drawing/2014/main" id="{B680C407-0FC3-3413-82AF-D24DB1112EFD}"/>
              </a:ext>
            </a:extLst>
          </p:cNvPr>
          <p:cNvSpPr txBox="1"/>
          <p:nvPr/>
        </p:nvSpPr>
        <p:spPr>
          <a:xfrm>
            <a:off x="10026427" y="5147497"/>
            <a:ext cx="1845377" cy="646331"/>
          </a:xfrm>
          <a:prstGeom prst="rect">
            <a:avLst/>
          </a:prstGeom>
          <a:noFill/>
        </p:spPr>
        <p:txBody>
          <a:bodyPr wrap="none" rtlCol="0">
            <a:spAutoFit/>
          </a:bodyPr>
          <a:lstStyle/>
          <a:p>
            <a:r>
              <a:rPr lang="zh-CN" altLang="en-US" dirty="0"/>
              <a:t>单端损耗 </a:t>
            </a:r>
            <a:r>
              <a:rPr lang="en-US" altLang="zh-CN" dirty="0"/>
              <a:t>&lt; 3 dB</a:t>
            </a:r>
          </a:p>
          <a:p>
            <a:r>
              <a:rPr lang="zh-CN" altLang="en-US" dirty="0"/>
              <a:t>串扰</a:t>
            </a:r>
            <a:r>
              <a:rPr lang="en-US" altLang="zh-CN" dirty="0"/>
              <a:t>&lt; -10 dB</a:t>
            </a:r>
            <a:endParaRPr lang="zh-CN" altLang="en-US" dirty="0"/>
          </a:p>
        </p:txBody>
      </p:sp>
      <p:sp>
        <p:nvSpPr>
          <p:cNvPr id="9" name="文本框 8">
            <a:extLst>
              <a:ext uri="{FF2B5EF4-FFF2-40B4-BE49-F238E27FC236}">
                <a16:creationId xmlns:a16="http://schemas.microsoft.com/office/drawing/2014/main" id="{E2CCC702-9DF6-7675-F1A5-461572C0C010}"/>
              </a:ext>
            </a:extLst>
          </p:cNvPr>
          <p:cNvSpPr txBox="1"/>
          <p:nvPr/>
        </p:nvSpPr>
        <p:spPr>
          <a:xfrm>
            <a:off x="1456490" y="1393980"/>
            <a:ext cx="1569660" cy="369332"/>
          </a:xfrm>
          <a:prstGeom prst="rect">
            <a:avLst/>
          </a:prstGeom>
          <a:noFill/>
        </p:spPr>
        <p:txBody>
          <a:bodyPr wrap="none" rtlCol="0">
            <a:spAutoFit/>
          </a:bodyPr>
          <a:lstStyle/>
          <a:p>
            <a:r>
              <a:rPr lang="en-US" altLang="zh-CN" dirty="0"/>
              <a:t>TM (DE)MUX</a:t>
            </a:r>
            <a:endParaRPr lang="zh-CN" altLang="en-US" dirty="0"/>
          </a:p>
        </p:txBody>
      </p:sp>
      <p:sp>
        <p:nvSpPr>
          <p:cNvPr id="10" name="文本框 9">
            <a:extLst>
              <a:ext uri="{FF2B5EF4-FFF2-40B4-BE49-F238E27FC236}">
                <a16:creationId xmlns:a16="http://schemas.microsoft.com/office/drawing/2014/main" id="{E19D339C-FCA0-0F29-AB7B-13B638FF1F47}"/>
              </a:ext>
            </a:extLst>
          </p:cNvPr>
          <p:cNvSpPr txBox="1"/>
          <p:nvPr/>
        </p:nvSpPr>
        <p:spPr>
          <a:xfrm>
            <a:off x="9596287" y="6136378"/>
            <a:ext cx="2354576" cy="369332"/>
          </a:xfrm>
          <a:prstGeom prst="rect">
            <a:avLst/>
          </a:prstGeom>
          <a:noFill/>
        </p:spPr>
        <p:txBody>
          <a:bodyPr wrap="square" rtlCol="0">
            <a:spAutoFit/>
          </a:bodyPr>
          <a:lstStyle/>
          <a:p>
            <a:r>
              <a:rPr lang="en-US" altLang="zh-CN" b="1" dirty="0">
                <a:solidFill>
                  <a:srgbClr val="FF0000"/>
                </a:solidFill>
              </a:rPr>
              <a:t>To be continue...</a:t>
            </a:r>
            <a:endParaRPr lang="zh-CN" altLang="en-US" b="1" dirty="0">
              <a:solidFill>
                <a:srgbClr val="FF0000"/>
              </a:solidFill>
            </a:endParaRPr>
          </a:p>
        </p:txBody>
      </p:sp>
    </p:spTree>
    <p:extLst>
      <p:ext uri="{BB962C8B-B14F-4D97-AF65-F5344CB8AC3E}">
        <p14:creationId xmlns:p14="http://schemas.microsoft.com/office/powerpoint/2010/main" val="1303473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A52F20F-8FF1-F417-B2DF-E3E032A5AF0D}"/>
              </a:ext>
            </a:extLst>
          </p:cNvPr>
          <p:cNvSpPr>
            <a:spLocks noGrp="1"/>
          </p:cNvSpPr>
          <p:nvPr>
            <p:ph type="body" sz="quarter" idx="11"/>
          </p:nvPr>
        </p:nvSpPr>
        <p:spPr/>
        <p:txBody>
          <a:bodyPr/>
          <a:lstStyle/>
          <a:p>
            <a:r>
              <a:rPr kumimoji="1" lang="en-US" altLang="zh-CN" dirty="0">
                <a:latin typeface="+mn-lt"/>
                <a:ea typeface="+mn-ea"/>
                <a:cs typeface="+mn-ea"/>
                <a:sym typeface="+mn-lt"/>
              </a:rPr>
              <a:t>Light:</a:t>
            </a:r>
            <a:r>
              <a:rPr kumimoji="1" lang="zh-CN" altLang="en-US" dirty="0">
                <a:latin typeface="+mn-lt"/>
                <a:ea typeface="+mn-ea"/>
                <a:cs typeface="+mn-ea"/>
                <a:sym typeface="+mn-lt"/>
              </a:rPr>
              <a:t> </a:t>
            </a:r>
            <a:r>
              <a:rPr kumimoji="1" lang="en-US" altLang="zh-CN" dirty="0">
                <a:latin typeface="+mn-lt"/>
                <a:ea typeface="+mn-ea"/>
                <a:cs typeface="+mn-ea"/>
                <a:sym typeface="+mn-lt"/>
              </a:rPr>
              <a:t>perception</a:t>
            </a:r>
            <a:r>
              <a:rPr kumimoji="1" lang="zh-CN" altLang="en-US" dirty="0">
                <a:latin typeface="+mn-lt"/>
                <a:ea typeface="+mn-ea"/>
                <a:cs typeface="+mn-ea"/>
                <a:sym typeface="+mn-lt"/>
              </a:rPr>
              <a:t> </a:t>
            </a:r>
            <a:r>
              <a:rPr kumimoji="1" lang="en-US" altLang="zh-CN" dirty="0">
                <a:latin typeface="+mn-lt"/>
                <a:ea typeface="+mn-ea"/>
                <a:cs typeface="+mn-ea"/>
                <a:sym typeface="+mn-lt"/>
              </a:rPr>
              <a:t>from</a:t>
            </a:r>
            <a:r>
              <a:rPr kumimoji="1" lang="zh-CN" altLang="en-US" dirty="0">
                <a:latin typeface="+mn-lt"/>
                <a:ea typeface="+mn-ea"/>
                <a:cs typeface="+mn-ea"/>
                <a:sym typeface="+mn-lt"/>
              </a:rPr>
              <a:t> </a:t>
            </a:r>
            <a:r>
              <a:rPr kumimoji="1" lang="en-US" altLang="zh-CN" dirty="0">
                <a:latin typeface="+mn-lt"/>
                <a:ea typeface="+mn-ea"/>
                <a:cs typeface="+mn-ea"/>
                <a:sym typeface="+mn-lt"/>
              </a:rPr>
              <a:t>human</a:t>
            </a:r>
            <a:endParaRPr kumimoji="1" lang="zh-CN" altLang="en-US" dirty="0">
              <a:latin typeface="+mn-lt"/>
              <a:ea typeface="+mn-ea"/>
              <a:cs typeface="+mn-ea"/>
              <a:sym typeface="+mn-lt"/>
            </a:endParaRPr>
          </a:p>
        </p:txBody>
      </p:sp>
      <p:sp>
        <p:nvSpPr>
          <p:cNvPr id="6" name="文本框 5">
            <a:extLst>
              <a:ext uri="{FF2B5EF4-FFF2-40B4-BE49-F238E27FC236}">
                <a16:creationId xmlns:a16="http://schemas.microsoft.com/office/drawing/2014/main" id="{3C380EB4-498F-EEA1-D264-B3B64B8CC629}"/>
              </a:ext>
            </a:extLst>
          </p:cNvPr>
          <p:cNvSpPr txBox="1"/>
          <p:nvPr/>
        </p:nvSpPr>
        <p:spPr>
          <a:xfrm>
            <a:off x="0" y="6236993"/>
            <a:ext cx="8844331" cy="523220"/>
          </a:xfrm>
          <a:prstGeom prst="rect">
            <a:avLst/>
          </a:prstGeom>
          <a:noFill/>
        </p:spPr>
        <p:txBody>
          <a:bodyPr wrap="square">
            <a:spAutoFit/>
          </a:bodyPr>
          <a:lstStyle/>
          <a:p>
            <a:r>
              <a:rPr lang="en-US" altLang="zh-CN" sz="1400" dirty="0">
                <a:latin typeface="+mn-lt"/>
                <a:ea typeface="+mn-ea"/>
                <a:cs typeface="+mn-ea"/>
                <a:sym typeface="+mn-lt"/>
              </a:rPr>
              <a:t>Ref. The Electromagnetic Spectrum - Chemistry </a:t>
            </a:r>
            <a:r>
              <a:rPr lang="en-US" altLang="zh-CN" sz="1400" dirty="0" err="1">
                <a:latin typeface="+mn-lt"/>
                <a:ea typeface="+mn-ea"/>
                <a:cs typeface="+mn-ea"/>
                <a:sym typeface="+mn-lt"/>
              </a:rPr>
              <a:t>LibreTexts</a:t>
            </a:r>
            <a:endParaRPr lang="en-US" altLang="zh-CN" sz="1400" dirty="0">
              <a:latin typeface="+mn-lt"/>
              <a:ea typeface="+mn-ea"/>
              <a:cs typeface="+mn-ea"/>
              <a:sym typeface="+mn-lt"/>
            </a:endParaRPr>
          </a:p>
          <a:p>
            <a:endParaRPr lang="en-US" altLang="zh-CN" sz="1400" dirty="0">
              <a:latin typeface="+mn-lt"/>
              <a:ea typeface="+mn-ea"/>
              <a:cs typeface="+mn-ea"/>
              <a:sym typeface="+mn-lt"/>
            </a:endParaRPr>
          </a:p>
        </p:txBody>
      </p:sp>
      <p:pic>
        <p:nvPicPr>
          <p:cNvPr id="1026" name="Picture 2" descr="13.1: The Electromagnetic Spectrum - Chemistry LibreTexts">
            <a:extLst>
              <a:ext uri="{FF2B5EF4-FFF2-40B4-BE49-F238E27FC236}">
                <a16:creationId xmlns:a16="http://schemas.microsoft.com/office/drawing/2014/main" id="{01C88A00-DDAA-83F6-AB64-792700050F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47" y="827312"/>
            <a:ext cx="9966960" cy="4856297"/>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6BC11F5C-7E4C-38D2-54DA-006E0C187C3C}"/>
              </a:ext>
            </a:extLst>
          </p:cNvPr>
          <p:cNvPicPr>
            <a:picLocks noChangeAspect="1"/>
          </p:cNvPicPr>
          <p:nvPr/>
        </p:nvPicPr>
        <p:blipFill>
          <a:blip r:embed="rId4"/>
          <a:stretch>
            <a:fillRect/>
          </a:stretch>
        </p:blipFill>
        <p:spPr>
          <a:xfrm>
            <a:off x="5932983" y="3255459"/>
            <a:ext cx="4060191" cy="2048061"/>
          </a:xfrm>
          <a:prstGeom prst="rect">
            <a:avLst/>
          </a:prstGeom>
        </p:spPr>
      </p:pic>
      <p:pic>
        <p:nvPicPr>
          <p:cNvPr id="11" name="图片 10">
            <a:extLst>
              <a:ext uri="{FF2B5EF4-FFF2-40B4-BE49-F238E27FC236}">
                <a16:creationId xmlns:a16="http://schemas.microsoft.com/office/drawing/2014/main" id="{380F14B4-761F-B81F-4C42-CE0BFFA3D80F}"/>
              </a:ext>
            </a:extLst>
          </p:cNvPr>
          <p:cNvPicPr>
            <a:picLocks noChangeAspect="1"/>
          </p:cNvPicPr>
          <p:nvPr/>
        </p:nvPicPr>
        <p:blipFill>
          <a:blip r:embed="rId5"/>
          <a:stretch>
            <a:fillRect/>
          </a:stretch>
        </p:blipFill>
        <p:spPr>
          <a:xfrm>
            <a:off x="7659584" y="3488779"/>
            <a:ext cx="4178300" cy="1854200"/>
          </a:xfrm>
          <a:prstGeom prst="rect">
            <a:avLst/>
          </a:prstGeom>
        </p:spPr>
      </p:pic>
      <p:sp>
        <p:nvSpPr>
          <p:cNvPr id="12" name="下箭头 11">
            <a:extLst>
              <a:ext uri="{FF2B5EF4-FFF2-40B4-BE49-F238E27FC236}">
                <a16:creationId xmlns:a16="http://schemas.microsoft.com/office/drawing/2014/main" id="{815AEE90-EB60-C6F5-710B-51A70C3C5DF5}"/>
              </a:ext>
            </a:extLst>
          </p:cNvPr>
          <p:cNvSpPr/>
          <p:nvPr/>
        </p:nvSpPr>
        <p:spPr>
          <a:xfrm rot="16200000">
            <a:off x="6464398" y="3416398"/>
            <a:ext cx="752518" cy="163785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4" name="文本框 13">
            <a:extLst>
              <a:ext uri="{FF2B5EF4-FFF2-40B4-BE49-F238E27FC236}">
                <a16:creationId xmlns:a16="http://schemas.microsoft.com/office/drawing/2014/main" id="{CEFA52BF-F047-E4CD-DC32-8228A9349001}"/>
              </a:ext>
            </a:extLst>
          </p:cNvPr>
          <p:cNvSpPr txBox="1"/>
          <p:nvPr/>
        </p:nvSpPr>
        <p:spPr>
          <a:xfrm>
            <a:off x="5957570" y="4033484"/>
            <a:ext cx="1792300" cy="369332"/>
          </a:xfrm>
          <a:prstGeom prst="rect">
            <a:avLst/>
          </a:prstGeom>
          <a:noFill/>
        </p:spPr>
        <p:txBody>
          <a:bodyPr wrap="square">
            <a:spAutoFit/>
          </a:bodyPr>
          <a:lstStyle/>
          <a:p>
            <a:r>
              <a:rPr lang="en-US" altLang="zh-CN" dirty="0">
                <a:solidFill>
                  <a:schemeClr val="bg1"/>
                </a:solidFill>
                <a:latin typeface="+mn-lt"/>
                <a:ea typeface="+mn-ea"/>
                <a:cs typeface="+mn-ea"/>
                <a:sym typeface="+mn-lt"/>
              </a:rPr>
              <a:t>Spectroscopy</a:t>
            </a:r>
            <a:endParaRPr lang="zh-CN" altLang="en-US" dirty="0">
              <a:solidFill>
                <a:schemeClr val="bg1"/>
              </a:solidFill>
              <a:latin typeface="+mn-lt"/>
              <a:ea typeface="+mn-ea"/>
              <a:cs typeface="+mn-ea"/>
              <a:sym typeface="+mn-lt"/>
            </a:endParaRPr>
          </a:p>
        </p:txBody>
      </p:sp>
      <p:sp>
        <p:nvSpPr>
          <p:cNvPr id="16" name="文本框 15">
            <a:extLst>
              <a:ext uri="{FF2B5EF4-FFF2-40B4-BE49-F238E27FC236}">
                <a16:creationId xmlns:a16="http://schemas.microsoft.com/office/drawing/2014/main" id="{41637AFE-67E4-E76B-C8F1-4D24D31443E0}"/>
              </a:ext>
            </a:extLst>
          </p:cNvPr>
          <p:cNvSpPr txBox="1"/>
          <p:nvPr/>
        </p:nvSpPr>
        <p:spPr>
          <a:xfrm>
            <a:off x="7630046" y="5605320"/>
            <a:ext cx="4726256" cy="646331"/>
          </a:xfrm>
          <a:prstGeom prst="rect">
            <a:avLst/>
          </a:prstGeom>
          <a:noFill/>
        </p:spPr>
        <p:txBody>
          <a:bodyPr wrap="square">
            <a:spAutoFit/>
          </a:bodyPr>
          <a:lstStyle/>
          <a:p>
            <a:r>
              <a:rPr lang="en-US" altLang="zh-CN" sz="1800" b="1" dirty="0">
                <a:solidFill>
                  <a:srgbClr val="000000"/>
                </a:solidFill>
                <a:effectLst/>
                <a:latin typeface="+mn-lt"/>
                <a:ea typeface="+mn-ea"/>
                <a:cs typeface="+mn-ea"/>
                <a:sym typeface="+mn-lt"/>
              </a:rPr>
              <a:t>Astronomy, Biology, and Chemical analysis… </a:t>
            </a:r>
            <a:endParaRPr lang="zh-CN" altLang="en-US" dirty="0">
              <a:latin typeface="+mn-lt"/>
              <a:ea typeface="+mn-ea"/>
              <a:cs typeface="+mn-ea"/>
              <a:sym typeface="+mn-lt"/>
            </a:endParaRPr>
          </a:p>
        </p:txBody>
      </p:sp>
      <p:pic>
        <p:nvPicPr>
          <p:cNvPr id="17" name="图片 16">
            <a:extLst>
              <a:ext uri="{FF2B5EF4-FFF2-40B4-BE49-F238E27FC236}">
                <a16:creationId xmlns:a16="http://schemas.microsoft.com/office/drawing/2014/main" id="{F850479A-51D1-DE6D-CF09-DC0AFCD889FA}"/>
              </a:ext>
            </a:extLst>
          </p:cNvPr>
          <p:cNvPicPr>
            <a:picLocks noChangeAspect="1"/>
          </p:cNvPicPr>
          <p:nvPr/>
        </p:nvPicPr>
        <p:blipFill>
          <a:blip r:embed="rId6"/>
          <a:stretch>
            <a:fillRect/>
          </a:stretch>
        </p:blipFill>
        <p:spPr>
          <a:xfrm>
            <a:off x="9009607" y="1279362"/>
            <a:ext cx="3176544" cy="1601847"/>
          </a:xfrm>
          <a:prstGeom prst="rect">
            <a:avLst/>
          </a:prstGeom>
        </p:spPr>
      </p:pic>
    </p:spTree>
    <p:extLst>
      <p:ext uri="{BB962C8B-B14F-4D97-AF65-F5344CB8AC3E}">
        <p14:creationId xmlns:p14="http://schemas.microsoft.com/office/powerpoint/2010/main" val="35543436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5FAFA90-1753-9945-DD7D-4E0A4B6BFDF6}"/>
              </a:ext>
            </a:extLst>
          </p:cNvPr>
          <p:cNvGrpSpPr/>
          <p:nvPr/>
        </p:nvGrpSpPr>
        <p:grpSpPr>
          <a:xfrm>
            <a:off x="486230" y="965058"/>
            <a:ext cx="11219540" cy="5312772"/>
            <a:chOff x="486230" y="902535"/>
            <a:chExt cx="11219540" cy="5312772"/>
          </a:xfrm>
        </p:grpSpPr>
        <p:sp>
          <p:nvSpPr>
            <p:cNvPr id="5" name="矩形 4">
              <a:extLst>
                <a:ext uri="{FF2B5EF4-FFF2-40B4-BE49-F238E27FC236}">
                  <a16:creationId xmlns:a16="http://schemas.microsoft.com/office/drawing/2014/main" id="{B67C6B86-BBE3-82ED-8539-67B3F8170EBE}"/>
                </a:ext>
              </a:extLst>
            </p:cNvPr>
            <p:cNvSpPr>
              <a:spLocks/>
            </p:cNvSpPr>
            <p:nvPr/>
          </p:nvSpPr>
          <p:spPr>
            <a:xfrm>
              <a:off x="8271750" y="902537"/>
              <a:ext cx="3434020" cy="5312770"/>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026" name="Picture 2">
              <a:extLst>
                <a:ext uri="{FF2B5EF4-FFF2-40B4-BE49-F238E27FC236}">
                  <a16:creationId xmlns:a16="http://schemas.microsoft.com/office/drawing/2014/main" id="{F557C7DC-E6E8-A4CC-BCEE-4E32ABA6B84D}"/>
                </a:ext>
              </a:extLst>
            </p:cNvPr>
            <p:cNvPicPr>
              <a:picLocks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7213" y="1283403"/>
              <a:ext cx="3264651" cy="256149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876DF33E-A2D1-54EA-5796-D0CB86FA3AD5}"/>
                </a:ext>
              </a:extLst>
            </p:cNvPr>
            <p:cNvSpPr>
              <a:spLocks/>
            </p:cNvSpPr>
            <p:nvPr/>
          </p:nvSpPr>
          <p:spPr>
            <a:xfrm>
              <a:off x="486230" y="902537"/>
              <a:ext cx="4541497" cy="5312770"/>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6305AFE8-D00B-00AB-55C5-6EB98C4C1F4D}"/>
                </a:ext>
              </a:extLst>
            </p:cNvPr>
            <p:cNvSpPr>
              <a:spLocks/>
            </p:cNvSpPr>
            <p:nvPr/>
          </p:nvSpPr>
          <p:spPr>
            <a:xfrm>
              <a:off x="5027728" y="902536"/>
              <a:ext cx="3244022" cy="5312770"/>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文本框 10">
              <a:extLst>
                <a:ext uri="{FF2B5EF4-FFF2-40B4-BE49-F238E27FC236}">
                  <a16:creationId xmlns:a16="http://schemas.microsoft.com/office/drawing/2014/main" id="{B9199C6F-2EA5-8252-2C0D-34DCE485AF92}"/>
                </a:ext>
              </a:extLst>
            </p:cNvPr>
            <p:cNvSpPr txBox="1"/>
            <p:nvPr/>
          </p:nvSpPr>
          <p:spPr>
            <a:xfrm>
              <a:off x="501951" y="4023399"/>
              <a:ext cx="4404348" cy="1590372"/>
            </a:xfrm>
            <a:prstGeom prst="rect">
              <a:avLst/>
            </a:prstGeom>
            <a:noFill/>
          </p:spPr>
          <p:txBody>
            <a:bodyPr wrap="square" rtlCol="0">
              <a:spAutoFit/>
            </a:bodyPr>
            <a:lstStyle/>
            <a:p>
              <a:pPr eaLnBrk="1" hangingPunct="1">
                <a:lnSpc>
                  <a:spcPct val="90000"/>
                </a:lnSpc>
                <a:spcBef>
                  <a:spcPts val="1000"/>
                </a:spcBef>
                <a:buClr>
                  <a:srgbClr val="92D050"/>
                </a:buClr>
              </a:pPr>
              <a:r>
                <a:rPr lang="en-US" altLang="zh-CN" sz="1600" dirty="0">
                  <a:solidFill>
                    <a:srgbClr val="175F8B"/>
                  </a:solidFill>
                  <a:latin typeface="+mn-lt"/>
                  <a:ea typeface="+mn-ea"/>
                  <a:cs typeface="+mn-ea"/>
                  <a:sym typeface="+mn-lt"/>
                </a:rPr>
                <a:t>Chemical Spectra: </a:t>
              </a:r>
            </a:p>
            <a:p>
              <a:pPr eaLnBrk="1" hangingPunct="1">
                <a:lnSpc>
                  <a:spcPct val="90000"/>
                </a:lnSpc>
                <a:spcBef>
                  <a:spcPts val="1000"/>
                </a:spcBef>
                <a:buClr>
                  <a:srgbClr val="92D050"/>
                </a:buClr>
              </a:pPr>
              <a:r>
                <a:rPr lang="en-US" altLang="zh-CN" sz="1600" dirty="0">
                  <a:solidFill>
                    <a:srgbClr val="175F8B"/>
                  </a:solidFill>
                  <a:latin typeface="+mn-lt"/>
                  <a:ea typeface="+mn-ea"/>
                  <a:cs typeface="+mn-ea"/>
                  <a:sym typeface="+mn-lt"/>
                </a:rPr>
                <a:t>Detecting Material Composition</a:t>
              </a:r>
            </a:p>
            <a:p>
              <a:pPr algn="just" eaLnBrk="1" hangingPunct="1">
                <a:lnSpc>
                  <a:spcPct val="150000"/>
                </a:lnSpc>
                <a:spcBef>
                  <a:spcPts val="1000"/>
                </a:spcBef>
                <a:buClr>
                  <a:srgbClr val="92D050"/>
                </a:buClr>
              </a:pPr>
              <a:r>
                <a:rPr lang="en-US" altLang="zh-CN" sz="1200" dirty="0">
                  <a:latin typeface="+mn-lt"/>
                  <a:ea typeface="+mn-ea"/>
                  <a:cs typeface="+mn-ea"/>
                  <a:sym typeface="+mn-lt"/>
                </a:rPr>
                <a:t>(e.g.</a:t>
              </a:r>
              <a:r>
                <a:rPr lang="zh-CN" altLang="en-US" sz="1200" dirty="0">
                  <a:latin typeface="+mn-lt"/>
                  <a:ea typeface="+mn-ea"/>
                  <a:cs typeface="+mn-ea"/>
                  <a:sym typeface="+mn-lt"/>
                </a:rPr>
                <a:t> </a:t>
              </a:r>
              <a:r>
                <a:rPr lang="en-US" altLang="zh-CN" sz="1200" dirty="0">
                  <a:latin typeface="+mn-lt"/>
                  <a:ea typeface="+mn-ea"/>
                  <a:cs typeface="+mn-ea"/>
                  <a:sym typeface="+mn-lt"/>
                </a:rPr>
                <a:t>Diabetes:</a:t>
              </a:r>
              <a:r>
                <a:rPr lang="zh-CN" altLang="en-US" sz="1200" dirty="0">
                  <a:latin typeface="+mn-lt"/>
                  <a:ea typeface="+mn-ea"/>
                  <a:cs typeface="+mn-ea"/>
                  <a:sym typeface="+mn-lt"/>
                </a:rPr>
                <a:t> </a:t>
              </a:r>
              <a:r>
                <a:rPr lang="en-US" altLang="zh-CN" sz="1200" dirty="0">
                  <a:latin typeface="+mn-lt"/>
                  <a:ea typeface="+mn-ea"/>
                  <a:cs typeface="+mn-ea"/>
                  <a:sym typeface="+mn-lt"/>
                </a:rPr>
                <a:t>Glucose</a:t>
              </a:r>
              <a:r>
                <a:rPr lang="zh-CN" altLang="en-US" sz="1200" dirty="0">
                  <a:latin typeface="+mn-lt"/>
                  <a:ea typeface="+mn-ea"/>
                  <a:cs typeface="+mn-ea"/>
                  <a:sym typeface="+mn-lt"/>
                </a:rPr>
                <a:t> </a:t>
              </a:r>
              <a:r>
                <a:rPr lang="en-US" altLang="zh-CN" sz="1200" dirty="0">
                  <a:latin typeface="+mn-lt"/>
                  <a:ea typeface="+mn-ea"/>
                  <a:cs typeface="+mn-ea"/>
                  <a:sym typeface="+mn-lt"/>
                </a:rPr>
                <a:t>concentration</a:t>
              </a:r>
              <a:r>
                <a:rPr lang="zh-CN" altLang="en-US" sz="1200" dirty="0">
                  <a:latin typeface="+mn-lt"/>
                  <a:ea typeface="+mn-ea"/>
                  <a:cs typeface="+mn-ea"/>
                  <a:sym typeface="+mn-lt"/>
                </a:rPr>
                <a:t> </a:t>
              </a:r>
              <a:r>
                <a:rPr lang="en-US" altLang="zh-CN" sz="1200" dirty="0">
                  <a:latin typeface="+mn-lt"/>
                  <a:ea typeface="+mn-ea"/>
                  <a:cs typeface="+mn-ea"/>
                  <a:sym typeface="+mn-lt"/>
                </a:rPr>
                <a:t>in</a:t>
              </a:r>
              <a:r>
                <a:rPr lang="zh-CN" altLang="en-US" sz="1200" dirty="0">
                  <a:latin typeface="+mn-lt"/>
                  <a:ea typeface="+mn-ea"/>
                  <a:cs typeface="+mn-ea"/>
                  <a:sym typeface="+mn-lt"/>
                </a:rPr>
                <a:t> </a:t>
              </a:r>
              <a:r>
                <a:rPr lang="en-US" altLang="zh-CN" sz="1200" dirty="0">
                  <a:latin typeface="+mn-lt"/>
                  <a:ea typeface="+mn-ea"/>
                  <a:cs typeface="+mn-ea"/>
                  <a:sym typeface="+mn-lt"/>
                </a:rPr>
                <a:t>blood</a:t>
              </a:r>
              <a:r>
                <a:rPr lang="zh-CN" altLang="en-US" sz="1200" dirty="0">
                  <a:latin typeface="+mn-lt"/>
                  <a:ea typeface="+mn-ea"/>
                  <a:cs typeface="+mn-ea"/>
                  <a:sym typeface="+mn-lt"/>
                </a:rPr>
                <a:t> </a:t>
              </a:r>
              <a:r>
                <a:rPr lang="en-US" altLang="zh-CN" sz="1200" dirty="0">
                  <a:latin typeface="+mn-lt"/>
                  <a:ea typeface="+mn-ea"/>
                  <a:cs typeface="+mn-ea"/>
                  <a:sym typeface="+mn-lt"/>
                </a:rPr>
                <a:t>or</a:t>
              </a:r>
              <a:r>
                <a:rPr lang="zh-CN" altLang="en-US" sz="1200" dirty="0">
                  <a:latin typeface="+mn-lt"/>
                  <a:ea typeface="+mn-ea"/>
                  <a:cs typeface="+mn-ea"/>
                  <a:sym typeface="+mn-lt"/>
                </a:rPr>
                <a:t> </a:t>
              </a:r>
              <a:r>
                <a:rPr lang="en-US" altLang="zh-CN" sz="1200" dirty="0">
                  <a:latin typeface="+mn-lt"/>
                  <a:ea typeface="+mn-ea"/>
                  <a:cs typeface="+mn-ea"/>
                  <a:sym typeface="+mn-lt"/>
                </a:rPr>
                <a:t>saliva-Absorption</a:t>
              </a:r>
              <a:r>
                <a:rPr lang="zh-CN" altLang="en-US" sz="1200" dirty="0">
                  <a:latin typeface="+mn-lt"/>
                  <a:ea typeface="+mn-ea"/>
                  <a:cs typeface="+mn-ea"/>
                  <a:sym typeface="+mn-lt"/>
                </a:rPr>
                <a:t> </a:t>
              </a:r>
              <a:r>
                <a:rPr lang="en-US" altLang="zh-CN" sz="1200" dirty="0">
                  <a:latin typeface="+mn-lt"/>
                  <a:ea typeface="+mn-ea"/>
                  <a:cs typeface="+mn-ea"/>
                  <a:sym typeface="+mn-lt"/>
                </a:rPr>
                <a:t>band</a:t>
              </a:r>
              <a:r>
                <a:rPr lang="zh-CN" altLang="en-US" sz="1200" dirty="0">
                  <a:latin typeface="+mn-lt"/>
                  <a:ea typeface="+mn-ea"/>
                  <a:cs typeface="+mn-ea"/>
                  <a:sym typeface="+mn-lt"/>
                </a:rPr>
                <a:t> </a:t>
              </a:r>
              <a:r>
                <a:rPr lang="en-US" altLang="zh-CN" sz="1200" dirty="0">
                  <a:latin typeface="+mn-lt"/>
                  <a:ea typeface="+mn-ea"/>
                  <a:cs typeface="+mn-ea"/>
                  <a:sym typeface="+mn-lt"/>
                </a:rPr>
                <a:t>of</a:t>
              </a:r>
              <a:r>
                <a:rPr lang="zh-CN" altLang="en-US" sz="1200" dirty="0">
                  <a:latin typeface="+mn-lt"/>
                  <a:ea typeface="+mn-ea"/>
                  <a:cs typeface="+mn-ea"/>
                  <a:sym typeface="+mn-lt"/>
                </a:rPr>
                <a:t> </a:t>
              </a:r>
              <a:r>
                <a:rPr lang="en-US" altLang="zh-CN" sz="1200" dirty="0">
                  <a:latin typeface="+mn-lt"/>
                  <a:ea typeface="+mn-ea"/>
                  <a:cs typeface="+mn-ea"/>
                  <a:sym typeface="+mn-lt"/>
                </a:rPr>
                <a:t>the</a:t>
              </a:r>
              <a:r>
                <a:rPr lang="zh-CN" altLang="en-US" sz="1200" dirty="0">
                  <a:latin typeface="+mn-lt"/>
                  <a:ea typeface="+mn-ea"/>
                  <a:cs typeface="+mn-ea"/>
                  <a:sym typeface="+mn-lt"/>
                </a:rPr>
                <a:t> </a:t>
              </a:r>
              <a:r>
                <a:rPr lang="en-US" altLang="zh-CN" sz="1200" dirty="0">
                  <a:latin typeface="+mn-lt"/>
                  <a:ea typeface="+mn-ea"/>
                  <a:cs typeface="+mn-ea"/>
                  <a:sym typeface="+mn-lt"/>
                </a:rPr>
                <a:t>fundamental</a:t>
              </a:r>
              <a:r>
                <a:rPr lang="zh-CN" altLang="en-US" sz="1200" dirty="0">
                  <a:latin typeface="+mn-lt"/>
                  <a:ea typeface="+mn-ea"/>
                  <a:cs typeface="+mn-ea"/>
                  <a:sym typeface="+mn-lt"/>
                </a:rPr>
                <a:t> </a:t>
              </a:r>
              <a:r>
                <a:rPr lang="en-US" altLang="zh-CN" sz="1200" dirty="0">
                  <a:latin typeface="+mn-lt"/>
                  <a:ea typeface="+mn-ea"/>
                  <a:cs typeface="+mn-ea"/>
                  <a:sym typeface="+mn-lt"/>
                </a:rPr>
                <a:t>vibrations</a:t>
              </a:r>
              <a:r>
                <a:rPr lang="zh-CN" altLang="en-US" sz="1200" dirty="0">
                  <a:latin typeface="+mn-lt"/>
                  <a:ea typeface="+mn-ea"/>
                  <a:cs typeface="+mn-ea"/>
                  <a:sym typeface="+mn-lt"/>
                </a:rPr>
                <a:t> </a:t>
              </a:r>
              <a:r>
                <a:rPr lang="en-US" altLang="zh-CN" sz="1200" dirty="0">
                  <a:latin typeface="+mn-lt"/>
                  <a:ea typeface="+mn-ea"/>
                  <a:cs typeface="+mn-ea"/>
                  <a:sym typeface="+mn-lt"/>
                </a:rPr>
                <a:t>of</a:t>
              </a:r>
              <a:r>
                <a:rPr lang="zh-CN" altLang="en-US" sz="1200" dirty="0">
                  <a:latin typeface="+mn-lt"/>
                  <a:ea typeface="+mn-ea"/>
                  <a:cs typeface="+mn-ea"/>
                  <a:sym typeface="+mn-lt"/>
                </a:rPr>
                <a:t> </a:t>
              </a:r>
              <a:r>
                <a:rPr lang="en-US" altLang="zh-CN" sz="1200" dirty="0">
                  <a:latin typeface="+mn-lt"/>
                  <a:ea typeface="+mn-ea"/>
                  <a:cs typeface="+mn-ea"/>
                  <a:sym typeface="+mn-lt"/>
                </a:rPr>
                <a:t>-CH, -NH, and -OH functional groups)</a:t>
              </a:r>
            </a:p>
          </p:txBody>
        </p:sp>
        <p:pic>
          <p:nvPicPr>
            <p:cNvPr id="16" name="Picture 2">
              <a:extLst>
                <a:ext uri="{FF2B5EF4-FFF2-40B4-BE49-F238E27FC236}">
                  <a16:creationId xmlns:a16="http://schemas.microsoft.com/office/drawing/2014/main" id="{9105FF97-ED07-5CC2-D5FC-54772BED6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095" y="990914"/>
              <a:ext cx="4299672" cy="2194403"/>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A091741E-BF3D-28B4-169E-3E0FB5300464}"/>
                </a:ext>
              </a:extLst>
            </p:cNvPr>
            <p:cNvSpPr txBox="1"/>
            <p:nvPr/>
          </p:nvSpPr>
          <p:spPr>
            <a:xfrm>
              <a:off x="608537" y="3404303"/>
              <a:ext cx="4172787" cy="246221"/>
            </a:xfrm>
            <a:prstGeom prst="rect">
              <a:avLst/>
            </a:prstGeom>
            <a:noFill/>
          </p:spPr>
          <p:txBody>
            <a:bodyPr wrap="square">
              <a:spAutoFit/>
            </a:bodyPr>
            <a:lstStyle/>
            <a:p>
              <a:pPr algn="ctr"/>
              <a:r>
                <a:rPr lang="en-US" altLang="zh-CN" sz="1000" dirty="0">
                  <a:latin typeface="+mn-lt"/>
                  <a:ea typeface="+mn-ea"/>
                  <a:cs typeface="+mn-ea"/>
                  <a:sym typeface="+mn-lt"/>
                </a:rPr>
                <a:t>K. B. Bec, J. </a:t>
              </a:r>
              <a:r>
                <a:rPr lang="en-US" altLang="zh-CN" sz="1000" dirty="0" err="1">
                  <a:latin typeface="+mn-lt"/>
                  <a:ea typeface="+mn-ea"/>
                  <a:cs typeface="+mn-ea"/>
                  <a:sym typeface="+mn-lt"/>
                </a:rPr>
                <a:t>Grabska</a:t>
              </a:r>
              <a:r>
                <a:rPr lang="en-US" altLang="zh-CN" sz="1000" dirty="0">
                  <a:latin typeface="+mn-lt"/>
                  <a:ea typeface="+mn-ea"/>
                  <a:cs typeface="+mn-ea"/>
                  <a:sym typeface="+mn-lt"/>
                </a:rPr>
                <a:t>, and C. W. Huck, </a:t>
              </a:r>
              <a:r>
                <a:rPr lang="en-US" altLang="zh-CN" sz="1000" b="1" dirty="0">
                  <a:latin typeface="+mn-lt"/>
                  <a:ea typeface="+mn-ea"/>
                  <a:cs typeface="+mn-ea"/>
                  <a:sym typeface="+mn-lt"/>
                </a:rPr>
                <a:t>Molecules</a:t>
              </a:r>
              <a:r>
                <a:rPr lang="en-US" altLang="zh-CN" sz="1000" dirty="0">
                  <a:latin typeface="+mn-lt"/>
                  <a:ea typeface="+mn-ea"/>
                  <a:cs typeface="+mn-ea"/>
                  <a:sym typeface="+mn-lt"/>
                </a:rPr>
                <a:t> 25, 2948 (2020).</a:t>
              </a:r>
              <a:endParaRPr lang="zh-CN" altLang="en-US" sz="1000" dirty="0">
                <a:latin typeface="+mn-lt"/>
                <a:ea typeface="+mn-ea"/>
                <a:cs typeface="+mn-ea"/>
                <a:sym typeface="+mn-lt"/>
              </a:endParaRPr>
            </a:p>
          </p:txBody>
        </p:sp>
        <p:pic>
          <p:nvPicPr>
            <p:cNvPr id="13" name="图片 12">
              <a:extLst>
                <a:ext uri="{FF2B5EF4-FFF2-40B4-BE49-F238E27FC236}">
                  <a16:creationId xmlns:a16="http://schemas.microsoft.com/office/drawing/2014/main" id="{8A7BF273-2BAD-5413-5DD9-2F69CE4629E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219369" y="902535"/>
              <a:ext cx="2869420" cy="3323233"/>
            </a:xfrm>
            <a:prstGeom prst="rect">
              <a:avLst/>
            </a:prstGeom>
          </p:spPr>
        </p:pic>
        <p:sp>
          <p:nvSpPr>
            <p:cNvPr id="14" name="文本框 13">
              <a:extLst>
                <a:ext uri="{FF2B5EF4-FFF2-40B4-BE49-F238E27FC236}">
                  <a16:creationId xmlns:a16="http://schemas.microsoft.com/office/drawing/2014/main" id="{6C054121-171D-7E69-9253-884CD9C71621}"/>
                </a:ext>
              </a:extLst>
            </p:cNvPr>
            <p:cNvSpPr txBox="1"/>
            <p:nvPr/>
          </p:nvSpPr>
          <p:spPr>
            <a:xfrm>
              <a:off x="5260295" y="4711412"/>
              <a:ext cx="2869420" cy="1156855"/>
            </a:xfrm>
            <a:prstGeom prst="rect">
              <a:avLst/>
            </a:prstGeom>
            <a:noFill/>
          </p:spPr>
          <p:txBody>
            <a:bodyPr wrap="square" rtlCol="0">
              <a:spAutoFit/>
            </a:bodyPr>
            <a:lstStyle/>
            <a:p>
              <a:pPr eaLnBrk="1" hangingPunct="1">
                <a:lnSpc>
                  <a:spcPct val="150000"/>
                </a:lnSpc>
                <a:spcBef>
                  <a:spcPts val="1000"/>
                </a:spcBef>
                <a:buClr>
                  <a:srgbClr val="92D050"/>
                </a:buClr>
              </a:pPr>
              <a:r>
                <a:rPr lang="en-US" altLang="zh-CN" sz="1600" dirty="0">
                  <a:solidFill>
                    <a:srgbClr val="175F8B"/>
                  </a:solidFill>
                  <a:latin typeface="+mn-lt"/>
                  <a:ea typeface="+mn-ea"/>
                  <a:cs typeface="+mn-ea"/>
                  <a:sym typeface="+mn-lt"/>
                </a:rPr>
                <a:t>Stellar Spectra: Investigating Celestial Chemistry</a:t>
              </a:r>
            </a:p>
          </p:txBody>
        </p:sp>
        <p:sp>
          <p:nvSpPr>
            <p:cNvPr id="15" name="文本框 14">
              <a:extLst>
                <a:ext uri="{FF2B5EF4-FFF2-40B4-BE49-F238E27FC236}">
                  <a16:creationId xmlns:a16="http://schemas.microsoft.com/office/drawing/2014/main" id="{DE295719-538A-E257-7DF5-51EEA5779C8A}"/>
                </a:ext>
              </a:extLst>
            </p:cNvPr>
            <p:cNvSpPr txBox="1"/>
            <p:nvPr/>
          </p:nvSpPr>
          <p:spPr>
            <a:xfrm>
              <a:off x="8454709" y="4711412"/>
              <a:ext cx="3235340" cy="1156855"/>
            </a:xfrm>
            <a:prstGeom prst="rect">
              <a:avLst/>
            </a:prstGeom>
            <a:noFill/>
          </p:spPr>
          <p:txBody>
            <a:bodyPr wrap="square" rtlCol="0">
              <a:spAutoFit/>
            </a:bodyPr>
            <a:lstStyle/>
            <a:p>
              <a:pPr eaLnBrk="1" hangingPunct="1">
                <a:lnSpc>
                  <a:spcPct val="150000"/>
                </a:lnSpc>
                <a:spcBef>
                  <a:spcPts val="1000"/>
                </a:spcBef>
                <a:buClr>
                  <a:srgbClr val="92D050"/>
                </a:buClr>
              </a:pPr>
              <a:r>
                <a:rPr lang="en-US" altLang="zh-CN" sz="1600" dirty="0">
                  <a:solidFill>
                    <a:srgbClr val="175F8B"/>
                  </a:solidFill>
                  <a:latin typeface="+mn-lt"/>
                  <a:ea typeface="+mn-ea"/>
                  <a:cs typeface="+mn-ea"/>
                  <a:sym typeface="+mn-lt"/>
                </a:rPr>
                <a:t>Environmental Spectra: Monitoring Environmental Conditions</a:t>
              </a:r>
              <a:endParaRPr lang="zh-CN" altLang="en-US" sz="1600" dirty="0">
                <a:solidFill>
                  <a:srgbClr val="175F8B"/>
                </a:solidFill>
                <a:latin typeface="+mn-lt"/>
                <a:ea typeface="+mn-ea"/>
                <a:cs typeface="+mn-ea"/>
                <a:sym typeface="+mn-lt"/>
              </a:endParaRPr>
            </a:p>
          </p:txBody>
        </p:sp>
        <p:sp>
          <p:nvSpPr>
            <p:cNvPr id="4" name="文本框 3">
              <a:extLst>
                <a:ext uri="{FF2B5EF4-FFF2-40B4-BE49-F238E27FC236}">
                  <a16:creationId xmlns:a16="http://schemas.microsoft.com/office/drawing/2014/main" id="{E44FBB6B-6772-7669-9DDF-7647476398C5}"/>
                </a:ext>
              </a:extLst>
            </p:cNvPr>
            <p:cNvSpPr txBox="1"/>
            <p:nvPr/>
          </p:nvSpPr>
          <p:spPr>
            <a:xfrm>
              <a:off x="5043910" y="4155339"/>
              <a:ext cx="3186914" cy="553998"/>
            </a:xfrm>
            <a:prstGeom prst="rect">
              <a:avLst/>
            </a:prstGeom>
            <a:noFill/>
          </p:spPr>
          <p:txBody>
            <a:bodyPr wrap="square">
              <a:spAutoFit/>
            </a:bodyPr>
            <a:lstStyle/>
            <a:p>
              <a:pPr algn="ctr"/>
              <a:r>
                <a:rPr lang="en-US" altLang="zh-CN" sz="1000" dirty="0">
                  <a:latin typeface="+mn-lt"/>
                  <a:ea typeface="+mn-ea"/>
                  <a:cs typeface="+mn-ea"/>
                  <a:sym typeface="+mn-lt"/>
                </a:rPr>
                <a:t>J. B. </a:t>
              </a:r>
              <a:r>
                <a:rPr lang="en-US" altLang="zh-CN" sz="1000" dirty="0" err="1">
                  <a:latin typeface="+mn-lt"/>
                  <a:ea typeface="+mn-ea"/>
                  <a:cs typeface="+mn-ea"/>
                  <a:sym typeface="+mn-lt"/>
                </a:rPr>
                <a:t>Kaler</a:t>
              </a:r>
              <a:r>
                <a:rPr lang="en-US" altLang="zh-CN" sz="1000" dirty="0">
                  <a:latin typeface="+mn-lt"/>
                  <a:ea typeface="+mn-ea"/>
                  <a:cs typeface="+mn-ea"/>
                  <a:sym typeface="+mn-lt"/>
                </a:rPr>
                <a:t>, Stars and their spectra: an introduction to the spectral sequence(Cambridge University Press, 2011).</a:t>
              </a:r>
            </a:p>
          </p:txBody>
        </p:sp>
        <p:sp>
          <p:nvSpPr>
            <p:cNvPr id="9" name="文本框 8">
              <a:extLst>
                <a:ext uri="{FF2B5EF4-FFF2-40B4-BE49-F238E27FC236}">
                  <a16:creationId xmlns:a16="http://schemas.microsoft.com/office/drawing/2014/main" id="{76D6ACBB-226F-B341-5F29-13A532F77B84}"/>
                </a:ext>
              </a:extLst>
            </p:cNvPr>
            <p:cNvSpPr txBox="1"/>
            <p:nvPr/>
          </p:nvSpPr>
          <p:spPr>
            <a:xfrm>
              <a:off x="8397213" y="4155339"/>
              <a:ext cx="3186914" cy="400110"/>
            </a:xfrm>
            <a:prstGeom prst="rect">
              <a:avLst/>
            </a:prstGeom>
            <a:noFill/>
          </p:spPr>
          <p:txBody>
            <a:bodyPr wrap="square">
              <a:spAutoFit/>
            </a:bodyPr>
            <a:lstStyle/>
            <a:p>
              <a:pPr algn="ctr"/>
              <a:r>
                <a:rPr lang="en-US" altLang="zh-CN" sz="1000" dirty="0">
                  <a:latin typeface="+mn-lt"/>
                  <a:ea typeface="+mn-ea"/>
                  <a:cs typeface="+mn-ea"/>
                  <a:sym typeface="+mn-lt"/>
                </a:rPr>
                <a:t>https://muonray.blogspot.com/2016/08/nir-environmental-vegetation-monitoring.html</a:t>
              </a:r>
              <a:endParaRPr lang="zh-CN" altLang="en-US" sz="1000" dirty="0">
                <a:latin typeface="+mn-lt"/>
                <a:ea typeface="+mn-ea"/>
                <a:cs typeface="+mn-ea"/>
                <a:sym typeface="+mn-lt"/>
              </a:endParaRPr>
            </a:p>
          </p:txBody>
        </p:sp>
      </p:grpSp>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en-US" altLang="zh-CN" dirty="0">
                <a:latin typeface="+mn-lt"/>
                <a:ea typeface="+mn-ea"/>
                <a:cs typeface="+mn-ea"/>
                <a:sym typeface="+mn-lt"/>
              </a:rPr>
              <a:t>Applications</a:t>
            </a:r>
            <a:endParaRPr lang="zh-CN" altLang="en-US" dirty="0">
              <a:latin typeface="+mn-lt"/>
              <a:ea typeface="+mn-ea"/>
              <a:cs typeface="+mn-ea"/>
              <a:sym typeface="+mn-lt"/>
            </a:endParaRPr>
          </a:p>
        </p:txBody>
      </p:sp>
    </p:spTree>
    <p:extLst>
      <p:ext uri="{BB962C8B-B14F-4D97-AF65-F5344CB8AC3E}">
        <p14:creationId xmlns:p14="http://schemas.microsoft.com/office/powerpoint/2010/main" val="21899090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en-US" altLang="zh-CN" dirty="0">
                <a:latin typeface="+mn-lt"/>
                <a:ea typeface="+mn-ea"/>
                <a:cs typeface="+mn-ea"/>
                <a:sym typeface="+mn-lt"/>
              </a:rPr>
              <a:t>Applications</a:t>
            </a:r>
            <a:endParaRPr lang="zh-CN" altLang="en-US" dirty="0">
              <a:latin typeface="+mn-lt"/>
              <a:ea typeface="+mn-ea"/>
              <a:cs typeface="+mn-ea"/>
              <a:sym typeface="+mn-lt"/>
            </a:endParaRPr>
          </a:p>
        </p:txBody>
      </p:sp>
      <p:grpSp>
        <p:nvGrpSpPr>
          <p:cNvPr id="22" name="组合 21">
            <a:extLst>
              <a:ext uri="{FF2B5EF4-FFF2-40B4-BE49-F238E27FC236}">
                <a16:creationId xmlns:a16="http://schemas.microsoft.com/office/drawing/2014/main" id="{57FB2829-4C78-8AD3-F8AA-3E38CD56CE21}"/>
              </a:ext>
            </a:extLst>
          </p:cNvPr>
          <p:cNvGrpSpPr/>
          <p:nvPr/>
        </p:nvGrpSpPr>
        <p:grpSpPr>
          <a:xfrm>
            <a:off x="243278" y="965059"/>
            <a:ext cx="11705444" cy="5312771"/>
            <a:chOff x="119233" y="965059"/>
            <a:chExt cx="11705444" cy="5312771"/>
          </a:xfrm>
        </p:grpSpPr>
        <p:sp>
          <p:nvSpPr>
            <p:cNvPr id="8" name="矩形 7">
              <a:extLst>
                <a:ext uri="{FF2B5EF4-FFF2-40B4-BE49-F238E27FC236}">
                  <a16:creationId xmlns:a16="http://schemas.microsoft.com/office/drawing/2014/main" id="{876DF33E-A2D1-54EA-5796-D0CB86FA3AD5}"/>
                </a:ext>
              </a:extLst>
            </p:cNvPr>
            <p:cNvSpPr>
              <a:spLocks/>
            </p:cNvSpPr>
            <p:nvPr/>
          </p:nvSpPr>
          <p:spPr>
            <a:xfrm>
              <a:off x="119233" y="965060"/>
              <a:ext cx="4541497" cy="5312770"/>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6305AFE8-D00B-00AB-55C5-6EB98C4C1F4D}"/>
                </a:ext>
              </a:extLst>
            </p:cNvPr>
            <p:cNvSpPr>
              <a:spLocks/>
            </p:cNvSpPr>
            <p:nvPr/>
          </p:nvSpPr>
          <p:spPr>
            <a:xfrm>
              <a:off x="4632545" y="965059"/>
              <a:ext cx="7192132" cy="5312770"/>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1" name="文本框 10">
              <a:extLst>
                <a:ext uri="{FF2B5EF4-FFF2-40B4-BE49-F238E27FC236}">
                  <a16:creationId xmlns:a16="http://schemas.microsoft.com/office/drawing/2014/main" id="{B9199C6F-2EA5-8252-2C0D-34DCE485AF92}"/>
                </a:ext>
              </a:extLst>
            </p:cNvPr>
            <p:cNvSpPr txBox="1"/>
            <p:nvPr/>
          </p:nvSpPr>
          <p:spPr>
            <a:xfrm>
              <a:off x="134954" y="5348335"/>
              <a:ext cx="4404348" cy="663771"/>
            </a:xfrm>
            <a:prstGeom prst="rect">
              <a:avLst/>
            </a:prstGeom>
            <a:noFill/>
          </p:spPr>
          <p:txBody>
            <a:bodyPr wrap="square" rtlCol="0">
              <a:spAutoFit/>
            </a:bodyPr>
            <a:lstStyle/>
            <a:p>
              <a:pPr eaLnBrk="1" hangingPunct="1">
                <a:lnSpc>
                  <a:spcPct val="90000"/>
                </a:lnSpc>
                <a:spcBef>
                  <a:spcPts val="1000"/>
                </a:spcBef>
                <a:buClr>
                  <a:srgbClr val="92D050"/>
                </a:buClr>
              </a:pPr>
              <a:r>
                <a:rPr lang="en-US" altLang="zh-CN" sz="1600" dirty="0">
                  <a:solidFill>
                    <a:srgbClr val="175F8B"/>
                  </a:solidFill>
                  <a:latin typeface="+mn-lt"/>
                  <a:ea typeface="+mn-ea"/>
                  <a:cs typeface="+mn-ea"/>
                  <a:sym typeface="+mn-lt"/>
                </a:rPr>
                <a:t>Chemical Spectra: </a:t>
              </a:r>
            </a:p>
            <a:p>
              <a:pPr eaLnBrk="1" hangingPunct="1">
                <a:lnSpc>
                  <a:spcPct val="90000"/>
                </a:lnSpc>
                <a:spcBef>
                  <a:spcPts val="1000"/>
                </a:spcBef>
                <a:buClr>
                  <a:srgbClr val="92D050"/>
                </a:buClr>
              </a:pPr>
              <a:r>
                <a:rPr lang="en-US" altLang="zh-CN" sz="1600" dirty="0">
                  <a:solidFill>
                    <a:srgbClr val="175F8B"/>
                  </a:solidFill>
                  <a:latin typeface="+mn-lt"/>
                  <a:ea typeface="+mn-ea"/>
                  <a:cs typeface="+mn-ea"/>
                  <a:sym typeface="+mn-lt"/>
                </a:rPr>
                <a:t>Detecting Material Composition</a:t>
              </a:r>
            </a:p>
          </p:txBody>
        </p:sp>
        <p:sp>
          <p:nvSpPr>
            <p:cNvPr id="14" name="文本框 13">
              <a:extLst>
                <a:ext uri="{FF2B5EF4-FFF2-40B4-BE49-F238E27FC236}">
                  <a16:creationId xmlns:a16="http://schemas.microsoft.com/office/drawing/2014/main" id="{6C054121-171D-7E69-9253-884CD9C71621}"/>
                </a:ext>
              </a:extLst>
            </p:cNvPr>
            <p:cNvSpPr txBox="1"/>
            <p:nvPr/>
          </p:nvSpPr>
          <p:spPr>
            <a:xfrm>
              <a:off x="5260294" y="5535344"/>
              <a:ext cx="6001675" cy="418191"/>
            </a:xfrm>
            <a:prstGeom prst="rect">
              <a:avLst/>
            </a:prstGeom>
            <a:noFill/>
          </p:spPr>
          <p:txBody>
            <a:bodyPr wrap="square" rtlCol="0">
              <a:spAutoFit/>
            </a:bodyPr>
            <a:lstStyle/>
            <a:p>
              <a:pPr eaLnBrk="1" hangingPunct="1">
                <a:lnSpc>
                  <a:spcPct val="150000"/>
                </a:lnSpc>
                <a:spcBef>
                  <a:spcPts val="1000"/>
                </a:spcBef>
                <a:buClr>
                  <a:srgbClr val="92D050"/>
                </a:buClr>
              </a:pPr>
              <a:r>
                <a:rPr lang="en-US" altLang="zh-CN" sz="1600" dirty="0">
                  <a:solidFill>
                    <a:srgbClr val="175F8B"/>
                  </a:solidFill>
                  <a:latin typeface="+mn-lt"/>
                  <a:ea typeface="+mn-ea"/>
                  <a:cs typeface="+mn-ea"/>
                  <a:sym typeface="+mn-lt"/>
                </a:rPr>
                <a:t>Stellar Spectra: Investigating Celestial Chemistry</a:t>
              </a:r>
            </a:p>
          </p:txBody>
        </p:sp>
        <p:pic>
          <p:nvPicPr>
            <p:cNvPr id="3" name="Picture 2" descr="infrared spectrum of propanone wavenumbers cm-1 functional group detection fingerprint pattern identification of acetone doc brown's advanced organic chemistry revision notes">
              <a:extLst>
                <a:ext uri="{FF2B5EF4-FFF2-40B4-BE49-F238E27FC236}">
                  <a16:creationId xmlns:a16="http://schemas.microsoft.com/office/drawing/2014/main" id="{8B912BE0-0BBC-DA45-A45B-E6C0F3FCC4C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481" y="2507761"/>
              <a:ext cx="4342816" cy="21360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mple diagram of a spectrophotometer">
              <a:extLst>
                <a:ext uri="{FF2B5EF4-FFF2-40B4-BE49-F238E27FC236}">
                  <a16:creationId xmlns:a16="http://schemas.microsoft.com/office/drawing/2014/main" id="{EC29CF5B-C542-8429-C946-05CE95A1B4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4481" y="1101474"/>
              <a:ext cx="4342816" cy="1119632"/>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C08C41F7-CA95-B0E3-70D3-A2A5D2CD543A}"/>
                </a:ext>
              </a:extLst>
            </p:cNvPr>
            <p:cNvSpPr txBox="1"/>
            <p:nvPr/>
          </p:nvSpPr>
          <p:spPr>
            <a:xfrm>
              <a:off x="479018" y="4737901"/>
              <a:ext cx="3491523" cy="400110"/>
            </a:xfrm>
            <a:prstGeom prst="rect">
              <a:avLst/>
            </a:prstGeom>
            <a:noFill/>
          </p:spPr>
          <p:txBody>
            <a:bodyPr wrap="square">
              <a:spAutoFit/>
            </a:bodyPr>
            <a:lstStyle/>
            <a:p>
              <a:pPr algn="ctr"/>
              <a:r>
                <a:rPr lang="en-US" altLang="zh-CN" sz="1000" dirty="0">
                  <a:latin typeface="+mn-lt"/>
                  <a:ea typeface="+mn-ea"/>
                  <a:cs typeface="+mn-ea"/>
                  <a:sym typeface="+mn-lt"/>
                </a:rPr>
                <a:t>https://chemistrytalk.org/spectrophotometer-chemistry-instrument/</a:t>
              </a:r>
              <a:endParaRPr lang="zh-CN" altLang="en-US" sz="1000" dirty="0">
                <a:latin typeface="+mn-lt"/>
                <a:ea typeface="+mn-ea"/>
                <a:cs typeface="+mn-ea"/>
                <a:sym typeface="+mn-lt"/>
              </a:endParaRPr>
            </a:p>
          </p:txBody>
        </p:sp>
        <p:pic>
          <p:nvPicPr>
            <p:cNvPr id="1032" name="Picture 8" descr="An infographic titled “Galaxy Cluster SMACS 0723, Webb Spectra Identify Galaxies in the Very Early Universe; NIRCam Imaging and NIRSpec Microshutter Array Spectroscopy.” The infographic shows the redshift of four distant galaxies. At left is a NIRCam image of the field, which is filled with galaxies of different colors, shapes, and sizes. Four galaxies from this image are highlighted, and labeled: 11.3 billion years, 12.6 billion years, 13.0 billion years, 13.1 billion years to indicate when the observed light was emitted. In inset images, these galaxies appear blurry and have red areas. To the right are four line graphs corresponding to the four highlighted galaxies. These are labeled NIRSpec Microshutter Array Spectroscopy. They show the shift in the position of hydrogen and oxygen emission lines to longer wavelengths as age of the light increases. Please reference the extended text description for more details.">
              <a:extLst>
                <a:ext uri="{FF2B5EF4-FFF2-40B4-BE49-F238E27FC236}">
                  <a16:creationId xmlns:a16="http://schemas.microsoft.com/office/drawing/2014/main" id="{B93BCB32-DE27-BEFB-AF20-53A1DD783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3614" y="968287"/>
              <a:ext cx="6773899" cy="3810319"/>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E333EA86-4476-2BE2-B272-C68B4C43DBE5}"/>
                </a:ext>
              </a:extLst>
            </p:cNvPr>
            <p:cNvSpPr txBox="1"/>
            <p:nvPr/>
          </p:nvSpPr>
          <p:spPr>
            <a:xfrm>
              <a:off x="5020515" y="4848901"/>
              <a:ext cx="6616998" cy="553998"/>
            </a:xfrm>
            <a:prstGeom prst="rect">
              <a:avLst/>
            </a:prstGeom>
            <a:noFill/>
          </p:spPr>
          <p:txBody>
            <a:bodyPr wrap="square">
              <a:spAutoFit/>
            </a:bodyPr>
            <a:lstStyle/>
            <a:p>
              <a:pPr algn="ctr"/>
              <a:r>
                <a:rPr lang="en-US" altLang="zh-CN" sz="1000" dirty="0">
                  <a:latin typeface="+mn-lt"/>
                  <a:ea typeface="+mn-ea"/>
                  <a:cs typeface="+mn-ea"/>
                  <a:sym typeface="+mn-lt"/>
                </a:rPr>
                <a:t>NASA’s Webb Telescope has yet another discovery machine aboard </a:t>
              </a:r>
            </a:p>
            <a:p>
              <a:pPr algn="ctr"/>
              <a:r>
                <a:rPr lang="en-US" altLang="zh-CN" sz="1000" dirty="0">
                  <a:latin typeface="+mn-lt"/>
                  <a:ea typeface="+mn-ea"/>
                  <a:cs typeface="+mn-ea"/>
                  <a:sym typeface="+mn-lt"/>
                </a:rPr>
                <a:t>– the </a:t>
              </a:r>
              <a:r>
                <a:rPr lang="en-US" altLang="zh-CN" sz="1000" dirty="0">
                  <a:latin typeface="+mn-lt"/>
                  <a:ea typeface="+mn-ea"/>
                  <a:cs typeface="+mn-ea"/>
                  <a:sym typeface="+mn-lt"/>
                  <a:hlinkClick r:id="rId6">
                    <a:extLst>
                      <a:ext uri="{A12FA001-AC4F-418D-AE19-62706E023703}">
                        <ahyp:hlinkClr xmlns:ahyp="http://schemas.microsoft.com/office/drawing/2018/hyperlinkcolor" val="tx"/>
                      </a:ext>
                    </a:extLst>
                  </a:hlinkClick>
                </a:rPr>
                <a:t>Near-Infrared Spectrograph’s</a:t>
              </a:r>
              <a:r>
                <a:rPr lang="en-US" altLang="zh-CN" sz="1000" dirty="0">
                  <a:latin typeface="+mn-lt"/>
                  <a:ea typeface="+mn-ea"/>
                  <a:cs typeface="+mn-ea"/>
                  <a:sym typeface="+mn-lt"/>
                </a:rPr>
                <a:t> (</a:t>
              </a:r>
              <a:r>
                <a:rPr lang="en-US" altLang="zh-CN" sz="1000" dirty="0" err="1">
                  <a:latin typeface="+mn-lt"/>
                  <a:ea typeface="+mn-ea"/>
                  <a:cs typeface="+mn-ea"/>
                  <a:sym typeface="+mn-lt"/>
                </a:rPr>
                <a:t>NIRSpec’s</a:t>
              </a:r>
              <a:r>
                <a:rPr lang="en-US" altLang="zh-CN" sz="1000" dirty="0">
                  <a:latin typeface="+mn-lt"/>
                  <a:ea typeface="+mn-ea"/>
                  <a:cs typeface="+mn-ea"/>
                  <a:sym typeface="+mn-lt"/>
                </a:rPr>
                <a:t>) </a:t>
              </a:r>
              <a:r>
                <a:rPr lang="en-US" altLang="zh-CN" sz="1000" dirty="0" err="1">
                  <a:latin typeface="+mn-lt"/>
                  <a:ea typeface="+mn-ea"/>
                  <a:cs typeface="+mn-ea"/>
                  <a:sym typeface="+mn-lt"/>
                </a:rPr>
                <a:t>microshutter</a:t>
              </a:r>
              <a:r>
                <a:rPr lang="en-US" altLang="zh-CN" sz="1000" dirty="0">
                  <a:latin typeface="+mn-lt"/>
                  <a:ea typeface="+mn-ea"/>
                  <a:cs typeface="+mn-ea"/>
                  <a:sym typeface="+mn-lt"/>
                </a:rPr>
                <a:t> array.</a:t>
              </a:r>
            </a:p>
            <a:p>
              <a:pPr algn="ctr"/>
              <a:r>
                <a:rPr lang="en-US" altLang="zh-CN" sz="1000" dirty="0">
                  <a:latin typeface="+mn-lt"/>
                  <a:ea typeface="+mn-ea"/>
                  <a:cs typeface="+mn-ea"/>
                  <a:sym typeface="+mn-lt"/>
                </a:rPr>
                <a:t>From: https://webbtelescope.org/contents/media/images/2022/035/01G7HRYVGM1TKW556NVJ1BHPDZ</a:t>
              </a:r>
              <a:endParaRPr lang="zh-CN" altLang="en-US" sz="1000" dirty="0">
                <a:latin typeface="+mn-lt"/>
                <a:ea typeface="+mn-ea"/>
                <a:cs typeface="+mn-ea"/>
                <a:sym typeface="+mn-lt"/>
              </a:endParaRPr>
            </a:p>
          </p:txBody>
        </p:sp>
      </p:grpSp>
    </p:spTree>
    <p:extLst>
      <p:ext uri="{BB962C8B-B14F-4D97-AF65-F5344CB8AC3E}">
        <p14:creationId xmlns:p14="http://schemas.microsoft.com/office/powerpoint/2010/main" val="31461684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r>
              <a:rPr lang="en-US" altLang="zh-CN" dirty="0">
                <a:latin typeface="+mn-lt"/>
                <a:ea typeface="+mn-ea"/>
                <a:cs typeface="+mn-ea"/>
                <a:sym typeface="+mn-lt"/>
              </a:rPr>
              <a:t>Applications</a:t>
            </a:r>
            <a:endParaRPr lang="zh-CN" altLang="en-US" dirty="0">
              <a:latin typeface="+mn-lt"/>
              <a:ea typeface="+mn-ea"/>
              <a:cs typeface="+mn-ea"/>
              <a:sym typeface="+mn-lt"/>
            </a:endParaRPr>
          </a:p>
        </p:txBody>
      </p:sp>
      <p:sp>
        <p:nvSpPr>
          <p:cNvPr id="4" name="文本框 3">
            <a:extLst>
              <a:ext uri="{FF2B5EF4-FFF2-40B4-BE49-F238E27FC236}">
                <a16:creationId xmlns:a16="http://schemas.microsoft.com/office/drawing/2014/main" id="{E4DD9970-EBCF-3D48-5455-881938DAD253}"/>
              </a:ext>
            </a:extLst>
          </p:cNvPr>
          <p:cNvSpPr txBox="1"/>
          <p:nvPr/>
        </p:nvSpPr>
        <p:spPr>
          <a:xfrm>
            <a:off x="1724176" y="5648850"/>
            <a:ext cx="8743649" cy="458908"/>
          </a:xfrm>
          <a:prstGeom prst="rect">
            <a:avLst/>
          </a:prstGeom>
          <a:noFill/>
        </p:spPr>
        <p:txBody>
          <a:bodyPr wrap="square" rtlCol="0">
            <a:spAutoFit/>
          </a:bodyPr>
          <a:lstStyle/>
          <a:p>
            <a:pPr algn="ctr" eaLnBrk="1" hangingPunct="1">
              <a:lnSpc>
                <a:spcPct val="150000"/>
              </a:lnSpc>
              <a:spcBef>
                <a:spcPts val="1000"/>
              </a:spcBef>
              <a:buClr>
                <a:srgbClr val="92D050"/>
              </a:buClr>
            </a:pPr>
            <a:r>
              <a:rPr lang="en-US" altLang="zh-CN" dirty="0">
                <a:solidFill>
                  <a:srgbClr val="175F8B"/>
                </a:solidFill>
                <a:latin typeface="+mn-lt"/>
                <a:ea typeface="+mn-ea"/>
                <a:cs typeface="+mn-ea"/>
                <a:sym typeface="+mn-lt"/>
              </a:rPr>
              <a:t>Environmental Spectra: Monitoring Environmental Conditions</a:t>
            </a:r>
            <a:endParaRPr lang="zh-CN" altLang="en-US" dirty="0">
              <a:solidFill>
                <a:srgbClr val="175F8B"/>
              </a:solidFill>
              <a:latin typeface="+mn-lt"/>
              <a:ea typeface="+mn-ea"/>
              <a:cs typeface="+mn-ea"/>
              <a:sym typeface="+mn-lt"/>
            </a:endParaRPr>
          </a:p>
        </p:txBody>
      </p:sp>
      <p:grpSp>
        <p:nvGrpSpPr>
          <p:cNvPr id="20" name="组合 19">
            <a:extLst>
              <a:ext uri="{FF2B5EF4-FFF2-40B4-BE49-F238E27FC236}">
                <a16:creationId xmlns:a16="http://schemas.microsoft.com/office/drawing/2014/main" id="{805B70F5-7740-76DE-2D91-5C22C85E36E1}"/>
              </a:ext>
            </a:extLst>
          </p:cNvPr>
          <p:cNvGrpSpPr/>
          <p:nvPr/>
        </p:nvGrpSpPr>
        <p:grpSpPr>
          <a:xfrm>
            <a:off x="130719" y="1289060"/>
            <a:ext cx="11735486" cy="2870169"/>
            <a:chOff x="130719" y="1747803"/>
            <a:chExt cx="11735486" cy="2870169"/>
          </a:xfrm>
        </p:grpSpPr>
        <p:grpSp>
          <p:nvGrpSpPr>
            <p:cNvPr id="9" name="组合 8">
              <a:extLst>
                <a:ext uri="{FF2B5EF4-FFF2-40B4-BE49-F238E27FC236}">
                  <a16:creationId xmlns:a16="http://schemas.microsoft.com/office/drawing/2014/main" id="{1BC801D6-625A-C8F2-127C-ABC86F138CDA}"/>
                </a:ext>
              </a:extLst>
            </p:cNvPr>
            <p:cNvGrpSpPr/>
            <p:nvPr/>
          </p:nvGrpSpPr>
          <p:grpSpPr>
            <a:xfrm>
              <a:off x="325795" y="1747803"/>
              <a:ext cx="11480937" cy="2561495"/>
              <a:chOff x="325795" y="1403926"/>
              <a:chExt cx="11480937" cy="2561495"/>
            </a:xfrm>
          </p:grpSpPr>
          <p:pic>
            <p:nvPicPr>
              <p:cNvPr id="2050" name="Picture 2" descr="Graphical abstract: Updated and validated solar irradiance reference spectra for estimating environmental photodegradation rates">
                <a:extLst>
                  <a:ext uri="{FF2B5EF4-FFF2-40B4-BE49-F238E27FC236}">
                    <a16:creationId xmlns:a16="http://schemas.microsoft.com/office/drawing/2014/main" id="{1D1FD1E8-7D62-AB4D-E5FD-10F2BC5F8BF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930" y="1660651"/>
                <a:ext cx="3727659" cy="20480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A81EAAE-16E8-658B-844C-8C1C5AFF5C3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9073" y="1660651"/>
                <a:ext cx="3727659" cy="20480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107473DE-D07A-653F-B95E-C77222ED4823}"/>
                  </a:ext>
                </a:extLst>
              </p:cNvPr>
              <p:cNvPicPr>
                <a:picLocks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5795" y="1403926"/>
                <a:ext cx="3264651" cy="2561495"/>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文本框 11">
              <a:extLst>
                <a:ext uri="{FF2B5EF4-FFF2-40B4-BE49-F238E27FC236}">
                  <a16:creationId xmlns:a16="http://schemas.microsoft.com/office/drawing/2014/main" id="{54AD6B8A-8A82-0553-D3AA-B3A638AA3999}"/>
                </a:ext>
              </a:extLst>
            </p:cNvPr>
            <p:cNvSpPr txBox="1"/>
            <p:nvPr/>
          </p:nvSpPr>
          <p:spPr>
            <a:xfrm>
              <a:off x="130719" y="4217862"/>
              <a:ext cx="3186914" cy="400110"/>
            </a:xfrm>
            <a:prstGeom prst="rect">
              <a:avLst/>
            </a:prstGeom>
            <a:noFill/>
          </p:spPr>
          <p:txBody>
            <a:bodyPr wrap="square">
              <a:spAutoFit/>
            </a:bodyPr>
            <a:lstStyle/>
            <a:p>
              <a:pPr algn="ctr"/>
              <a:r>
                <a:rPr lang="en-US" altLang="zh-CN" sz="1000" dirty="0">
                  <a:latin typeface="+mn-lt"/>
                  <a:ea typeface="+mn-ea"/>
                  <a:cs typeface="+mn-ea"/>
                  <a:sym typeface="+mn-lt"/>
                </a:rPr>
                <a:t>https://muonray.blogspot.com/2016/08/nir-environmental-vegetation-monitoring.html</a:t>
              </a:r>
              <a:endParaRPr lang="zh-CN" altLang="en-US" sz="1000" dirty="0">
                <a:latin typeface="+mn-lt"/>
                <a:ea typeface="+mn-ea"/>
                <a:cs typeface="+mn-ea"/>
                <a:sym typeface="+mn-lt"/>
              </a:endParaRPr>
            </a:p>
          </p:txBody>
        </p:sp>
        <p:sp>
          <p:nvSpPr>
            <p:cNvPr id="13" name="文本框 12">
              <a:extLst>
                <a:ext uri="{FF2B5EF4-FFF2-40B4-BE49-F238E27FC236}">
                  <a16:creationId xmlns:a16="http://schemas.microsoft.com/office/drawing/2014/main" id="{6E8BCDCD-C96F-AAD0-018F-E15D53741C87}"/>
                </a:ext>
              </a:extLst>
            </p:cNvPr>
            <p:cNvSpPr txBox="1"/>
            <p:nvPr/>
          </p:nvSpPr>
          <p:spPr>
            <a:xfrm>
              <a:off x="8679291" y="4217862"/>
              <a:ext cx="3186914" cy="246221"/>
            </a:xfrm>
            <a:prstGeom prst="rect">
              <a:avLst/>
            </a:prstGeom>
            <a:noFill/>
          </p:spPr>
          <p:txBody>
            <a:bodyPr wrap="square">
              <a:spAutoFit/>
            </a:bodyPr>
            <a:lstStyle/>
            <a:p>
              <a:pPr algn="ctr"/>
              <a:r>
                <a:rPr lang="en-US" altLang="zh-CN" sz="1000" dirty="0">
                  <a:latin typeface="+mn-lt"/>
                  <a:ea typeface="+mn-ea"/>
                  <a:cs typeface="+mn-ea"/>
                  <a:sym typeface="+mn-lt"/>
                </a:rPr>
                <a:t>From Wikipedia</a:t>
              </a:r>
              <a:endParaRPr lang="zh-CN" altLang="en-US" sz="1000" dirty="0">
                <a:latin typeface="+mn-lt"/>
                <a:ea typeface="+mn-ea"/>
                <a:cs typeface="+mn-ea"/>
                <a:sym typeface="+mn-lt"/>
              </a:endParaRPr>
            </a:p>
          </p:txBody>
        </p:sp>
        <p:sp>
          <p:nvSpPr>
            <p:cNvPr id="16" name="文本框 15">
              <a:extLst>
                <a:ext uri="{FF2B5EF4-FFF2-40B4-BE49-F238E27FC236}">
                  <a16:creationId xmlns:a16="http://schemas.microsoft.com/office/drawing/2014/main" id="{5B8D8C46-9715-A341-4667-2708412D3AEB}"/>
                </a:ext>
              </a:extLst>
            </p:cNvPr>
            <p:cNvSpPr txBox="1"/>
            <p:nvPr/>
          </p:nvSpPr>
          <p:spPr>
            <a:xfrm>
              <a:off x="3948338" y="4198232"/>
              <a:ext cx="3727660" cy="400110"/>
            </a:xfrm>
            <a:prstGeom prst="rect">
              <a:avLst/>
            </a:prstGeom>
            <a:noFill/>
          </p:spPr>
          <p:txBody>
            <a:bodyPr wrap="square">
              <a:spAutoFit/>
            </a:bodyPr>
            <a:lstStyle/>
            <a:p>
              <a:pPr algn="ctr"/>
              <a:r>
                <a:rPr lang="en-US" altLang="zh-CN" sz="1000" dirty="0">
                  <a:latin typeface="+mn-lt"/>
                  <a:ea typeface="+mn-ea"/>
                  <a:cs typeface="+mn-ea"/>
                  <a:sym typeface="+mn-lt"/>
                </a:rPr>
                <a:t>J. N. </a:t>
              </a:r>
              <a:r>
                <a:rPr lang="en-US" altLang="zh-CN" sz="1000" dirty="0" err="1">
                  <a:latin typeface="+mn-lt"/>
                  <a:ea typeface="+mn-ea"/>
                  <a:cs typeface="+mn-ea"/>
                  <a:sym typeface="+mn-lt"/>
                </a:rPr>
                <a:t>Apell</a:t>
              </a:r>
              <a:r>
                <a:rPr lang="en-US" altLang="zh-CN" sz="1000" dirty="0">
                  <a:latin typeface="+mn-lt"/>
                  <a:ea typeface="+mn-ea"/>
                  <a:cs typeface="+mn-ea"/>
                  <a:sym typeface="+mn-lt"/>
                </a:rPr>
                <a:t> and K. McNeill, </a:t>
              </a:r>
              <a:r>
                <a:rPr lang="en-US" altLang="zh-CN" sz="1000" i="1" dirty="0">
                  <a:latin typeface="+mn-lt"/>
                  <a:ea typeface="+mn-ea"/>
                  <a:cs typeface="+mn-ea"/>
                  <a:sym typeface="+mn-lt"/>
                </a:rPr>
                <a:t>Environmental Science: Processes &amp; Impacts</a:t>
              </a:r>
              <a:r>
                <a:rPr lang="en-US" altLang="zh-CN" sz="1000" dirty="0">
                  <a:latin typeface="+mn-lt"/>
                  <a:ea typeface="+mn-ea"/>
                  <a:cs typeface="+mn-ea"/>
                  <a:sym typeface="+mn-lt"/>
                </a:rPr>
                <a:t> </a:t>
              </a:r>
              <a:r>
                <a:rPr lang="en-US" altLang="zh-CN" sz="1000" b="1" dirty="0">
                  <a:latin typeface="+mn-lt"/>
                  <a:ea typeface="+mn-ea"/>
                  <a:cs typeface="+mn-ea"/>
                  <a:sym typeface="+mn-lt"/>
                </a:rPr>
                <a:t>21</a:t>
              </a:r>
              <a:r>
                <a:rPr lang="en-US" altLang="zh-CN" sz="1000" dirty="0">
                  <a:latin typeface="+mn-lt"/>
                  <a:ea typeface="+mn-ea"/>
                  <a:cs typeface="+mn-ea"/>
                  <a:sym typeface="+mn-lt"/>
                </a:rPr>
                <a:t>, 427–437 (2019).</a:t>
              </a:r>
            </a:p>
          </p:txBody>
        </p:sp>
      </p:grpSp>
      <p:sp>
        <p:nvSpPr>
          <p:cNvPr id="18" name="文本框 17">
            <a:extLst>
              <a:ext uri="{FF2B5EF4-FFF2-40B4-BE49-F238E27FC236}">
                <a16:creationId xmlns:a16="http://schemas.microsoft.com/office/drawing/2014/main" id="{7AF11F7E-D405-5BC1-8E30-21C574E54124}"/>
              </a:ext>
            </a:extLst>
          </p:cNvPr>
          <p:cNvSpPr txBox="1"/>
          <p:nvPr/>
        </p:nvSpPr>
        <p:spPr>
          <a:xfrm>
            <a:off x="65360" y="4580425"/>
            <a:ext cx="12061281" cy="338554"/>
          </a:xfrm>
          <a:prstGeom prst="rect">
            <a:avLst/>
          </a:prstGeom>
          <a:noFill/>
        </p:spPr>
        <p:txBody>
          <a:bodyPr wrap="square">
            <a:spAutoFit/>
          </a:bodyPr>
          <a:lstStyle/>
          <a:p>
            <a:pPr algn="ctr"/>
            <a:r>
              <a:rPr lang="en-US" altLang="zh-CN" sz="1600" dirty="0">
                <a:latin typeface="+mn-lt"/>
                <a:ea typeface="+mn-ea"/>
                <a:cs typeface="+mn-ea"/>
                <a:sym typeface="+mn-lt"/>
              </a:rPr>
              <a:t>Updated and validated solar irradiance reference spectra for estimating environmental photodegradation rates</a:t>
            </a:r>
            <a:endParaRPr lang="zh-CN" altLang="en-US" sz="1600" dirty="0">
              <a:latin typeface="+mn-lt"/>
              <a:ea typeface="+mn-ea"/>
              <a:cs typeface="+mn-ea"/>
              <a:sym typeface="+mn-lt"/>
            </a:endParaRPr>
          </a:p>
        </p:txBody>
      </p:sp>
    </p:spTree>
    <p:extLst>
      <p:ext uri="{BB962C8B-B14F-4D97-AF65-F5344CB8AC3E}">
        <p14:creationId xmlns:p14="http://schemas.microsoft.com/office/powerpoint/2010/main" val="32168696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161682" cy="598488"/>
          </a:xfrm>
        </p:spPr>
        <p:txBody>
          <a:bodyPr/>
          <a:lstStyle/>
          <a:p>
            <a:r>
              <a:rPr lang="en-US" altLang="zh-CN" dirty="0">
                <a:latin typeface="+mn-lt"/>
                <a:ea typeface="+mn-ea"/>
                <a:cs typeface="+mn-ea"/>
                <a:sym typeface="+mn-lt"/>
              </a:rPr>
              <a:t>Spectrometer</a:t>
            </a:r>
            <a:endParaRPr lang="zh-CN" altLang="en-US" dirty="0">
              <a:latin typeface="+mn-lt"/>
              <a:ea typeface="+mn-ea"/>
              <a:cs typeface="+mn-ea"/>
              <a:sym typeface="+mn-lt"/>
            </a:endParaRPr>
          </a:p>
        </p:txBody>
      </p:sp>
      <p:grpSp>
        <p:nvGrpSpPr>
          <p:cNvPr id="34" name="组合 33">
            <a:extLst>
              <a:ext uri="{FF2B5EF4-FFF2-40B4-BE49-F238E27FC236}">
                <a16:creationId xmlns:a16="http://schemas.microsoft.com/office/drawing/2014/main" id="{62BA14D3-E3C0-A286-D375-B6548B5D3D40}"/>
              </a:ext>
            </a:extLst>
          </p:cNvPr>
          <p:cNvGrpSpPr/>
          <p:nvPr/>
        </p:nvGrpSpPr>
        <p:grpSpPr>
          <a:xfrm>
            <a:off x="96253" y="915491"/>
            <a:ext cx="11999495" cy="3461123"/>
            <a:chOff x="192504" y="915491"/>
            <a:chExt cx="11999495" cy="3461123"/>
          </a:xfrm>
        </p:grpSpPr>
        <p:sp>
          <p:nvSpPr>
            <p:cNvPr id="26" name="文本框 25">
              <a:extLst>
                <a:ext uri="{FF2B5EF4-FFF2-40B4-BE49-F238E27FC236}">
                  <a16:creationId xmlns:a16="http://schemas.microsoft.com/office/drawing/2014/main" id="{5CEF0307-3867-BB70-4F16-4E9F94D35070}"/>
                </a:ext>
              </a:extLst>
            </p:cNvPr>
            <p:cNvSpPr txBox="1"/>
            <p:nvPr/>
          </p:nvSpPr>
          <p:spPr>
            <a:xfrm>
              <a:off x="3540125" y="3868367"/>
              <a:ext cx="6126480" cy="276999"/>
            </a:xfrm>
            <a:prstGeom prst="rect">
              <a:avLst/>
            </a:prstGeom>
            <a:noFill/>
          </p:spPr>
          <p:txBody>
            <a:bodyPr wrap="square">
              <a:spAutoFit/>
            </a:bodyPr>
            <a:lstStyle/>
            <a:p>
              <a:pPr>
                <a:spcBef>
                  <a:spcPts val="0"/>
                </a:spcBef>
                <a:spcAft>
                  <a:spcPts val="0"/>
                </a:spcAft>
              </a:pPr>
              <a:r>
                <a:rPr lang="en-US" altLang="zh-CN" sz="1200" dirty="0">
                  <a:effectLst/>
                  <a:latin typeface="+mn-lt"/>
                  <a:ea typeface="+mn-ea"/>
                  <a:cs typeface="+mn-ea"/>
                  <a:sym typeface="+mn-lt"/>
                </a:rPr>
                <a:t>Z. Yang, T. </a:t>
              </a:r>
              <a:r>
                <a:rPr lang="en-US" altLang="zh-CN" sz="1200" dirty="0" err="1">
                  <a:effectLst/>
                  <a:latin typeface="+mn-lt"/>
                  <a:ea typeface="+mn-ea"/>
                  <a:cs typeface="+mn-ea"/>
                  <a:sym typeface="+mn-lt"/>
                </a:rPr>
                <a:t>Albrow</a:t>
              </a:r>
              <a:r>
                <a:rPr lang="en-US" altLang="zh-CN" sz="1200" dirty="0">
                  <a:effectLst/>
                  <a:latin typeface="+mn-lt"/>
                  <a:ea typeface="+mn-ea"/>
                  <a:cs typeface="+mn-ea"/>
                  <a:sym typeface="+mn-lt"/>
                </a:rPr>
                <a:t>-Owen, W. Cai, and T. Hasan, </a:t>
              </a:r>
              <a:r>
                <a:rPr lang="en-US" altLang="zh-CN" sz="1200" b="1" dirty="0">
                  <a:effectLst/>
                  <a:latin typeface="+mn-lt"/>
                  <a:ea typeface="+mn-ea"/>
                  <a:cs typeface="+mn-ea"/>
                  <a:sym typeface="+mn-lt"/>
                </a:rPr>
                <a:t>Science</a:t>
              </a:r>
              <a:r>
                <a:rPr lang="en-US" altLang="zh-CN" sz="1200" dirty="0">
                  <a:effectLst/>
                  <a:latin typeface="+mn-lt"/>
                  <a:ea typeface="+mn-ea"/>
                  <a:cs typeface="+mn-ea"/>
                  <a:sym typeface="+mn-lt"/>
                </a:rPr>
                <a:t> 371, (2021).</a:t>
              </a:r>
            </a:p>
          </p:txBody>
        </p:sp>
        <p:grpSp>
          <p:nvGrpSpPr>
            <p:cNvPr id="3" name="组合 2">
              <a:extLst>
                <a:ext uri="{FF2B5EF4-FFF2-40B4-BE49-F238E27FC236}">
                  <a16:creationId xmlns:a16="http://schemas.microsoft.com/office/drawing/2014/main" id="{87FE5561-3D24-EBD7-6565-42EF1C414BF4}"/>
                </a:ext>
              </a:extLst>
            </p:cNvPr>
            <p:cNvGrpSpPr/>
            <p:nvPr/>
          </p:nvGrpSpPr>
          <p:grpSpPr>
            <a:xfrm>
              <a:off x="442389" y="1557338"/>
              <a:ext cx="11499725" cy="2178899"/>
              <a:chOff x="287898" y="899002"/>
              <a:chExt cx="11859645" cy="2247094"/>
            </a:xfrm>
          </p:grpSpPr>
          <p:grpSp>
            <p:nvGrpSpPr>
              <p:cNvPr id="16" name="组合 15">
                <a:extLst>
                  <a:ext uri="{FF2B5EF4-FFF2-40B4-BE49-F238E27FC236}">
                    <a16:creationId xmlns:a16="http://schemas.microsoft.com/office/drawing/2014/main" id="{911BAC64-232B-C0F6-3841-BE0033167070}"/>
                  </a:ext>
                </a:extLst>
              </p:cNvPr>
              <p:cNvGrpSpPr/>
              <p:nvPr/>
            </p:nvGrpSpPr>
            <p:grpSpPr>
              <a:xfrm>
                <a:off x="4297611" y="971705"/>
                <a:ext cx="3745724" cy="2101689"/>
                <a:chOff x="6124980" y="721488"/>
                <a:chExt cx="4517374" cy="2089164"/>
              </a:xfrm>
            </p:grpSpPr>
            <p:pic>
              <p:nvPicPr>
                <p:cNvPr id="19" name="图片 18">
                  <a:extLst>
                    <a:ext uri="{FF2B5EF4-FFF2-40B4-BE49-F238E27FC236}">
                      <a16:creationId xmlns:a16="http://schemas.microsoft.com/office/drawing/2014/main" id="{FE4CFEFE-AB66-997D-BCF4-333CA315367D}"/>
                    </a:ext>
                  </a:extLst>
                </p:cNvPr>
                <p:cNvPicPr>
                  <a:picLocks noChangeAspect="1"/>
                </p:cNvPicPr>
                <p:nvPr/>
              </p:nvPicPr>
              <p:blipFill>
                <a:blip r:embed="rId3"/>
                <a:stretch>
                  <a:fillRect/>
                </a:stretch>
              </p:blipFill>
              <p:spPr>
                <a:xfrm>
                  <a:off x="6124980" y="721488"/>
                  <a:ext cx="4517374" cy="2089164"/>
                </a:xfrm>
                <a:prstGeom prst="rect">
                  <a:avLst/>
                </a:prstGeom>
              </p:spPr>
            </p:pic>
            <p:pic>
              <p:nvPicPr>
                <p:cNvPr id="20" name="图片 19">
                  <a:extLst>
                    <a:ext uri="{FF2B5EF4-FFF2-40B4-BE49-F238E27FC236}">
                      <a16:creationId xmlns:a16="http://schemas.microsoft.com/office/drawing/2014/main" id="{C08DB19C-4864-8B8F-0D2E-C02EB600743A}"/>
                    </a:ext>
                  </a:extLst>
                </p:cNvPr>
                <p:cNvPicPr>
                  <a:picLocks noChangeAspect="1"/>
                </p:cNvPicPr>
                <p:nvPr/>
              </p:nvPicPr>
              <p:blipFill>
                <a:blip r:embed="rId4"/>
                <a:stretch>
                  <a:fillRect/>
                </a:stretch>
              </p:blipFill>
              <p:spPr>
                <a:xfrm>
                  <a:off x="6254550" y="762401"/>
                  <a:ext cx="325376" cy="268344"/>
                </a:xfrm>
                <a:prstGeom prst="rect">
                  <a:avLst/>
                </a:prstGeom>
              </p:spPr>
            </p:pic>
          </p:grpSp>
          <p:grpSp>
            <p:nvGrpSpPr>
              <p:cNvPr id="15" name="组合 14">
                <a:extLst>
                  <a:ext uri="{FF2B5EF4-FFF2-40B4-BE49-F238E27FC236}">
                    <a16:creationId xmlns:a16="http://schemas.microsoft.com/office/drawing/2014/main" id="{A4708401-002A-686F-1AF4-48CB0F2447A4}"/>
                  </a:ext>
                </a:extLst>
              </p:cNvPr>
              <p:cNvGrpSpPr/>
              <p:nvPr/>
            </p:nvGrpSpPr>
            <p:grpSpPr>
              <a:xfrm>
                <a:off x="8318329" y="899002"/>
                <a:ext cx="3829214" cy="2247094"/>
                <a:chOff x="1548835" y="2941085"/>
                <a:chExt cx="4524641" cy="2288727"/>
              </a:xfrm>
            </p:grpSpPr>
            <p:pic>
              <p:nvPicPr>
                <p:cNvPr id="21" name="图片 20">
                  <a:extLst>
                    <a:ext uri="{FF2B5EF4-FFF2-40B4-BE49-F238E27FC236}">
                      <a16:creationId xmlns:a16="http://schemas.microsoft.com/office/drawing/2014/main" id="{DBCBDDF6-7824-8360-1DDD-5CCC19BFE867}"/>
                    </a:ext>
                  </a:extLst>
                </p:cNvPr>
                <p:cNvPicPr>
                  <a:picLocks noChangeAspect="1"/>
                </p:cNvPicPr>
                <p:nvPr/>
              </p:nvPicPr>
              <p:blipFill>
                <a:blip r:embed="rId5"/>
                <a:stretch>
                  <a:fillRect/>
                </a:stretch>
              </p:blipFill>
              <p:spPr>
                <a:xfrm>
                  <a:off x="1548835" y="2951684"/>
                  <a:ext cx="4524641" cy="2278128"/>
                </a:xfrm>
                <a:prstGeom prst="rect">
                  <a:avLst/>
                </a:prstGeom>
              </p:spPr>
            </p:pic>
            <p:pic>
              <p:nvPicPr>
                <p:cNvPr id="22" name="图片 21">
                  <a:extLst>
                    <a:ext uri="{FF2B5EF4-FFF2-40B4-BE49-F238E27FC236}">
                      <a16:creationId xmlns:a16="http://schemas.microsoft.com/office/drawing/2014/main" id="{4317EF9D-4A4C-9378-315D-268F7EC491F0}"/>
                    </a:ext>
                  </a:extLst>
                </p:cNvPr>
                <p:cNvPicPr>
                  <a:picLocks noChangeAspect="1"/>
                </p:cNvPicPr>
                <p:nvPr/>
              </p:nvPicPr>
              <p:blipFill>
                <a:blip r:embed="rId6"/>
                <a:stretch>
                  <a:fillRect/>
                </a:stretch>
              </p:blipFill>
              <p:spPr>
                <a:xfrm>
                  <a:off x="1568717" y="2941085"/>
                  <a:ext cx="240670" cy="307153"/>
                </a:xfrm>
                <a:prstGeom prst="rect">
                  <a:avLst/>
                </a:prstGeom>
              </p:spPr>
            </p:pic>
            <p:pic>
              <p:nvPicPr>
                <p:cNvPr id="23" name="图片 22">
                  <a:extLst>
                    <a:ext uri="{FF2B5EF4-FFF2-40B4-BE49-F238E27FC236}">
                      <a16:creationId xmlns:a16="http://schemas.microsoft.com/office/drawing/2014/main" id="{12465F52-8791-80A5-7199-3321B49A736D}"/>
                    </a:ext>
                  </a:extLst>
                </p:cNvPr>
                <p:cNvPicPr>
                  <a:picLocks noChangeAspect="1"/>
                </p:cNvPicPr>
                <p:nvPr/>
              </p:nvPicPr>
              <p:blipFill>
                <a:blip r:embed="rId6"/>
                <a:stretch>
                  <a:fillRect/>
                </a:stretch>
              </p:blipFill>
              <p:spPr>
                <a:xfrm>
                  <a:off x="5724207" y="2951863"/>
                  <a:ext cx="342002" cy="603594"/>
                </a:xfrm>
                <a:prstGeom prst="rect">
                  <a:avLst/>
                </a:prstGeom>
              </p:spPr>
            </p:pic>
          </p:grpSp>
          <p:grpSp>
            <p:nvGrpSpPr>
              <p:cNvPr id="14" name="组合 13">
                <a:extLst>
                  <a:ext uri="{FF2B5EF4-FFF2-40B4-BE49-F238E27FC236}">
                    <a16:creationId xmlns:a16="http://schemas.microsoft.com/office/drawing/2014/main" id="{7AE283CE-A529-B8F7-5883-0C97DF904B5F}"/>
                  </a:ext>
                </a:extLst>
              </p:cNvPr>
              <p:cNvGrpSpPr/>
              <p:nvPr/>
            </p:nvGrpSpPr>
            <p:grpSpPr>
              <a:xfrm>
                <a:off x="287898" y="992913"/>
                <a:ext cx="3860769" cy="2059273"/>
                <a:chOff x="1548835" y="730621"/>
                <a:chExt cx="4517374" cy="2070898"/>
              </a:xfrm>
            </p:grpSpPr>
            <p:pic>
              <p:nvPicPr>
                <p:cNvPr id="9" name="图片 8">
                  <a:extLst>
                    <a:ext uri="{FF2B5EF4-FFF2-40B4-BE49-F238E27FC236}">
                      <a16:creationId xmlns:a16="http://schemas.microsoft.com/office/drawing/2014/main" id="{1B3B62D0-628F-CA41-BE30-DE49ED5F1A69}"/>
                    </a:ext>
                  </a:extLst>
                </p:cNvPr>
                <p:cNvPicPr>
                  <a:picLocks noChangeAspect="1"/>
                </p:cNvPicPr>
                <p:nvPr/>
              </p:nvPicPr>
              <p:blipFill>
                <a:blip r:embed="rId7"/>
                <a:stretch>
                  <a:fillRect/>
                </a:stretch>
              </p:blipFill>
              <p:spPr>
                <a:xfrm>
                  <a:off x="1548835" y="730621"/>
                  <a:ext cx="4517374" cy="2070898"/>
                </a:xfrm>
                <a:prstGeom prst="rect">
                  <a:avLst/>
                </a:prstGeom>
              </p:spPr>
            </p:pic>
            <p:pic>
              <p:nvPicPr>
                <p:cNvPr id="18" name="图片 17">
                  <a:extLst>
                    <a:ext uri="{FF2B5EF4-FFF2-40B4-BE49-F238E27FC236}">
                      <a16:creationId xmlns:a16="http://schemas.microsoft.com/office/drawing/2014/main" id="{BB4E34C4-F99B-20FC-DDE3-78981D23B99F}"/>
                    </a:ext>
                  </a:extLst>
                </p:cNvPr>
                <p:cNvPicPr>
                  <a:picLocks noChangeAspect="1"/>
                </p:cNvPicPr>
                <p:nvPr/>
              </p:nvPicPr>
              <p:blipFill>
                <a:blip r:embed="rId8"/>
                <a:stretch>
                  <a:fillRect/>
                </a:stretch>
              </p:blipFill>
              <p:spPr>
                <a:xfrm>
                  <a:off x="1553280" y="740184"/>
                  <a:ext cx="249279" cy="238237"/>
                </a:xfrm>
                <a:prstGeom prst="rect">
                  <a:avLst/>
                </a:prstGeom>
              </p:spPr>
            </p:pic>
            <p:sp>
              <p:nvSpPr>
                <p:cNvPr id="27" name="文本框 26">
                  <a:extLst>
                    <a:ext uri="{FF2B5EF4-FFF2-40B4-BE49-F238E27FC236}">
                      <a16:creationId xmlns:a16="http://schemas.microsoft.com/office/drawing/2014/main" id="{C8E43D65-82A3-DA12-7AB7-9E35E9C300D6}"/>
                    </a:ext>
                  </a:extLst>
                </p:cNvPr>
                <p:cNvSpPr txBox="1"/>
                <p:nvPr/>
              </p:nvSpPr>
              <p:spPr>
                <a:xfrm>
                  <a:off x="1809388" y="978421"/>
                  <a:ext cx="222913" cy="383042"/>
                </a:xfrm>
                <a:prstGeom prst="rect">
                  <a:avLst/>
                </a:prstGeom>
                <a:noFill/>
              </p:spPr>
              <p:txBody>
                <a:bodyPr wrap="none" rtlCol="0">
                  <a:spAutoFit/>
                </a:bodyPr>
                <a:lstStyle/>
                <a:p>
                  <a:endParaRPr lang="zh-CN" altLang="en-US" dirty="0">
                    <a:latin typeface="+mn-lt"/>
                    <a:ea typeface="+mn-ea"/>
                    <a:cs typeface="+mn-ea"/>
                    <a:sym typeface="+mn-lt"/>
                  </a:endParaRPr>
                </a:p>
              </p:txBody>
            </p:sp>
          </p:grpSp>
        </p:grpSp>
        <p:sp>
          <p:nvSpPr>
            <p:cNvPr id="2" name="圆角矩形 1">
              <a:extLst>
                <a:ext uri="{FF2B5EF4-FFF2-40B4-BE49-F238E27FC236}">
                  <a16:creationId xmlns:a16="http://schemas.microsoft.com/office/drawing/2014/main" id="{F95C554B-F4B2-6178-73CC-2FC55EBAE662}"/>
                </a:ext>
              </a:extLst>
            </p:cNvPr>
            <p:cNvSpPr/>
            <p:nvPr/>
          </p:nvSpPr>
          <p:spPr>
            <a:xfrm>
              <a:off x="192504" y="915491"/>
              <a:ext cx="11999495" cy="346112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4" name="文本占位符 1">
              <a:extLst>
                <a:ext uri="{FF2B5EF4-FFF2-40B4-BE49-F238E27FC236}">
                  <a16:creationId xmlns:a16="http://schemas.microsoft.com/office/drawing/2014/main" id="{16BF1CC6-9D81-BAC4-03CE-AACC2B25B7CC}"/>
                </a:ext>
              </a:extLst>
            </p:cNvPr>
            <p:cNvSpPr txBox="1">
              <a:spLocks/>
            </p:cNvSpPr>
            <p:nvPr/>
          </p:nvSpPr>
          <p:spPr>
            <a:xfrm>
              <a:off x="495641" y="1116579"/>
              <a:ext cx="11200717" cy="48260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pPr>
              <a:r>
                <a:rPr lang="en-US" altLang="zh-CN" sz="1800" b="1" dirty="0">
                  <a:solidFill>
                    <a:srgbClr val="175F8B"/>
                  </a:solidFill>
                  <a:cs typeface="+mn-ea"/>
                  <a:sym typeface="+mn-lt"/>
                </a:rPr>
                <a:t>Conventional methods:</a:t>
              </a:r>
              <a:endParaRPr lang="zh-CN" altLang="en-US" sz="1800" b="1" dirty="0">
                <a:solidFill>
                  <a:srgbClr val="C00000"/>
                </a:solidFill>
                <a:cs typeface="+mn-ea"/>
                <a:sym typeface="+mn-lt"/>
              </a:endParaRPr>
            </a:p>
          </p:txBody>
        </p:sp>
      </p:grpSp>
      <p:grpSp>
        <p:nvGrpSpPr>
          <p:cNvPr id="33" name="组合 32">
            <a:extLst>
              <a:ext uri="{FF2B5EF4-FFF2-40B4-BE49-F238E27FC236}">
                <a16:creationId xmlns:a16="http://schemas.microsoft.com/office/drawing/2014/main" id="{C2EB3F5D-4F26-A0C2-CE8F-864E5F323AE2}"/>
              </a:ext>
            </a:extLst>
          </p:cNvPr>
          <p:cNvGrpSpPr/>
          <p:nvPr/>
        </p:nvGrpSpPr>
        <p:grpSpPr>
          <a:xfrm>
            <a:off x="0" y="4646806"/>
            <a:ext cx="12192000" cy="1287532"/>
            <a:chOff x="287898" y="4783869"/>
            <a:chExt cx="12192000" cy="1287532"/>
          </a:xfrm>
        </p:grpSpPr>
        <p:sp>
          <p:nvSpPr>
            <p:cNvPr id="7" name="文本占位符 1">
              <a:extLst>
                <a:ext uri="{FF2B5EF4-FFF2-40B4-BE49-F238E27FC236}">
                  <a16:creationId xmlns:a16="http://schemas.microsoft.com/office/drawing/2014/main" id="{E6D5D855-369E-A7D4-F5C5-3A084E169255}"/>
                </a:ext>
              </a:extLst>
            </p:cNvPr>
            <p:cNvSpPr txBox="1">
              <a:spLocks/>
            </p:cNvSpPr>
            <p:nvPr/>
          </p:nvSpPr>
          <p:spPr>
            <a:xfrm>
              <a:off x="287898" y="4959080"/>
              <a:ext cx="12192000" cy="48260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pPr>
              <a:r>
                <a:rPr lang="en-US" altLang="zh-CN" sz="1800" b="1" dirty="0">
                  <a:solidFill>
                    <a:srgbClr val="175F8B"/>
                  </a:solidFill>
                  <a:cs typeface="+mn-ea"/>
                  <a:sym typeface="+mn-lt"/>
                </a:rPr>
                <a:t>	Challenges:</a:t>
              </a:r>
              <a:r>
                <a:rPr lang="zh-CN" altLang="en-US" sz="1800" b="1" dirty="0">
                  <a:solidFill>
                    <a:srgbClr val="175F8B"/>
                  </a:solidFill>
                  <a:cs typeface="+mn-ea"/>
                  <a:sym typeface="+mn-lt"/>
                </a:rPr>
                <a:t> </a:t>
              </a:r>
              <a:endParaRPr lang="en-US" altLang="zh-CN" sz="1800" b="1" dirty="0">
                <a:solidFill>
                  <a:srgbClr val="175F8B"/>
                </a:solidFill>
                <a:cs typeface="+mn-ea"/>
                <a:sym typeface="+mn-lt"/>
              </a:endParaRPr>
            </a:p>
          </p:txBody>
        </p:sp>
        <p:grpSp>
          <p:nvGrpSpPr>
            <p:cNvPr id="32" name="组合 31">
              <a:extLst>
                <a:ext uri="{FF2B5EF4-FFF2-40B4-BE49-F238E27FC236}">
                  <a16:creationId xmlns:a16="http://schemas.microsoft.com/office/drawing/2014/main" id="{B9B1786B-16AC-A6DC-473A-20CEDC022DFB}"/>
                </a:ext>
              </a:extLst>
            </p:cNvPr>
            <p:cNvGrpSpPr/>
            <p:nvPr/>
          </p:nvGrpSpPr>
          <p:grpSpPr>
            <a:xfrm>
              <a:off x="3026146" y="4783869"/>
              <a:ext cx="6461331" cy="1287532"/>
              <a:chOff x="3026146" y="5097655"/>
              <a:chExt cx="6461331" cy="1287532"/>
            </a:xfrm>
          </p:grpSpPr>
          <p:sp>
            <p:nvSpPr>
              <p:cNvPr id="6" name="文本框 5">
                <a:extLst>
                  <a:ext uri="{FF2B5EF4-FFF2-40B4-BE49-F238E27FC236}">
                    <a16:creationId xmlns:a16="http://schemas.microsoft.com/office/drawing/2014/main" id="{BC716926-373B-BE49-AB47-E666A58D2B88}"/>
                  </a:ext>
                </a:extLst>
              </p:cNvPr>
              <p:cNvSpPr txBox="1"/>
              <p:nvPr/>
            </p:nvSpPr>
            <p:spPr>
              <a:xfrm>
                <a:off x="6146438" y="5097655"/>
                <a:ext cx="3341039" cy="872034"/>
              </a:xfrm>
              <a:prstGeom prst="rect">
                <a:avLst/>
              </a:prstGeom>
              <a:noFill/>
            </p:spPr>
            <p:txBody>
              <a:bodyPr wrap="square">
                <a:spAutoFit/>
              </a:bodyPr>
              <a:lstStyle/>
              <a:p>
                <a:pPr marL="285750" indent="-285750" eaLnBrk="1" hangingPunct="1">
                  <a:lnSpc>
                    <a:spcPct val="150000"/>
                  </a:lnSpc>
                  <a:buFont typeface="Arial" panose="020B0604020202020204" pitchFamily="34" charset="0"/>
                  <a:buChar char="•"/>
                </a:pPr>
                <a:r>
                  <a:rPr lang="en-US" altLang="zh-CN" sz="1800" b="1" dirty="0">
                    <a:solidFill>
                      <a:srgbClr val="175F8B"/>
                    </a:solidFill>
                    <a:latin typeface="+mn-lt"/>
                    <a:ea typeface="+mn-ea"/>
                    <a:cs typeface="+mn-ea"/>
                    <a:sym typeface="+mn-lt"/>
                  </a:rPr>
                  <a:t>Wide Bandwidth </a:t>
                </a:r>
              </a:p>
              <a:p>
                <a:pPr marL="285750" indent="-285750" eaLnBrk="1" hangingPunct="1">
                  <a:lnSpc>
                    <a:spcPct val="150000"/>
                  </a:lnSpc>
                  <a:buFont typeface="Arial" panose="020B0604020202020204" pitchFamily="34" charset="0"/>
                  <a:buChar char="•"/>
                </a:pPr>
                <a:r>
                  <a:rPr lang="en-US" altLang="zh-CN" sz="1800" b="1" dirty="0">
                    <a:solidFill>
                      <a:srgbClr val="175F8B"/>
                    </a:solidFill>
                    <a:latin typeface="+mn-lt"/>
                    <a:ea typeface="+mn-ea"/>
                    <a:cs typeface="+mn-ea"/>
                    <a:sym typeface="+mn-lt"/>
                  </a:rPr>
                  <a:t>High Sensitivity</a:t>
                </a:r>
                <a:endParaRPr lang="zh-CN" altLang="en-US" sz="1800" b="1" dirty="0">
                  <a:solidFill>
                    <a:srgbClr val="C00000"/>
                  </a:solidFill>
                  <a:latin typeface="+mn-lt"/>
                  <a:ea typeface="+mn-ea"/>
                  <a:cs typeface="+mn-ea"/>
                  <a:sym typeface="+mn-lt"/>
                </a:endParaRPr>
              </a:p>
            </p:txBody>
          </p:sp>
          <p:sp>
            <p:nvSpPr>
              <p:cNvPr id="30" name="文本框 29">
                <a:extLst>
                  <a:ext uri="{FF2B5EF4-FFF2-40B4-BE49-F238E27FC236}">
                    <a16:creationId xmlns:a16="http://schemas.microsoft.com/office/drawing/2014/main" id="{6C281EC4-4E89-2A50-20A8-415C88F7EE6A}"/>
                  </a:ext>
                </a:extLst>
              </p:cNvPr>
              <p:cNvSpPr txBox="1"/>
              <p:nvPr/>
            </p:nvSpPr>
            <p:spPr>
              <a:xfrm>
                <a:off x="3026146" y="5097655"/>
                <a:ext cx="2835392" cy="1287532"/>
              </a:xfrm>
              <a:prstGeom prst="rect">
                <a:avLst/>
              </a:prstGeom>
              <a:noFill/>
            </p:spPr>
            <p:txBody>
              <a:bodyPr wrap="square">
                <a:spAutoFit/>
              </a:bodyPr>
              <a:lstStyle/>
              <a:p>
                <a:pPr marL="285750" indent="-285750" eaLnBrk="1" hangingPunct="1">
                  <a:lnSpc>
                    <a:spcPct val="150000"/>
                  </a:lnSpc>
                  <a:buFont typeface="Arial" panose="020B0604020202020204" pitchFamily="34" charset="0"/>
                  <a:buChar char="•"/>
                </a:pPr>
                <a:r>
                  <a:rPr lang="en-US" altLang="zh-CN" sz="1800" b="1" dirty="0">
                    <a:solidFill>
                      <a:srgbClr val="175F8B"/>
                    </a:solidFill>
                    <a:latin typeface="+mn-lt"/>
                    <a:ea typeface="+mn-ea"/>
                    <a:cs typeface="+mn-ea"/>
                    <a:sym typeface="+mn-lt"/>
                  </a:rPr>
                  <a:t>Low Cost</a:t>
                </a:r>
              </a:p>
              <a:p>
                <a:pPr marL="285750" indent="-285750" eaLnBrk="1" hangingPunct="1">
                  <a:lnSpc>
                    <a:spcPct val="150000"/>
                  </a:lnSpc>
                  <a:buFont typeface="Arial" panose="020B0604020202020204" pitchFamily="34" charset="0"/>
                  <a:buChar char="•"/>
                </a:pPr>
                <a:r>
                  <a:rPr lang="en-US" altLang="zh-CN" sz="1800" b="1" dirty="0">
                    <a:solidFill>
                      <a:srgbClr val="175F8B"/>
                    </a:solidFill>
                    <a:latin typeface="+mn-lt"/>
                    <a:ea typeface="+mn-ea"/>
                    <a:cs typeface="+mn-ea"/>
                    <a:sym typeface="+mn-lt"/>
                  </a:rPr>
                  <a:t>Small Size</a:t>
                </a:r>
              </a:p>
              <a:p>
                <a:pPr marL="285750" indent="-285750" eaLnBrk="1" hangingPunct="1">
                  <a:lnSpc>
                    <a:spcPct val="150000"/>
                  </a:lnSpc>
                  <a:buFont typeface="Arial" panose="020B0604020202020204" pitchFamily="34" charset="0"/>
                  <a:buChar char="•"/>
                </a:pPr>
                <a:r>
                  <a:rPr lang="en-US" altLang="zh-CN" sz="1800" b="1" dirty="0">
                    <a:solidFill>
                      <a:srgbClr val="175F8B"/>
                    </a:solidFill>
                    <a:latin typeface="+mn-lt"/>
                    <a:ea typeface="+mn-ea"/>
                    <a:cs typeface="+mn-ea"/>
                    <a:sym typeface="+mn-lt"/>
                  </a:rPr>
                  <a:t> High Resolution </a:t>
                </a:r>
              </a:p>
            </p:txBody>
          </p:sp>
        </p:grpSp>
      </p:grpSp>
    </p:spTree>
    <p:extLst>
      <p:ext uri="{BB962C8B-B14F-4D97-AF65-F5344CB8AC3E}">
        <p14:creationId xmlns:p14="http://schemas.microsoft.com/office/powerpoint/2010/main" val="4115417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a:extLst>
              <a:ext uri="{FF2B5EF4-FFF2-40B4-BE49-F238E27FC236}">
                <a16:creationId xmlns:a16="http://schemas.microsoft.com/office/drawing/2014/main" id="{E6D5D855-369E-A7D4-F5C5-3A084E169255}"/>
              </a:ext>
            </a:extLst>
          </p:cNvPr>
          <p:cNvSpPr txBox="1">
            <a:spLocks/>
          </p:cNvSpPr>
          <p:nvPr/>
        </p:nvSpPr>
        <p:spPr>
          <a:xfrm>
            <a:off x="0" y="5721074"/>
            <a:ext cx="11420229" cy="381256"/>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pPr>
            <a:r>
              <a:rPr lang="en-US" altLang="zh-CN" sz="1800" b="1" dirty="0">
                <a:solidFill>
                  <a:srgbClr val="C00000"/>
                </a:solidFill>
                <a:cs typeface="+mn-ea"/>
                <a:sym typeface="+mn-lt"/>
              </a:rPr>
              <a:t>	Pros:</a:t>
            </a:r>
            <a:r>
              <a:rPr lang="zh-CN" altLang="en-US" sz="1800" b="1" dirty="0">
                <a:solidFill>
                  <a:srgbClr val="C00000"/>
                </a:solidFill>
                <a:cs typeface="+mn-ea"/>
                <a:sym typeface="+mn-lt"/>
              </a:rPr>
              <a:t> </a:t>
            </a:r>
            <a:r>
              <a:rPr lang="en-US" altLang="zh-CN" sz="1800" b="1" dirty="0">
                <a:solidFill>
                  <a:srgbClr val="C00000"/>
                </a:solidFill>
                <a:cs typeface="+mn-ea"/>
                <a:sym typeface="+mn-lt"/>
              </a:rPr>
              <a:t>Low Cost, Small Size, High Sensitivity</a:t>
            </a:r>
            <a:endParaRPr lang="zh-CN" altLang="en-US" sz="1800" b="1" dirty="0">
              <a:solidFill>
                <a:srgbClr val="C00000"/>
              </a:solidFill>
              <a:cs typeface="+mn-ea"/>
              <a:sym typeface="+mn-lt"/>
            </a:endParaRPr>
          </a:p>
        </p:txBody>
      </p:sp>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161682" cy="598488"/>
          </a:xfrm>
        </p:spPr>
        <p:txBody>
          <a:bodyPr/>
          <a:lstStyle/>
          <a:p>
            <a:r>
              <a:rPr lang="en-US" altLang="zh-CN" dirty="0">
                <a:latin typeface="+mn-lt"/>
                <a:ea typeface="+mn-ea"/>
                <a:cs typeface="+mn-ea"/>
                <a:sym typeface="+mn-lt"/>
              </a:rPr>
              <a:t>Spectrometer</a:t>
            </a:r>
            <a:endParaRPr lang="zh-CN" altLang="en-US" dirty="0">
              <a:latin typeface="+mn-lt"/>
              <a:ea typeface="+mn-ea"/>
              <a:cs typeface="+mn-ea"/>
              <a:sym typeface="+mn-lt"/>
            </a:endParaRPr>
          </a:p>
        </p:txBody>
      </p:sp>
      <p:grpSp>
        <p:nvGrpSpPr>
          <p:cNvPr id="29" name="组合 28">
            <a:extLst>
              <a:ext uri="{FF2B5EF4-FFF2-40B4-BE49-F238E27FC236}">
                <a16:creationId xmlns:a16="http://schemas.microsoft.com/office/drawing/2014/main" id="{E8B98F0C-ABE8-4667-0E34-EF7566EBC3EA}"/>
              </a:ext>
            </a:extLst>
          </p:cNvPr>
          <p:cNvGrpSpPr/>
          <p:nvPr/>
        </p:nvGrpSpPr>
        <p:grpSpPr>
          <a:xfrm>
            <a:off x="498516" y="739860"/>
            <a:ext cx="2979084" cy="752518"/>
            <a:chOff x="1403684" y="3923137"/>
            <a:chExt cx="2979084" cy="752518"/>
          </a:xfrm>
        </p:grpSpPr>
        <p:sp>
          <p:nvSpPr>
            <p:cNvPr id="8" name="下箭头 7">
              <a:extLst>
                <a:ext uri="{FF2B5EF4-FFF2-40B4-BE49-F238E27FC236}">
                  <a16:creationId xmlns:a16="http://schemas.microsoft.com/office/drawing/2014/main" id="{28DB8F3B-5825-A9E8-5ACC-C28FE043D335}"/>
                </a:ext>
              </a:extLst>
            </p:cNvPr>
            <p:cNvSpPr/>
            <p:nvPr/>
          </p:nvSpPr>
          <p:spPr>
            <a:xfrm rot="16200000">
              <a:off x="2516967" y="2809854"/>
              <a:ext cx="752518" cy="297908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1" name="文本框 10">
              <a:extLst>
                <a:ext uri="{FF2B5EF4-FFF2-40B4-BE49-F238E27FC236}">
                  <a16:creationId xmlns:a16="http://schemas.microsoft.com/office/drawing/2014/main" id="{752F5770-0545-F1CB-AB4E-8931ED9EB6A6}"/>
                </a:ext>
              </a:extLst>
            </p:cNvPr>
            <p:cNvSpPr txBox="1"/>
            <p:nvPr/>
          </p:nvSpPr>
          <p:spPr>
            <a:xfrm>
              <a:off x="1858282" y="4110656"/>
              <a:ext cx="2188086" cy="369332"/>
            </a:xfrm>
            <a:prstGeom prst="rect">
              <a:avLst/>
            </a:prstGeom>
            <a:noFill/>
          </p:spPr>
          <p:txBody>
            <a:bodyPr wrap="square">
              <a:spAutoFit/>
            </a:bodyPr>
            <a:lstStyle/>
            <a:p>
              <a:r>
                <a:rPr lang="en-US" altLang="zh-CN" dirty="0">
                  <a:solidFill>
                    <a:schemeClr val="bg1"/>
                  </a:solidFill>
                  <a:latin typeface="+mn-lt"/>
                  <a:ea typeface="+mn-ea"/>
                  <a:cs typeface="+mn-ea"/>
                  <a:sym typeface="+mn-lt"/>
                </a:rPr>
                <a:t>Emerging</a:t>
              </a:r>
              <a:r>
                <a:rPr lang="zh-CN" altLang="en-US" dirty="0">
                  <a:solidFill>
                    <a:schemeClr val="bg1"/>
                  </a:solidFill>
                  <a:latin typeface="+mn-lt"/>
                  <a:ea typeface="+mn-ea"/>
                  <a:cs typeface="+mn-ea"/>
                  <a:sym typeface="+mn-lt"/>
                </a:rPr>
                <a:t> </a:t>
              </a:r>
              <a:r>
                <a:rPr lang="en-US" altLang="zh-CN" dirty="0">
                  <a:solidFill>
                    <a:schemeClr val="bg1"/>
                  </a:solidFill>
                  <a:latin typeface="+mn-lt"/>
                  <a:ea typeface="+mn-ea"/>
                  <a:cs typeface="+mn-ea"/>
                  <a:sym typeface="+mn-lt"/>
                </a:rPr>
                <a:t>Trends</a:t>
              </a:r>
              <a:endParaRPr lang="zh-CN" altLang="en-US" dirty="0">
                <a:solidFill>
                  <a:schemeClr val="bg1"/>
                </a:solidFill>
                <a:latin typeface="+mn-lt"/>
                <a:ea typeface="+mn-ea"/>
                <a:cs typeface="+mn-ea"/>
                <a:sym typeface="+mn-lt"/>
              </a:endParaRPr>
            </a:p>
          </p:txBody>
        </p:sp>
      </p:grpSp>
      <p:sp>
        <p:nvSpPr>
          <p:cNvPr id="12" name="文本框 11">
            <a:extLst>
              <a:ext uri="{FF2B5EF4-FFF2-40B4-BE49-F238E27FC236}">
                <a16:creationId xmlns:a16="http://schemas.microsoft.com/office/drawing/2014/main" id="{F9291704-1D3A-BB18-2714-B6A53B1972EE}"/>
              </a:ext>
            </a:extLst>
          </p:cNvPr>
          <p:cNvSpPr txBox="1"/>
          <p:nvPr/>
        </p:nvSpPr>
        <p:spPr>
          <a:xfrm>
            <a:off x="821166" y="4737054"/>
            <a:ext cx="10599063" cy="787523"/>
          </a:xfrm>
          <a:prstGeom prst="rect">
            <a:avLst/>
          </a:prstGeom>
          <a:noFill/>
        </p:spPr>
        <p:txBody>
          <a:bodyPr wrap="square">
            <a:spAutoFit/>
          </a:bodyPr>
          <a:lstStyle/>
          <a:p>
            <a:pPr>
              <a:lnSpc>
                <a:spcPct val="150000"/>
              </a:lnSpc>
            </a:pPr>
            <a:r>
              <a:rPr lang="zh-CN" altLang="en-US" sz="1600" dirty="0">
                <a:latin typeface="+mn-lt"/>
                <a:ea typeface="+mn-ea"/>
                <a:cs typeface="+mn-ea"/>
                <a:sym typeface="+mn-lt"/>
              </a:rPr>
              <a:t>﻿</a:t>
            </a:r>
            <a:r>
              <a:rPr lang="en-US" altLang="zh-CN" sz="1600" dirty="0">
                <a:latin typeface="+mn-lt"/>
                <a:ea typeface="+mn-ea"/>
                <a:cs typeface="+mn-ea"/>
                <a:sym typeface="+mn-lt"/>
              </a:rPr>
              <a:t>C</a:t>
            </a:r>
            <a:r>
              <a:rPr lang="en" altLang="zh-CN" sz="1600" dirty="0" err="1">
                <a:latin typeface="+mn-lt"/>
                <a:ea typeface="+mn-ea"/>
                <a:cs typeface="+mn-ea"/>
                <a:sym typeface="+mn-lt"/>
              </a:rPr>
              <a:t>ircumvent</a:t>
            </a:r>
            <a:r>
              <a:rPr lang="en" altLang="zh-CN" sz="1600" dirty="0">
                <a:latin typeface="+mn-lt"/>
                <a:ea typeface="+mn-ea"/>
                <a:cs typeface="+mn-ea"/>
                <a:sym typeface="+mn-lt"/>
              </a:rPr>
              <a:t> these performance limitations</a:t>
            </a:r>
            <a:r>
              <a:rPr lang="zh-CN" altLang="en-US" sz="1600" dirty="0">
                <a:latin typeface="+mn-lt"/>
                <a:ea typeface="+mn-ea"/>
                <a:cs typeface="+mn-ea"/>
                <a:sym typeface="+mn-lt"/>
              </a:rPr>
              <a:t> </a:t>
            </a:r>
            <a:r>
              <a:rPr lang="en-US" altLang="zh-CN" sz="1600" dirty="0">
                <a:latin typeface="+mn-lt"/>
                <a:ea typeface="+mn-ea"/>
                <a:cs typeface="+mn-ea"/>
                <a:sym typeface="+mn-lt"/>
              </a:rPr>
              <a:t>by</a:t>
            </a:r>
            <a:r>
              <a:rPr lang="zh-CN" altLang="en-US" sz="1600" dirty="0">
                <a:latin typeface="+mn-lt"/>
                <a:ea typeface="+mn-ea"/>
                <a:cs typeface="+mn-ea"/>
                <a:sym typeface="+mn-lt"/>
              </a:rPr>
              <a:t> </a:t>
            </a:r>
            <a:r>
              <a:rPr lang="en-US" altLang="zh-CN" sz="1600" dirty="0">
                <a:latin typeface="+mn-lt"/>
                <a:ea typeface="+mn-ea"/>
                <a:cs typeface="+mn-ea"/>
                <a:sym typeface="+mn-lt"/>
              </a:rPr>
              <a:t>advanced</a:t>
            </a:r>
            <a:r>
              <a:rPr lang="zh-CN" altLang="en-US" sz="1600" dirty="0">
                <a:latin typeface="+mn-lt"/>
                <a:ea typeface="+mn-ea"/>
                <a:cs typeface="+mn-ea"/>
                <a:sym typeface="+mn-lt"/>
              </a:rPr>
              <a:t> </a:t>
            </a:r>
            <a:r>
              <a:rPr lang="en" altLang="zh-CN" sz="1600" dirty="0">
                <a:latin typeface="+mn-lt"/>
                <a:ea typeface="+mn-ea"/>
                <a:cs typeface="+mn-ea"/>
                <a:sym typeface="+mn-lt"/>
              </a:rPr>
              <a:t>algorithms to deconvolute the interaction of incident light with spectral encoders </a:t>
            </a:r>
            <a:r>
              <a:rPr lang="en-US" altLang="zh-CN" sz="1600" dirty="0">
                <a:latin typeface="+mn-lt"/>
                <a:ea typeface="+mn-ea"/>
                <a:cs typeface="+mn-ea"/>
                <a:sym typeface="+mn-lt"/>
              </a:rPr>
              <a:t>with</a:t>
            </a:r>
            <a:r>
              <a:rPr lang="zh-CN" altLang="en-US" sz="1600" dirty="0">
                <a:latin typeface="+mn-lt"/>
                <a:ea typeface="+mn-ea"/>
                <a:cs typeface="+mn-ea"/>
                <a:sym typeface="+mn-lt"/>
              </a:rPr>
              <a:t> </a:t>
            </a:r>
            <a:r>
              <a:rPr lang="en" altLang="zh-CN" sz="1600" dirty="0">
                <a:latin typeface="+mn-lt"/>
                <a:ea typeface="+mn-ea"/>
                <a:cs typeface="+mn-ea"/>
                <a:sym typeface="+mn-lt"/>
              </a:rPr>
              <a:t>unique, varied spectral response characteristics</a:t>
            </a:r>
          </a:p>
        </p:txBody>
      </p:sp>
      <p:grpSp>
        <p:nvGrpSpPr>
          <p:cNvPr id="10" name="组合 9">
            <a:extLst>
              <a:ext uri="{FF2B5EF4-FFF2-40B4-BE49-F238E27FC236}">
                <a16:creationId xmlns:a16="http://schemas.microsoft.com/office/drawing/2014/main" id="{7712BBA0-ABB8-CBB6-3E5F-F0903193FEDF}"/>
              </a:ext>
            </a:extLst>
          </p:cNvPr>
          <p:cNvGrpSpPr/>
          <p:nvPr/>
        </p:nvGrpSpPr>
        <p:grpSpPr>
          <a:xfrm>
            <a:off x="821167" y="1492378"/>
            <a:ext cx="10549666" cy="3107664"/>
            <a:chOff x="994690" y="657648"/>
            <a:chExt cx="10549666" cy="3107664"/>
          </a:xfrm>
        </p:grpSpPr>
        <p:sp>
          <p:nvSpPr>
            <p:cNvPr id="2" name="圆角矩形 1">
              <a:extLst>
                <a:ext uri="{FF2B5EF4-FFF2-40B4-BE49-F238E27FC236}">
                  <a16:creationId xmlns:a16="http://schemas.microsoft.com/office/drawing/2014/main" id="{F95C554B-F4B2-6178-73CC-2FC55EBAE662}"/>
                </a:ext>
              </a:extLst>
            </p:cNvPr>
            <p:cNvSpPr/>
            <p:nvPr/>
          </p:nvSpPr>
          <p:spPr>
            <a:xfrm>
              <a:off x="994690" y="657648"/>
              <a:ext cx="10549666" cy="31076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
          <p:nvSpPr>
            <p:cNvPr id="28" name="文本框 27">
              <a:extLst>
                <a:ext uri="{FF2B5EF4-FFF2-40B4-BE49-F238E27FC236}">
                  <a16:creationId xmlns:a16="http://schemas.microsoft.com/office/drawing/2014/main" id="{A34469B5-59CB-C970-5939-7283370F1E97}"/>
                </a:ext>
              </a:extLst>
            </p:cNvPr>
            <p:cNvSpPr txBox="1"/>
            <p:nvPr/>
          </p:nvSpPr>
          <p:spPr>
            <a:xfrm>
              <a:off x="1416113" y="3303766"/>
              <a:ext cx="9706821" cy="369332"/>
            </a:xfrm>
            <a:prstGeom prst="rect">
              <a:avLst/>
            </a:prstGeom>
            <a:noFill/>
          </p:spPr>
          <p:txBody>
            <a:bodyPr wrap="square">
              <a:spAutoFit/>
            </a:bodyPr>
            <a:lstStyle/>
            <a:p>
              <a:pPr algn="ctr"/>
              <a:r>
                <a:rPr lang="en" altLang="zh-CN" dirty="0">
                  <a:latin typeface="+mn-lt"/>
                  <a:ea typeface="+mn-ea"/>
                  <a:cs typeface="+mn-ea"/>
                  <a:sym typeface="+mn-lt"/>
                </a:rPr>
                <a:t> “</a:t>
              </a:r>
              <a:r>
                <a:rPr lang="en-US" altLang="zh-CN" dirty="0">
                  <a:latin typeface="+mn-lt"/>
                  <a:ea typeface="+mn-ea"/>
                  <a:cs typeface="+mn-ea"/>
                  <a:sym typeface="+mn-lt"/>
                </a:rPr>
                <a:t>R</a:t>
              </a:r>
              <a:r>
                <a:rPr lang="en" altLang="zh-CN" dirty="0" err="1">
                  <a:latin typeface="+mn-lt"/>
                  <a:ea typeface="+mn-ea"/>
                  <a:cs typeface="+mn-ea"/>
                  <a:sym typeface="+mn-lt"/>
                </a:rPr>
                <a:t>econstructing</a:t>
              </a:r>
              <a:r>
                <a:rPr lang="en" altLang="zh-CN" dirty="0">
                  <a:latin typeface="+mn-lt"/>
                  <a:ea typeface="+mn-ea"/>
                  <a:cs typeface="+mn-ea"/>
                  <a:sym typeface="+mn-lt"/>
                </a:rPr>
                <a:t>” the original spectrum rather than directly measuring it.</a:t>
              </a:r>
              <a:endParaRPr lang="en-US" altLang="zh-CN" dirty="0">
                <a:latin typeface="+mn-lt"/>
                <a:ea typeface="+mn-ea"/>
                <a:cs typeface="+mn-ea"/>
                <a:sym typeface="+mn-lt"/>
              </a:endParaRPr>
            </a:p>
          </p:txBody>
        </p:sp>
        <p:grpSp>
          <p:nvGrpSpPr>
            <p:cNvPr id="6" name="组合 5">
              <a:extLst>
                <a:ext uri="{FF2B5EF4-FFF2-40B4-BE49-F238E27FC236}">
                  <a16:creationId xmlns:a16="http://schemas.microsoft.com/office/drawing/2014/main" id="{4CA15134-87C1-5D21-6A0B-E26BF62FBB43}"/>
                </a:ext>
              </a:extLst>
            </p:cNvPr>
            <p:cNvGrpSpPr/>
            <p:nvPr/>
          </p:nvGrpSpPr>
          <p:grpSpPr>
            <a:xfrm>
              <a:off x="2341923" y="794660"/>
              <a:ext cx="7855200" cy="2501804"/>
              <a:chOff x="1449015" y="794660"/>
              <a:chExt cx="7855200" cy="2501804"/>
            </a:xfrm>
          </p:grpSpPr>
          <p:grpSp>
            <p:nvGrpSpPr>
              <p:cNvPr id="17" name="组合 16">
                <a:extLst>
                  <a:ext uri="{FF2B5EF4-FFF2-40B4-BE49-F238E27FC236}">
                    <a16:creationId xmlns:a16="http://schemas.microsoft.com/office/drawing/2014/main" id="{D8747B42-C586-5338-3993-D174D2E5D382}"/>
                  </a:ext>
                </a:extLst>
              </p:cNvPr>
              <p:cNvGrpSpPr/>
              <p:nvPr/>
            </p:nvGrpSpPr>
            <p:grpSpPr>
              <a:xfrm>
                <a:off x="5103360" y="794660"/>
                <a:ext cx="4020513" cy="2279562"/>
                <a:chOff x="6124980" y="2964710"/>
                <a:chExt cx="4518186" cy="2279562"/>
              </a:xfrm>
            </p:grpSpPr>
            <p:pic>
              <p:nvPicPr>
                <p:cNvPr id="24" name="图片 23">
                  <a:extLst>
                    <a:ext uri="{FF2B5EF4-FFF2-40B4-BE49-F238E27FC236}">
                      <a16:creationId xmlns:a16="http://schemas.microsoft.com/office/drawing/2014/main" id="{B5C9C04A-DC94-9884-C8A7-9C588DDC6145}"/>
                    </a:ext>
                  </a:extLst>
                </p:cNvPr>
                <p:cNvPicPr>
                  <a:picLocks noChangeAspect="1"/>
                </p:cNvPicPr>
                <p:nvPr/>
              </p:nvPicPr>
              <p:blipFill rotWithShape="1">
                <a:blip r:embed="rId3"/>
                <a:srcRect t="2579" b="-1"/>
                <a:stretch/>
              </p:blipFill>
              <p:spPr>
                <a:xfrm>
                  <a:off x="6124980" y="2964710"/>
                  <a:ext cx="4518186" cy="2279562"/>
                </a:xfrm>
                <a:prstGeom prst="rect">
                  <a:avLst/>
                </a:prstGeom>
              </p:spPr>
            </p:pic>
            <p:pic>
              <p:nvPicPr>
                <p:cNvPr id="25" name="图片 24">
                  <a:extLst>
                    <a:ext uri="{FF2B5EF4-FFF2-40B4-BE49-F238E27FC236}">
                      <a16:creationId xmlns:a16="http://schemas.microsoft.com/office/drawing/2014/main" id="{C299DCD0-620B-63D1-C96D-90744B646FFC}"/>
                    </a:ext>
                  </a:extLst>
                </p:cNvPr>
                <p:cNvPicPr>
                  <a:picLocks noChangeAspect="1"/>
                </p:cNvPicPr>
                <p:nvPr/>
              </p:nvPicPr>
              <p:blipFill>
                <a:blip r:embed="rId4"/>
                <a:stretch>
                  <a:fillRect/>
                </a:stretch>
              </p:blipFill>
              <p:spPr>
                <a:xfrm>
                  <a:off x="6124981" y="2964710"/>
                  <a:ext cx="804256" cy="418835"/>
                </a:xfrm>
                <a:prstGeom prst="rect">
                  <a:avLst/>
                </a:prstGeom>
              </p:spPr>
            </p:pic>
          </p:grpSp>
          <p:sp>
            <p:nvSpPr>
              <p:cNvPr id="26" name="文本框 25">
                <a:extLst>
                  <a:ext uri="{FF2B5EF4-FFF2-40B4-BE49-F238E27FC236}">
                    <a16:creationId xmlns:a16="http://schemas.microsoft.com/office/drawing/2014/main" id="{5CEF0307-3867-BB70-4F16-4E9F94D35070}"/>
                  </a:ext>
                </a:extLst>
              </p:cNvPr>
              <p:cNvSpPr txBox="1"/>
              <p:nvPr/>
            </p:nvSpPr>
            <p:spPr>
              <a:xfrm>
                <a:off x="4923016" y="3050243"/>
                <a:ext cx="4381199" cy="246221"/>
              </a:xfrm>
              <a:prstGeom prst="rect">
                <a:avLst/>
              </a:prstGeom>
              <a:noFill/>
            </p:spPr>
            <p:txBody>
              <a:bodyPr wrap="square">
                <a:spAutoFit/>
              </a:bodyPr>
              <a:lstStyle/>
              <a:p>
                <a:pPr>
                  <a:spcBef>
                    <a:spcPts val="0"/>
                  </a:spcBef>
                  <a:spcAft>
                    <a:spcPts val="0"/>
                  </a:spcAft>
                </a:pPr>
                <a:r>
                  <a:rPr lang="en-US" altLang="zh-CN" sz="1000" dirty="0">
                    <a:effectLst/>
                    <a:latin typeface="+mn-lt"/>
                    <a:ea typeface="+mn-ea"/>
                    <a:cs typeface="+mn-ea"/>
                    <a:sym typeface="+mn-lt"/>
                  </a:rPr>
                  <a:t>Z. Yang, T. </a:t>
                </a:r>
                <a:r>
                  <a:rPr lang="en-US" altLang="zh-CN" sz="1000" dirty="0" err="1">
                    <a:effectLst/>
                    <a:latin typeface="+mn-lt"/>
                    <a:ea typeface="+mn-ea"/>
                    <a:cs typeface="+mn-ea"/>
                    <a:sym typeface="+mn-lt"/>
                  </a:rPr>
                  <a:t>Albrow</a:t>
                </a:r>
                <a:r>
                  <a:rPr lang="en-US" altLang="zh-CN" sz="1000" dirty="0">
                    <a:effectLst/>
                    <a:latin typeface="+mn-lt"/>
                    <a:ea typeface="+mn-ea"/>
                    <a:cs typeface="+mn-ea"/>
                    <a:sym typeface="+mn-lt"/>
                  </a:rPr>
                  <a:t>-Owen, W. Cai, and T. Hasan, </a:t>
                </a:r>
                <a:r>
                  <a:rPr lang="en-US" altLang="zh-CN" sz="1000" b="1" dirty="0">
                    <a:effectLst/>
                    <a:latin typeface="+mn-lt"/>
                    <a:ea typeface="+mn-ea"/>
                    <a:cs typeface="+mn-ea"/>
                    <a:sym typeface="+mn-lt"/>
                  </a:rPr>
                  <a:t>Science</a:t>
                </a:r>
                <a:r>
                  <a:rPr lang="en-US" altLang="zh-CN" sz="1000" dirty="0">
                    <a:effectLst/>
                    <a:latin typeface="+mn-lt"/>
                    <a:ea typeface="+mn-ea"/>
                    <a:cs typeface="+mn-ea"/>
                    <a:sym typeface="+mn-lt"/>
                  </a:rPr>
                  <a:t> 371, (2021).</a:t>
                </a:r>
              </a:p>
            </p:txBody>
          </p:sp>
          <p:sp>
            <p:nvSpPr>
              <p:cNvPr id="13" name="文本框 12">
                <a:extLst>
                  <a:ext uri="{FF2B5EF4-FFF2-40B4-BE49-F238E27FC236}">
                    <a16:creationId xmlns:a16="http://schemas.microsoft.com/office/drawing/2014/main" id="{8C98BCA6-44B7-D55C-6377-4B59BC099347}"/>
                  </a:ext>
                </a:extLst>
              </p:cNvPr>
              <p:cNvSpPr txBox="1"/>
              <p:nvPr/>
            </p:nvSpPr>
            <p:spPr>
              <a:xfrm>
                <a:off x="1566820" y="1329978"/>
                <a:ext cx="2783535" cy="1287532"/>
              </a:xfrm>
              <a:prstGeom prst="rect">
                <a:avLst/>
              </a:prstGeom>
              <a:noFill/>
            </p:spPr>
            <p:txBody>
              <a:bodyPr wrap="square">
                <a:spAutoFit/>
              </a:bodyPr>
              <a:lstStyle/>
              <a:p>
                <a:pPr marL="285750" indent="-285750">
                  <a:lnSpc>
                    <a:spcPct val="150000"/>
                  </a:lnSpc>
                  <a:buFont typeface="Wingdings" pitchFamily="2" charset="2"/>
                  <a:buChar char="Ø"/>
                </a:pPr>
                <a:r>
                  <a:rPr lang="zh-CN" altLang="en-US" dirty="0">
                    <a:latin typeface="+mn-lt"/>
                    <a:ea typeface="+mn-ea"/>
                    <a:cs typeface="+mn-ea"/>
                    <a:sym typeface="+mn-lt"/>
                  </a:rPr>
                  <a:t>﻿</a:t>
                </a:r>
                <a:r>
                  <a:rPr lang="en-US" altLang="zh-CN" dirty="0">
                    <a:latin typeface="+mn-lt"/>
                    <a:ea typeface="+mn-ea"/>
                    <a:cs typeface="+mn-ea"/>
                    <a:sym typeface="+mn-lt"/>
                  </a:rPr>
                  <a:t>Data</a:t>
                </a:r>
                <a:r>
                  <a:rPr lang="zh-CN" altLang="en-US" dirty="0">
                    <a:latin typeface="+mn-lt"/>
                    <a:ea typeface="+mn-ea"/>
                    <a:cs typeface="+mn-ea"/>
                    <a:sym typeface="+mn-lt"/>
                  </a:rPr>
                  <a:t> </a:t>
                </a:r>
                <a:r>
                  <a:rPr lang="en-US" altLang="zh-CN" dirty="0">
                    <a:latin typeface="+mn-lt"/>
                    <a:ea typeface="+mn-ea"/>
                    <a:cs typeface="+mn-ea"/>
                    <a:sym typeface="+mn-lt"/>
                  </a:rPr>
                  <a:t>detection</a:t>
                </a:r>
              </a:p>
              <a:p>
                <a:pPr marL="285750" indent="-285750">
                  <a:lnSpc>
                    <a:spcPct val="150000"/>
                  </a:lnSpc>
                  <a:buFont typeface="Wingdings" pitchFamily="2" charset="2"/>
                  <a:buChar char="Ø"/>
                </a:pPr>
                <a:r>
                  <a:rPr lang="en-US" altLang="zh-CN" dirty="0">
                    <a:latin typeface="+mn-lt"/>
                    <a:ea typeface="+mn-ea"/>
                    <a:cs typeface="+mn-ea"/>
                    <a:sym typeface="+mn-lt"/>
                  </a:rPr>
                  <a:t>Compressed</a:t>
                </a:r>
                <a:r>
                  <a:rPr lang="zh-CN" altLang="en-US" dirty="0">
                    <a:latin typeface="+mn-lt"/>
                    <a:ea typeface="+mn-ea"/>
                    <a:cs typeface="+mn-ea"/>
                    <a:sym typeface="+mn-lt"/>
                  </a:rPr>
                  <a:t> </a:t>
                </a:r>
                <a:r>
                  <a:rPr lang="en-US" altLang="zh-CN" dirty="0">
                    <a:latin typeface="+mn-lt"/>
                    <a:ea typeface="+mn-ea"/>
                    <a:cs typeface="+mn-ea"/>
                    <a:sym typeface="+mn-lt"/>
                  </a:rPr>
                  <a:t>Sensing</a:t>
                </a:r>
              </a:p>
              <a:p>
                <a:pPr marL="285750" indent="-285750">
                  <a:lnSpc>
                    <a:spcPct val="150000"/>
                  </a:lnSpc>
                  <a:buFont typeface="Wingdings" pitchFamily="2" charset="2"/>
                  <a:buChar char="Ø"/>
                </a:pPr>
                <a:r>
                  <a:rPr lang="en-US" altLang="zh-CN" dirty="0">
                    <a:latin typeface="+mn-lt"/>
                    <a:ea typeface="+mn-ea"/>
                    <a:cs typeface="+mn-ea"/>
                    <a:sym typeface="+mn-lt"/>
                  </a:rPr>
                  <a:t>Reconstruction</a:t>
                </a:r>
              </a:p>
            </p:txBody>
          </p:sp>
          <p:sp>
            <p:nvSpPr>
              <p:cNvPr id="4" name="文本框 3">
                <a:extLst>
                  <a:ext uri="{FF2B5EF4-FFF2-40B4-BE49-F238E27FC236}">
                    <a16:creationId xmlns:a16="http://schemas.microsoft.com/office/drawing/2014/main" id="{9ED441F6-7FDD-D65C-6A26-84CE92AFB35C}"/>
                  </a:ext>
                </a:extLst>
              </p:cNvPr>
              <p:cNvSpPr txBox="1"/>
              <p:nvPr/>
            </p:nvSpPr>
            <p:spPr>
              <a:xfrm>
                <a:off x="1449015" y="879890"/>
                <a:ext cx="3654345" cy="369332"/>
              </a:xfrm>
              <a:prstGeom prst="rect">
                <a:avLst/>
              </a:prstGeom>
              <a:noFill/>
            </p:spPr>
            <p:txBody>
              <a:bodyPr wrap="square">
                <a:spAutoFit/>
              </a:bodyPr>
              <a:lstStyle/>
              <a:p>
                <a:pPr marL="0" indent="0" eaLnBrk="1" hangingPunct="1">
                  <a:buFont typeface="Arial" pitchFamily="34" charset="0"/>
                  <a:buNone/>
                </a:pPr>
                <a:r>
                  <a:rPr lang="en-US" altLang="zh-CN" sz="1800" b="1" dirty="0">
                    <a:solidFill>
                      <a:srgbClr val="175F8B"/>
                    </a:solidFill>
                    <a:latin typeface="+mn-lt"/>
                    <a:ea typeface="+mn-ea"/>
                    <a:cs typeface="+mn-ea"/>
                    <a:sym typeface="+mn-lt"/>
                  </a:rPr>
                  <a:t>Reconstructive method:</a:t>
                </a:r>
                <a:endParaRPr lang="zh-CN" altLang="en-US" sz="1800" b="1" dirty="0">
                  <a:solidFill>
                    <a:srgbClr val="C00000"/>
                  </a:solidFill>
                  <a:latin typeface="+mn-lt"/>
                  <a:ea typeface="+mn-ea"/>
                  <a:cs typeface="+mn-ea"/>
                  <a:sym typeface="+mn-lt"/>
                </a:endParaRPr>
              </a:p>
            </p:txBody>
          </p:sp>
        </p:grpSp>
      </p:grpSp>
      <p:sp>
        <p:nvSpPr>
          <p:cNvPr id="30" name="文本占位符 1">
            <a:extLst>
              <a:ext uri="{FF2B5EF4-FFF2-40B4-BE49-F238E27FC236}">
                <a16:creationId xmlns:a16="http://schemas.microsoft.com/office/drawing/2014/main" id="{CAE06A98-3E73-DD0A-31EF-77EF26704D74}"/>
              </a:ext>
            </a:extLst>
          </p:cNvPr>
          <p:cNvSpPr txBox="1">
            <a:spLocks/>
          </p:cNvSpPr>
          <p:nvPr/>
        </p:nvSpPr>
        <p:spPr>
          <a:xfrm>
            <a:off x="0" y="6142533"/>
            <a:ext cx="11420229" cy="381256"/>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buFont typeface="Arial" pitchFamily="34" charset="0"/>
              <a:buNone/>
            </a:pPr>
            <a:r>
              <a:rPr lang="en-US" altLang="zh-CN" sz="1800" b="1" dirty="0">
                <a:solidFill>
                  <a:srgbClr val="175F8B"/>
                </a:solidFill>
                <a:cs typeface="+mn-ea"/>
                <a:sym typeface="+mn-lt"/>
              </a:rPr>
              <a:t>	Cons:</a:t>
            </a:r>
            <a:r>
              <a:rPr lang="zh-CN" altLang="en-US" sz="1800" b="1" dirty="0">
                <a:solidFill>
                  <a:srgbClr val="175F8B"/>
                </a:solidFill>
                <a:cs typeface="+mn-ea"/>
                <a:sym typeface="+mn-lt"/>
              </a:rPr>
              <a:t> </a:t>
            </a:r>
            <a:r>
              <a:rPr lang="en-US" altLang="zh-CN" sz="1800" b="1" dirty="0">
                <a:solidFill>
                  <a:srgbClr val="175F8B"/>
                </a:solidFill>
                <a:cs typeface="+mn-ea"/>
                <a:sym typeface="+mn-lt"/>
              </a:rPr>
              <a:t>Instability</a:t>
            </a:r>
            <a:endParaRPr lang="zh-CN" altLang="en-US" sz="1800" b="1" dirty="0">
              <a:solidFill>
                <a:srgbClr val="C00000"/>
              </a:solidFill>
              <a:cs typeface="+mn-ea"/>
              <a:sym typeface="+mn-lt"/>
            </a:endParaRPr>
          </a:p>
        </p:txBody>
      </p:sp>
    </p:spTree>
    <p:extLst>
      <p:ext uri="{BB962C8B-B14F-4D97-AF65-F5344CB8AC3E}">
        <p14:creationId xmlns:p14="http://schemas.microsoft.com/office/powerpoint/2010/main" val="1615528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161682" cy="598488"/>
          </a:xfrm>
        </p:spPr>
        <p:txBody>
          <a:bodyPr/>
          <a:lstStyle/>
          <a:p>
            <a:r>
              <a:rPr lang="en-US" altLang="zh-CN" dirty="0">
                <a:latin typeface="+mn-lt"/>
                <a:ea typeface="+mn-ea"/>
                <a:cs typeface="+mn-ea"/>
                <a:sym typeface="+mn-lt"/>
              </a:rPr>
              <a:t>Spectrometer</a:t>
            </a:r>
            <a:r>
              <a:rPr lang="zh-CN" altLang="en-US" dirty="0">
                <a:latin typeface="+mn-lt"/>
                <a:ea typeface="+mn-ea"/>
                <a:cs typeface="+mn-ea"/>
                <a:sym typeface="+mn-lt"/>
              </a:rPr>
              <a:t> </a:t>
            </a:r>
            <a:r>
              <a:rPr lang="en-US" altLang="zh-CN" dirty="0">
                <a:latin typeface="+mn-lt"/>
                <a:ea typeface="+mn-ea"/>
                <a:cs typeface="+mn-ea"/>
                <a:sym typeface="+mn-lt"/>
              </a:rPr>
              <a:t>with</a:t>
            </a:r>
            <a:r>
              <a:rPr lang="zh-CN" altLang="en-US" dirty="0">
                <a:latin typeface="+mn-lt"/>
                <a:ea typeface="+mn-ea"/>
                <a:cs typeface="+mn-ea"/>
                <a:sym typeface="+mn-lt"/>
              </a:rPr>
              <a:t> </a:t>
            </a:r>
            <a:r>
              <a:rPr lang="en-US" altLang="zh-CN" dirty="0">
                <a:latin typeface="+mn-lt"/>
                <a:ea typeface="+mn-ea"/>
                <a:cs typeface="+mn-ea"/>
                <a:sym typeface="+mn-lt"/>
              </a:rPr>
              <a:t>multi-channels</a:t>
            </a:r>
            <a:endParaRPr lang="zh-CN" altLang="en-US" dirty="0">
              <a:latin typeface="+mn-lt"/>
              <a:ea typeface="+mn-ea"/>
              <a:cs typeface="+mn-ea"/>
              <a:sym typeface="+mn-lt"/>
            </a:endParaRPr>
          </a:p>
        </p:txBody>
      </p:sp>
      <p:sp>
        <p:nvSpPr>
          <p:cNvPr id="21" name="文本占位符 1">
            <a:extLst>
              <a:ext uri="{FF2B5EF4-FFF2-40B4-BE49-F238E27FC236}">
                <a16:creationId xmlns:a16="http://schemas.microsoft.com/office/drawing/2014/main" id="{FC9FF79C-3F39-D790-346D-2BDF25253B2D}"/>
              </a:ext>
            </a:extLst>
          </p:cNvPr>
          <p:cNvSpPr txBox="1">
            <a:spLocks/>
          </p:cNvSpPr>
          <p:nvPr/>
        </p:nvSpPr>
        <p:spPr>
          <a:xfrm>
            <a:off x="0" y="701247"/>
            <a:ext cx="10399554" cy="342901"/>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itchFamily="2" charset="2"/>
              <a:buChar char="Ø"/>
            </a:pPr>
            <a:r>
              <a:rPr lang="en-US" altLang="zh-CN" sz="1800" dirty="0">
                <a:solidFill>
                  <a:srgbClr val="175F8B"/>
                </a:solidFill>
                <a:cs typeface="+mn-ea"/>
                <a:sym typeface="+mn-lt"/>
              </a:rPr>
              <a:t>Calculating Spectral Information from Signals Detected at </a:t>
            </a:r>
            <a:r>
              <a:rPr lang="en-US" altLang="zh-CN" sz="1800" b="1" dirty="0">
                <a:solidFill>
                  <a:srgbClr val="175F8B"/>
                </a:solidFill>
                <a:cs typeface="+mn-ea"/>
                <a:sym typeface="+mn-lt"/>
              </a:rPr>
              <a:t>Different Ports</a:t>
            </a:r>
          </a:p>
        </p:txBody>
      </p:sp>
      <p:grpSp>
        <p:nvGrpSpPr>
          <p:cNvPr id="24" name="组合 23">
            <a:extLst>
              <a:ext uri="{FF2B5EF4-FFF2-40B4-BE49-F238E27FC236}">
                <a16:creationId xmlns:a16="http://schemas.microsoft.com/office/drawing/2014/main" id="{B0035B8D-312F-C9B5-285E-73E3C980D589}"/>
              </a:ext>
            </a:extLst>
          </p:cNvPr>
          <p:cNvGrpSpPr/>
          <p:nvPr/>
        </p:nvGrpSpPr>
        <p:grpSpPr>
          <a:xfrm>
            <a:off x="261452" y="1144850"/>
            <a:ext cx="11632556" cy="5308717"/>
            <a:chOff x="261452" y="996358"/>
            <a:chExt cx="11632556" cy="5308717"/>
          </a:xfrm>
        </p:grpSpPr>
        <p:pic>
          <p:nvPicPr>
            <p:cNvPr id="6" name="图片 5">
              <a:extLst>
                <a:ext uri="{FF2B5EF4-FFF2-40B4-BE49-F238E27FC236}">
                  <a16:creationId xmlns:a16="http://schemas.microsoft.com/office/drawing/2014/main" id="{BCFAD081-09BA-6739-9AFE-8A2DF96EF305}"/>
                </a:ext>
              </a:extLst>
            </p:cNvPr>
            <p:cNvPicPr>
              <a:picLocks noChangeAspect="1"/>
            </p:cNvPicPr>
            <p:nvPr/>
          </p:nvPicPr>
          <p:blipFill rotWithShape="1">
            <a:blip r:embed="rId3"/>
            <a:srcRect l="2167" t="1585" r="44851"/>
            <a:stretch/>
          </p:blipFill>
          <p:spPr>
            <a:xfrm>
              <a:off x="711737" y="1074714"/>
              <a:ext cx="2790374" cy="2226861"/>
            </a:xfrm>
            <a:prstGeom prst="rect">
              <a:avLst/>
            </a:prstGeom>
          </p:spPr>
        </p:pic>
        <p:sp>
          <p:nvSpPr>
            <p:cNvPr id="34" name="矩形 33">
              <a:extLst>
                <a:ext uri="{FF2B5EF4-FFF2-40B4-BE49-F238E27FC236}">
                  <a16:creationId xmlns:a16="http://schemas.microsoft.com/office/drawing/2014/main" id="{76C22050-9005-9FBE-9465-D856F16F6F90}"/>
                </a:ext>
              </a:extLst>
            </p:cNvPr>
            <p:cNvSpPr>
              <a:spLocks/>
            </p:cNvSpPr>
            <p:nvPr/>
          </p:nvSpPr>
          <p:spPr>
            <a:xfrm>
              <a:off x="3948405" y="996358"/>
              <a:ext cx="4053145" cy="5301048"/>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矩形 13">
              <a:extLst>
                <a:ext uri="{FF2B5EF4-FFF2-40B4-BE49-F238E27FC236}">
                  <a16:creationId xmlns:a16="http://schemas.microsoft.com/office/drawing/2014/main" id="{57586EA4-060A-5A1C-A240-AD69387F16B8}"/>
                </a:ext>
              </a:extLst>
            </p:cNvPr>
            <p:cNvSpPr>
              <a:spLocks/>
            </p:cNvSpPr>
            <p:nvPr/>
          </p:nvSpPr>
          <p:spPr>
            <a:xfrm>
              <a:off x="261452" y="996358"/>
              <a:ext cx="3690944" cy="5301049"/>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9" name="矩形 38">
              <a:extLst>
                <a:ext uri="{FF2B5EF4-FFF2-40B4-BE49-F238E27FC236}">
                  <a16:creationId xmlns:a16="http://schemas.microsoft.com/office/drawing/2014/main" id="{5E4062E7-ED95-28B4-BA26-7132D46433AB}"/>
                </a:ext>
              </a:extLst>
            </p:cNvPr>
            <p:cNvSpPr>
              <a:spLocks/>
            </p:cNvSpPr>
            <p:nvPr/>
          </p:nvSpPr>
          <p:spPr>
            <a:xfrm>
              <a:off x="7997558" y="996358"/>
              <a:ext cx="3876471" cy="5301048"/>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6" name="图片 15">
              <a:extLst>
                <a:ext uri="{FF2B5EF4-FFF2-40B4-BE49-F238E27FC236}">
                  <a16:creationId xmlns:a16="http://schemas.microsoft.com/office/drawing/2014/main" id="{21B2AE50-BBD9-A3FC-15A4-C1791B28BD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698020" y="1121546"/>
              <a:ext cx="2678864" cy="2253371"/>
            </a:xfrm>
            <a:prstGeom prst="rect">
              <a:avLst/>
            </a:prstGeom>
          </p:spPr>
        </p:pic>
        <p:sp>
          <p:nvSpPr>
            <p:cNvPr id="17" name="矩形 16">
              <a:extLst>
                <a:ext uri="{FF2B5EF4-FFF2-40B4-BE49-F238E27FC236}">
                  <a16:creationId xmlns:a16="http://schemas.microsoft.com/office/drawing/2014/main" id="{024E1A81-EE00-46F4-54E6-9C0D48D06368}"/>
                </a:ext>
              </a:extLst>
            </p:cNvPr>
            <p:cNvSpPr/>
            <p:nvPr/>
          </p:nvSpPr>
          <p:spPr>
            <a:xfrm>
              <a:off x="711737" y="5904965"/>
              <a:ext cx="2790374" cy="400110"/>
            </a:xfrm>
            <a:prstGeom prst="rect">
              <a:avLst/>
            </a:prstGeom>
          </p:spPr>
          <p:txBody>
            <a:bodyPr wrap="square">
              <a:spAutoFit/>
            </a:bodyPr>
            <a:lstStyle/>
            <a:p>
              <a:pPr>
                <a:spcBef>
                  <a:spcPts val="0"/>
                </a:spcBef>
                <a:spcAft>
                  <a:spcPts val="0"/>
                </a:spcAft>
              </a:pPr>
              <a:r>
                <a:rPr lang="en-US" altLang="zh-CN" sz="1000" dirty="0">
                  <a:latin typeface="+mn-lt"/>
                  <a:ea typeface="+mn-ea"/>
                  <a:cs typeface="+mn-ea"/>
                  <a:sym typeface="+mn-lt"/>
                </a:rPr>
                <a:t>B. Redding, S. F. Liew, R. </a:t>
              </a:r>
              <a:r>
                <a:rPr lang="en-US" altLang="zh-CN" sz="1000" dirty="0" err="1">
                  <a:latin typeface="+mn-lt"/>
                  <a:ea typeface="+mn-ea"/>
                  <a:cs typeface="+mn-ea"/>
                  <a:sym typeface="+mn-lt"/>
                </a:rPr>
                <a:t>Sarma</a:t>
              </a:r>
              <a:r>
                <a:rPr lang="en-US" altLang="zh-CN" sz="1000" dirty="0">
                  <a:latin typeface="+mn-lt"/>
                  <a:ea typeface="+mn-ea"/>
                  <a:cs typeface="+mn-ea"/>
                  <a:sym typeface="+mn-lt"/>
                </a:rPr>
                <a:t>, and H. Cao, </a:t>
              </a:r>
              <a:r>
                <a:rPr lang="en-US" altLang="zh-CN" sz="1000" b="1" dirty="0">
                  <a:latin typeface="+mn-lt"/>
                  <a:ea typeface="+mn-ea"/>
                  <a:cs typeface="+mn-ea"/>
                  <a:sym typeface="+mn-lt"/>
                </a:rPr>
                <a:t>Nature Photonics 7</a:t>
              </a:r>
              <a:r>
                <a:rPr lang="en-US" altLang="zh-CN" sz="1000" dirty="0">
                  <a:latin typeface="+mn-lt"/>
                  <a:ea typeface="+mn-ea"/>
                  <a:cs typeface="+mn-ea"/>
                  <a:sym typeface="+mn-lt"/>
                </a:rPr>
                <a:t>, 746 (2013).</a:t>
              </a:r>
              <a:endParaRPr lang="en-US" altLang="zh-CN" sz="1000" dirty="0">
                <a:effectLst/>
                <a:latin typeface="+mn-lt"/>
                <a:ea typeface="+mn-ea"/>
                <a:cs typeface="+mn-ea"/>
                <a:sym typeface="+mn-lt"/>
              </a:endParaRPr>
            </a:p>
          </p:txBody>
        </p:sp>
        <p:sp>
          <p:nvSpPr>
            <p:cNvPr id="28" name="文本框 27">
              <a:extLst>
                <a:ext uri="{FF2B5EF4-FFF2-40B4-BE49-F238E27FC236}">
                  <a16:creationId xmlns:a16="http://schemas.microsoft.com/office/drawing/2014/main" id="{27D8BB24-0A88-0CF3-F377-7736184B1C90}"/>
                </a:ext>
              </a:extLst>
            </p:cNvPr>
            <p:cNvSpPr txBox="1">
              <a:spLocks/>
            </p:cNvSpPr>
            <p:nvPr/>
          </p:nvSpPr>
          <p:spPr>
            <a:xfrm>
              <a:off x="4024563" y="5957013"/>
              <a:ext cx="3900828" cy="246221"/>
            </a:xfrm>
            <a:prstGeom prst="rect">
              <a:avLst/>
            </a:prstGeom>
            <a:noFill/>
          </p:spPr>
          <p:txBody>
            <a:bodyPr wrap="square">
              <a:spAutoFit/>
            </a:bodyPr>
            <a:lstStyle/>
            <a:p>
              <a:pPr algn="ctr"/>
              <a:r>
                <a:rPr lang="en-US" altLang="zh-CN" sz="1000" dirty="0">
                  <a:latin typeface="+mn-lt"/>
                  <a:ea typeface="+mn-ea"/>
                  <a:cs typeface="+mn-ea"/>
                  <a:sym typeface="+mn-lt"/>
                </a:rPr>
                <a:t> Z. Yang, T. </a:t>
              </a:r>
              <a:r>
                <a:rPr lang="en-US" altLang="zh-CN" sz="1000" dirty="0" err="1">
                  <a:latin typeface="+mn-lt"/>
                  <a:ea typeface="+mn-ea"/>
                  <a:cs typeface="+mn-ea"/>
                  <a:sym typeface="+mn-lt"/>
                </a:rPr>
                <a:t>Albrow-owen</a:t>
              </a:r>
              <a:r>
                <a:rPr lang="en-US" altLang="zh-CN" sz="1000" dirty="0">
                  <a:latin typeface="+mn-lt"/>
                  <a:ea typeface="+mn-ea"/>
                  <a:cs typeface="+mn-ea"/>
                  <a:sym typeface="+mn-lt"/>
                </a:rPr>
                <a:t>, et al., </a:t>
              </a:r>
              <a:r>
                <a:rPr lang="en-US" altLang="zh-CN" sz="1000" b="1" dirty="0">
                  <a:latin typeface="+mn-lt"/>
                  <a:ea typeface="+mn-ea"/>
                  <a:cs typeface="+mn-ea"/>
                  <a:sym typeface="+mn-lt"/>
                </a:rPr>
                <a:t>Science</a:t>
              </a:r>
              <a:r>
                <a:rPr lang="en-US" altLang="zh-CN" sz="1000" dirty="0">
                  <a:latin typeface="+mn-lt"/>
                  <a:ea typeface="+mn-ea"/>
                  <a:cs typeface="+mn-ea"/>
                  <a:sym typeface="+mn-lt"/>
                </a:rPr>
                <a:t> 1020, 1017 (2019).</a:t>
              </a:r>
            </a:p>
          </p:txBody>
        </p:sp>
        <p:sp>
          <p:nvSpPr>
            <p:cNvPr id="4" name="文本框 3">
              <a:extLst>
                <a:ext uri="{FF2B5EF4-FFF2-40B4-BE49-F238E27FC236}">
                  <a16:creationId xmlns:a16="http://schemas.microsoft.com/office/drawing/2014/main" id="{D6BD40C6-E470-18DD-B3C7-0FCDAF275EBC}"/>
                </a:ext>
              </a:extLst>
            </p:cNvPr>
            <p:cNvSpPr txBox="1"/>
            <p:nvPr/>
          </p:nvSpPr>
          <p:spPr>
            <a:xfrm>
              <a:off x="295691" y="5157180"/>
              <a:ext cx="3622467" cy="523220"/>
            </a:xfrm>
            <a:prstGeom prst="rect">
              <a:avLst/>
            </a:prstGeom>
            <a:noFill/>
          </p:spPr>
          <p:txBody>
            <a:bodyPr wrap="none" rtlCol="0">
              <a:spAutoFit/>
            </a:bodyPr>
            <a:lstStyle/>
            <a:p>
              <a:r>
                <a:rPr lang="en-US" altLang="zh-CN" sz="1400" dirty="0">
                  <a:latin typeface="+mn-lt"/>
                  <a:ea typeface="+mn-ea"/>
                  <a:cs typeface="+mn-ea"/>
                  <a:sym typeface="+mn-lt"/>
                </a:rPr>
                <a:t>Resolution: 0.75 nm</a:t>
              </a:r>
              <a:r>
                <a:rPr lang="zh-CN" altLang="en-US" sz="1400" dirty="0">
                  <a:latin typeface="+mn-lt"/>
                  <a:ea typeface="+mn-ea"/>
                  <a:cs typeface="+mn-ea"/>
                  <a:sym typeface="+mn-lt"/>
                </a:rPr>
                <a:t>，</a:t>
              </a:r>
              <a:r>
                <a:rPr lang="en-US" altLang="zh-CN" sz="1400" dirty="0">
                  <a:latin typeface="+mn-lt"/>
                  <a:ea typeface="+mn-ea"/>
                  <a:cs typeface="+mn-ea"/>
                  <a:sym typeface="+mn-lt"/>
                </a:rPr>
                <a:t>Bandwidth:</a:t>
              </a:r>
              <a:r>
                <a:rPr lang="zh-CN" altLang="en-US" sz="1400" dirty="0">
                  <a:latin typeface="+mn-lt"/>
                  <a:ea typeface="+mn-ea"/>
                  <a:cs typeface="+mn-ea"/>
                  <a:sym typeface="+mn-lt"/>
                </a:rPr>
                <a:t> </a:t>
              </a:r>
              <a:r>
                <a:rPr lang="en-US" altLang="zh-CN" sz="1400" dirty="0">
                  <a:latin typeface="+mn-lt"/>
                  <a:ea typeface="+mn-ea"/>
                  <a:cs typeface="+mn-ea"/>
                  <a:sym typeface="+mn-lt"/>
                </a:rPr>
                <a:t>25 nm</a:t>
              </a:r>
            </a:p>
            <a:p>
              <a:r>
                <a:rPr lang="en-US" altLang="zh-CN" sz="1400" dirty="0">
                  <a:latin typeface="+mn-lt"/>
                  <a:ea typeface="+mn-ea"/>
                  <a:cs typeface="+mn-ea"/>
                  <a:sym typeface="+mn-lt"/>
                </a:rPr>
                <a:t>Footprint: 50 µm × 25 µm</a:t>
              </a:r>
              <a:endParaRPr lang="zh-CN" altLang="en-US" sz="1400" dirty="0">
                <a:latin typeface="+mn-lt"/>
                <a:ea typeface="+mn-ea"/>
                <a:cs typeface="+mn-ea"/>
                <a:sym typeface="+mn-lt"/>
              </a:endParaRPr>
            </a:p>
          </p:txBody>
        </p:sp>
        <p:sp>
          <p:nvSpPr>
            <p:cNvPr id="7" name="文本框 6">
              <a:extLst>
                <a:ext uri="{FF2B5EF4-FFF2-40B4-BE49-F238E27FC236}">
                  <a16:creationId xmlns:a16="http://schemas.microsoft.com/office/drawing/2014/main" id="{B47B287C-6A7C-408B-8FFD-7B8CECE35BEC}"/>
                </a:ext>
              </a:extLst>
            </p:cNvPr>
            <p:cNvSpPr txBox="1"/>
            <p:nvPr/>
          </p:nvSpPr>
          <p:spPr>
            <a:xfrm>
              <a:off x="4247860" y="5157180"/>
              <a:ext cx="3579185" cy="523220"/>
            </a:xfrm>
            <a:prstGeom prst="rect">
              <a:avLst/>
            </a:prstGeom>
            <a:noFill/>
          </p:spPr>
          <p:txBody>
            <a:bodyPr wrap="none" rtlCol="0">
              <a:spAutoFit/>
            </a:bodyPr>
            <a:lstStyle/>
            <a:p>
              <a:r>
                <a:rPr lang="en-US" altLang="zh-CN" sz="1400" dirty="0">
                  <a:latin typeface="+mn-lt"/>
                  <a:ea typeface="+mn-ea"/>
                  <a:cs typeface="+mn-ea"/>
                  <a:sym typeface="+mn-lt"/>
                </a:rPr>
                <a:t>Resolution: 15 nm</a:t>
              </a:r>
              <a:r>
                <a:rPr lang="zh-CN" altLang="en-US" sz="1400" dirty="0">
                  <a:latin typeface="+mn-lt"/>
                  <a:ea typeface="+mn-ea"/>
                  <a:cs typeface="+mn-ea"/>
                  <a:sym typeface="+mn-lt"/>
                </a:rPr>
                <a:t>，</a:t>
              </a:r>
              <a:r>
                <a:rPr lang="en-US" altLang="zh-CN" sz="1400" dirty="0">
                  <a:latin typeface="+mn-lt"/>
                  <a:ea typeface="+mn-ea"/>
                  <a:cs typeface="+mn-ea"/>
                  <a:sym typeface="+mn-lt"/>
                </a:rPr>
                <a:t>Bandwidth:</a:t>
              </a:r>
              <a:r>
                <a:rPr lang="zh-CN" altLang="en-US" sz="1400" dirty="0">
                  <a:latin typeface="+mn-lt"/>
                  <a:ea typeface="+mn-ea"/>
                  <a:cs typeface="+mn-ea"/>
                  <a:sym typeface="+mn-lt"/>
                </a:rPr>
                <a:t> </a:t>
              </a:r>
              <a:r>
                <a:rPr lang="en-US" altLang="zh-CN" sz="1400" dirty="0">
                  <a:latin typeface="+mn-lt"/>
                  <a:ea typeface="+mn-ea"/>
                  <a:cs typeface="+mn-ea"/>
                  <a:sym typeface="+mn-lt"/>
                </a:rPr>
                <a:t>130 nm</a:t>
              </a:r>
            </a:p>
            <a:p>
              <a:r>
                <a:rPr lang="en-US" altLang="zh-CN" sz="1400" dirty="0">
                  <a:latin typeface="+mn-lt"/>
                  <a:ea typeface="+mn-ea"/>
                  <a:cs typeface="+mn-ea"/>
                  <a:sym typeface="+mn-lt"/>
                </a:rPr>
                <a:t>Footprint:~50 µm ×20 µm</a:t>
              </a:r>
              <a:endParaRPr lang="zh-CN" altLang="en-US" sz="1400" dirty="0">
                <a:latin typeface="+mn-lt"/>
                <a:ea typeface="+mn-ea"/>
                <a:cs typeface="+mn-ea"/>
                <a:sym typeface="+mn-lt"/>
              </a:endParaRPr>
            </a:p>
          </p:txBody>
        </p:sp>
        <p:sp>
          <p:nvSpPr>
            <p:cNvPr id="22" name="文本框 21">
              <a:extLst>
                <a:ext uri="{FF2B5EF4-FFF2-40B4-BE49-F238E27FC236}">
                  <a16:creationId xmlns:a16="http://schemas.microsoft.com/office/drawing/2014/main" id="{2DF2295C-931D-4708-1263-D5401D4A4232}"/>
                </a:ext>
              </a:extLst>
            </p:cNvPr>
            <p:cNvSpPr txBox="1"/>
            <p:nvPr/>
          </p:nvSpPr>
          <p:spPr>
            <a:xfrm>
              <a:off x="4116228" y="3290153"/>
              <a:ext cx="3842449" cy="307777"/>
            </a:xfrm>
            <a:prstGeom prst="rect">
              <a:avLst/>
            </a:prstGeom>
            <a:noFill/>
          </p:spPr>
          <p:txBody>
            <a:bodyPr wrap="square">
              <a:spAutoFit/>
            </a:bodyPr>
            <a:lstStyle/>
            <a:p>
              <a:r>
                <a:rPr lang="zh-CN" altLang="en-US" sz="1400" dirty="0">
                  <a:latin typeface="+mn-lt"/>
                  <a:ea typeface="+mn-ea"/>
                  <a:cs typeface="+mn-ea"/>
                  <a:sym typeface="+mn-lt"/>
                </a:rPr>
                <a:t>﻿Single nanowire broadband detector array</a:t>
              </a:r>
            </a:p>
          </p:txBody>
        </p:sp>
        <p:sp>
          <p:nvSpPr>
            <p:cNvPr id="23" name="文本框 22">
              <a:extLst>
                <a:ext uri="{FF2B5EF4-FFF2-40B4-BE49-F238E27FC236}">
                  <a16:creationId xmlns:a16="http://schemas.microsoft.com/office/drawing/2014/main" id="{B13DD9B8-3349-8077-0762-253E4F1EBAB3}"/>
                </a:ext>
              </a:extLst>
            </p:cNvPr>
            <p:cNvSpPr txBox="1"/>
            <p:nvPr/>
          </p:nvSpPr>
          <p:spPr>
            <a:xfrm>
              <a:off x="1027737" y="3252231"/>
              <a:ext cx="2158375" cy="307777"/>
            </a:xfrm>
            <a:prstGeom prst="rect">
              <a:avLst/>
            </a:prstGeom>
            <a:noFill/>
          </p:spPr>
          <p:txBody>
            <a:bodyPr wrap="square">
              <a:spAutoFit/>
            </a:bodyPr>
            <a:lstStyle/>
            <a:p>
              <a:r>
                <a:rPr lang="zh-CN" altLang="en-US" sz="1400" dirty="0">
                  <a:latin typeface="+mn-lt"/>
                  <a:ea typeface="+mn-ea"/>
                  <a:cs typeface="+mn-ea"/>
                  <a:sym typeface="+mn-lt"/>
                </a:rPr>
                <a:t>﻿</a:t>
              </a:r>
              <a:r>
                <a:rPr lang="en-US" altLang="zh-CN" sz="1400" dirty="0">
                  <a:latin typeface="+mn-lt"/>
                  <a:ea typeface="+mn-ea"/>
                  <a:cs typeface="+mn-ea"/>
                  <a:sym typeface="+mn-lt"/>
                </a:rPr>
                <a:t>Disordered</a:t>
              </a:r>
              <a:r>
                <a:rPr lang="zh-CN" altLang="en-US" sz="1400" dirty="0">
                  <a:latin typeface="+mn-lt"/>
                  <a:ea typeface="+mn-ea"/>
                  <a:cs typeface="+mn-ea"/>
                  <a:sym typeface="+mn-lt"/>
                </a:rPr>
                <a:t> </a:t>
              </a:r>
              <a:r>
                <a:rPr lang="en-US" altLang="zh-CN" sz="1400" dirty="0">
                  <a:latin typeface="+mn-lt"/>
                  <a:ea typeface="+mn-ea"/>
                  <a:cs typeface="+mn-ea"/>
                  <a:sym typeface="+mn-lt"/>
                </a:rPr>
                <a:t>Photonics</a:t>
              </a:r>
              <a:endParaRPr lang="zh-CN" altLang="en-US" sz="1400" dirty="0">
                <a:latin typeface="+mn-lt"/>
                <a:ea typeface="+mn-ea"/>
                <a:cs typeface="+mn-ea"/>
                <a:sym typeface="+mn-lt"/>
              </a:endParaRPr>
            </a:p>
          </p:txBody>
        </p:sp>
        <p:pic>
          <p:nvPicPr>
            <p:cNvPr id="38" name="图片 37">
              <a:extLst>
                <a:ext uri="{FF2B5EF4-FFF2-40B4-BE49-F238E27FC236}">
                  <a16:creationId xmlns:a16="http://schemas.microsoft.com/office/drawing/2014/main" id="{85FF48AB-B438-5F40-022E-F77A3C715D6B}"/>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flipV="1">
              <a:off x="8917075" y="924238"/>
              <a:ext cx="2225601" cy="2528457"/>
            </a:xfrm>
            <a:prstGeom prst="rect">
              <a:avLst/>
            </a:prstGeom>
          </p:spPr>
        </p:pic>
        <p:sp>
          <p:nvSpPr>
            <p:cNvPr id="40" name="矩形 39">
              <a:extLst>
                <a:ext uri="{FF2B5EF4-FFF2-40B4-BE49-F238E27FC236}">
                  <a16:creationId xmlns:a16="http://schemas.microsoft.com/office/drawing/2014/main" id="{9C59C392-E0C1-A27A-E20F-6909E5A0ABFE}"/>
                </a:ext>
              </a:extLst>
            </p:cNvPr>
            <p:cNvSpPr/>
            <p:nvPr/>
          </p:nvSpPr>
          <p:spPr>
            <a:xfrm>
              <a:off x="8439198" y="5811485"/>
              <a:ext cx="3181355" cy="400110"/>
            </a:xfrm>
            <a:prstGeom prst="rect">
              <a:avLst/>
            </a:prstGeom>
          </p:spPr>
          <p:txBody>
            <a:bodyPr wrap="square">
              <a:spAutoFit/>
            </a:bodyPr>
            <a:lstStyle/>
            <a:p>
              <a:pPr>
                <a:spcBef>
                  <a:spcPts val="0"/>
                </a:spcBef>
                <a:spcAft>
                  <a:spcPts val="0"/>
                </a:spcAft>
              </a:pPr>
              <a:r>
                <a:rPr lang="en-US" altLang="zh-CN" sz="1000" dirty="0">
                  <a:latin typeface="+mn-lt"/>
                  <a:ea typeface="+mn-ea"/>
                  <a:cs typeface="+mn-ea"/>
                  <a:sym typeface="+mn-lt"/>
                </a:rPr>
                <a:t>A. Li, F. Bao, Y. Wu, et al., </a:t>
              </a:r>
              <a:r>
                <a:rPr lang="en-US" altLang="zh-CN" sz="1000" b="1" dirty="0">
                  <a:latin typeface="+mn-lt"/>
                  <a:ea typeface="+mn-ea"/>
                  <a:cs typeface="+mn-ea"/>
                  <a:sym typeface="+mn-lt"/>
                </a:rPr>
                <a:t>Laser &amp; Photonics Reviews,</a:t>
              </a:r>
              <a:r>
                <a:rPr lang="en-US" altLang="zh-CN" sz="1000" dirty="0">
                  <a:latin typeface="+mn-lt"/>
                  <a:ea typeface="+mn-ea"/>
                  <a:cs typeface="+mn-ea"/>
                  <a:sym typeface="+mn-lt"/>
                </a:rPr>
                <a:t> 2301107 (2024).</a:t>
              </a:r>
            </a:p>
          </p:txBody>
        </p:sp>
        <p:sp>
          <p:nvSpPr>
            <p:cNvPr id="41" name="文本框 40">
              <a:extLst>
                <a:ext uri="{FF2B5EF4-FFF2-40B4-BE49-F238E27FC236}">
                  <a16:creationId xmlns:a16="http://schemas.microsoft.com/office/drawing/2014/main" id="{1E7E5290-06CA-432C-90C6-93834831CD13}"/>
                </a:ext>
              </a:extLst>
            </p:cNvPr>
            <p:cNvSpPr txBox="1"/>
            <p:nvPr/>
          </p:nvSpPr>
          <p:spPr>
            <a:xfrm>
              <a:off x="8165743" y="5157180"/>
              <a:ext cx="3728265" cy="523220"/>
            </a:xfrm>
            <a:prstGeom prst="rect">
              <a:avLst/>
            </a:prstGeom>
            <a:noFill/>
          </p:spPr>
          <p:txBody>
            <a:bodyPr wrap="none" rtlCol="0">
              <a:spAutoFit/>
            </a:bodyPr>
            <a:lstStyle/>
            <a:p>
              <a:r>
                <a:rPr lang="en-US" altLang="zh-CN" sz="1400" dirty="0">
                  <a:latin typeface="+mn-lt"/>
                  <a:ea typeface="+mn-ea"/>
                  <a:cs typeface="+mn-ea"/>
                  <a:sym typeface="+mn-lt"/>
                </a:rPr>
                <a:t>Resolution: 0.12 nm</a:t>
              </a:r>
              <a:r>
                <a:rPr lang="zh-CN" altLang="en-US" sz="1400" dirty="0">
                  <a:latin typeface="+mn-lt"/>
                  <a:ea typeface="+mn-ea"/>
                  <a:cs typeface="+mn-ea"/>
                  <a:sym typeface="+mn-lt"/>
                </a:rPr>
                <a:t>，</a:t>
              </a:r>
              <a:r>
                <a:rPr lang="en-US" altLang="zh-CN" sz="1400" dirty="0">
                  <a:latin typeface="+mn-lt"/>
                  <a:ea typeface="+mn-ea"/>
                  <a:cs typeface="+mn-ea"/>
                  <a:sym typeface="+mn-lt"/>
                </a:rPr>
                <a:t>Bandwidth:</a:t>
              </a:r>
              <a:r>
                <a:rPr lang="zh-CN" altLang="en-US" sz="1400" dirty="0">
                  <a:latin typeface="+mn-lt"/>
                  <a:ea typeface="+mn-ea"/>
                  <a:cs typeface="+mn-ea"/>
                  <a:sym typeface="+mn-lt"/>
                </a:rPr>
                <a:t> </a:t>
              </a:r>
              <a:r>
                <a:rPr lang="en-US" altLang="zh-CN" sz="1400" dirty="0">
                  <a:latin typeface="+mn-lt"/>
                  <a:ea typeface="+mn-ea"/>
                  <a:cs typeface="+mn-ea"/>
                  <a:sym typeface="+mn-lt"/>
                </a:rPr>
                <a:t>120 nm</a:t>
              </a:r>
            </a:p>
            <a:p>
              <a:r>
                <a:rPr lang="en-US" altLang="zh-CN" sz="1400" dirty="0">
                  <a:latin typeface="+mn-lt"/>
                  <a:ea typeface="+mn-ea"/>
                  <a:cs typeface="+mn-ea"/>
                  <a:sym typeface="+mn-lt"/>
                </a:rPr>
                <a:t>Footprint &lt; 4 mm</a:t>
              </a:r>
              <a:r>
                <a:rPr lang="en-US" altLang="zh-CN" sz="1400" baseline="30000" dirty="0">
                  <a:latin typeface="+mn-lt"/>
                  <a:ea typeface="+mn-ea"/>
                  <a:cs typeface="+mn-ea"/>
                  <a:sym typeface="+mn-lt"/>
                </a:rPr>
                <a:t>2</a:t>
              </a:r>
              <a:r>
                <a:rPr lang="en-US" altLang="zh-CN" sz="1400" dirty="0">
                  <a:latin typeface="+mn-lt"/>
                  <a:ea typeface="+mn-ea"/>
                  <a:cs typeface="+mn-ea"/>
                  <a:sym typeface="+mn-lt"/>
                </a:rPr>
                <a:t> </a:t>
              </a:r>
              <a:endParaRPr lang="zh-CN" altLang="en-US" sz="1400" dirty="0">
                <a:latin typeface="+mn-lt"/>
                <a:ea typeface="+mn-ea"/>
                <a:cs typeface="+mn-ea"/>
                <a:sym typeface="+mn-lt"/>
              </a:endParaRPr>
            </a:p>
          </p:txBody>
        </p:sp>
        <p:sp>
          <p:nvSpPr>
            <p:cNvPr id="5" name="文本框 4">
              <a:extLst>
                <a:ext uri="{FF2B5EF4-FFF2-40B4-BE49-F238E27FC236}">
                  <a16:creationId xmlns:a16="http://schemas.microsoft.com/office/drawing/2014/main" id="{4A3526E9-F1A2-60E3-2C9B-4A3CDAFCE97A}"/>
                </a:ext>
              </a:extLst>
            </p:cNvPr>
            <p:cNvSpPr txBox="1"/>
            <p:nvPr/>
          </p:nvSpPr>
          <p:spPr>
            <a:xfrm>
              <a:off x="619021" y="3689230"/>
              <a:ext cx="2975806" cy="1166794"/>
            </a:xfrm>
            <a:prstGeom prst="rect">
              <a:avLst/>
            </a:prstGeom>
            <a:solidFill>
              <a:schemeClr val="bg1"/>
            </a:solidFill>
          </p:spPr>
          <p:txBody>
            <a:bodyPr wrap="square">
              <a:spAutoFit/>
            </a:bodyPr>
            <a:lstStyle/>
            <a:p>
              <a:pPr marL="285750" indent="-285750">
                <a:lnSpc>
                  <a:spcPct val="120000"/>
                </a:lnSpc>
                <a:spcBef>
                  <a:spcPts val="500"/>
                </a:spcBef>
                <a:buFont typeface="Wingdings" pitchFamily="2" charset="2"/>
                <a:buChar char="Ø"/>
              </a:pPr>
              <a:r>
                <a:rPr lang="zh-CN" altLang="en-US" sz="1400" dirty="0">
                  <a:latin typeface="+mn-lt"/>
                  <a:ea typeface="+mn-ea"/>
                  <a:cs typeface="+mn-ea"/>
                  <a:sym typeface="+mn-lt"/>
                </a:rPr>
                <a:t>﻿</a:t>
              </a:r>
              <a:r>
                <a:rPr lang="en-US" altLang="zh-CN" sz="1400" dirty="0">
                  <a:latin typeface="+mn-lt"/>
                  <a:ea typeface="+mn-ea"/>
                  <a:cs typeface="+mn-ea"/>
                  <a:sym typeface="+mn-lt"/>
                </a:rPr>
                <a:t>Sensing optical power at different ports with PD</a:t>
              </a:r>
            </a:p>
            <a:p>
              <a:pPr marL="285750" indent="-285750">
                <a:lnSpc>
                  <a:spcPct val="120000"/>
                </a:lnSpc>
                <a:spcBef>
                  <a:spcPts val="500"/>
                </a:spcBef>
                <a:buFont typeface="Wingdings" pitchFamily="2" charset="2"/>
                <a:buChar char="Ø"/>
              </a:pPr>
              <a:r>
                <a:rPr lang="en-US" altLang="zh-CN" sz="1400" dirty="0">
                  <a:latin typeface="+mn-lt"/>
                  <a:ea typeface="+mn-ea"/>
                  <a:cs typeface="+mn-ea"/>
                  <a:sym typeface="+mn-lt"/>
                </a:rPr>
                <a:t>Reconstruct the spectrum from the sensed current</a:t>
              </a:r>
            </a:p>
          </p:txBody>
        </p:sp>
        <p:sp>
          <p:nvSpPr>
            <p:cNvPr id="8" name="文本框 7">
              <a:extLst>
                <a:ext uri="{FF2B5EF4-FFF2-40B4-BE49-F238E27FC236}">
                  <a16:creationId xmlns:a16="http://schemas.microsoft.com/office/drawing/2014/main" id="{593B68F4-57A2-50B3-4D59-61B6479EE07C}"/>
                </a:ext>
              </a:extLst>
            </p:cNvPr>
            <p:cNvSpPr txBox="1"/>
            <p:nvPr/>
          </p:nvSpPr>
          <p:spPr>
            <a:xfrm>
              <a:off x="4549549" y="3689230"/>
              <a:ext cx="2975806" cy="1166794"/>
            </a:xfrm>
            <a:prstGeom prst="rect">
              <a:avLst/>
            </a:prstGeom>
            <a:solidFill>
              <a:schemeClr val="bg1"/>
            </a:solidFill>
          </p:spPr>
          <p:txBody>
            <a:bodyPr wrap="square">
              <a:spAutoFit/>
            </a:bodyPr>
            <a:lstStyle/>
            <a:p>
              <a:pPr marL="285750" indent="-285750">
                <a:lnSpc>
                  <a:spcPct val="120000"/>
                </a:lnSpc>
                <a:spcBef>
                  <a:spcPts val="500"/>
                </a:spcBef>
                <a:buFont typeface="Wingdings" pitchFamily="2" charset="2"/>
                <a:buChar char="Ø"/>
              </a:pPr>
              <a:r>
                <a:rPr lang="zh-CN" altLang="en-US" sz="1400" dirty="0">
                  <a:latin typeface="+mn-lt"/>
                  <a:ea typeface="+mn-ea"/>
                  <a:cs typeface="+mn-ea"/>
                  <a:sym typeface="+mn-lt"/>
                </a:rPr>
                <a:t>﻿</a:t>
              </a:r>
              <a:r>
                <a:rPr lang="en-US" altLang="zh-CN" sz="1400" dirty="0">
                  <a:latin typeface="+mn-lt"/>
                  <a:ea typeface="+mn-ea"/>
                  <a:cs typeface="+mn-ea"/>
                  <a:sym typeface="+mn-lt"/>
                </a:rPr>
                <a:t>Sensing optical power at </a:t>
              </a:r>
              <a:r>
                <a:rPr lang="en-US" altLang="zh-CN" sz="1400" b="1" dirty="0">
                  <a:latin typeface="+mn-lt"/>
                  <a:ea typeface="+mn-ea"/>
                  <a:cs typeface="+mn-ea"/>
                  <a:sym typeface="+mn-lt"/>
                </a:rPr>
                <a:t>different probes</a:t>
              </a:r>
            </a:p>
            <a:p>
              <a:pPr marL="285750" indent="-285750">
                <a:lnSpc>
                  <a:spcPct val="120000"/>
                </a:lnSpc>
                <a:spcBef>
                  <a:spcPts val="500"/>
                </a:spcBef>
                <a:buFont typeface="Wingdings" pitchFamily="2" charset="2"/>
                <a:buChar char="Ø"/>
              </a:pPr>
              <a:r>
                <a:rPr lang="en-US" altLang="zh-CN" sz="1400" dirty="0">
                  <a:latin typeface="+mn-lt"/>
                  <a:ea typeface="+mn-ea"/>
                  <a:cs typeface="+mn-ea"/>
                  <a:sym typeface="+mn-lt"/>
                </a:rPr>
                <a:t>Reconstruct the spectrum from the sensed current</a:t>
              </a:r>
            </a:p>
          </p:txBody>
        </p:sp>
        <p:sp>
          <p:nvSpPr>
            <p:cNvPr id="9" name="文本框 8">
              <a:extLst>
                <a:ext uri="{FF2B5EF4-FFF2-40B4-BE49-F238E27FC236}">
                  <a16:creationId xmlns:a16="http://schemas.microsoft.com/office/drawing/2014/main" id="{E12E1E26-E9CD-D21B-25BE-F5FCB7459317}"/>
                </a:ext>
              </a:extLst>
            </p:cNvPr>
            <p:cNvSpPr txBox="1"/>
            <p:nvPr/>
          </p:nvSpPr>
          <p:spPr>
            <a:xfrm>
              <a:off x="8541972" y="3689230"/>
              <a:ext cx="2975806" cy="1166794"/>
            </a:xfrm>
            <a:prstGeom prst="rect">
              <a:avLst/>
            </a:prstGeom>
            <a:solidFill>
              <a:schemeClr val="bg1"/>
            </a:solidFill>
          </p:spPr>
          <p:txBody>
            <a:bodyPr wrap="square">
              <a:spAutoFit/>
            </a:bodyPr>
            <a:lstStyle/>
            <a:p>
              <a:pPr marL="285750" indent="-285750">
                <a:lnSpc>
                  <a:spcPct val="120000"/>
                </a:lnSpc>
                <a:spcBef>
                  <a:spcPts val="500"/>
                </a:spcBef>
                <a:buFont typeface="Wingdings" pitchFamily="2" charset="2"/>
                <a:buChar char="Ø"/>
              </a:pPr>
              <a:r>
                <a:rPr lang="zh-CN" altLang="en-US" sz="1400" dirty="0">
                  <a:latin typeface="+mn-lt"/>
                  <a:ea typeface="+mn-ea"/>
                  <a:cs typeface="+mn-ea"/>
                  <a:sym typeface="+mn-lt"/>
                </a:rPr>
                <a:t>﻿</a:t>
              </a:r>
              <a:r>
                <a:rPr lang="en-US" altLang="zh-CN" sz="1400" dirty="0">
                  <a:latin typeface="+mn-lt"/>
                  <a:ea typeface="+mn-ea"/>
                  <a:cs typeface="+mn-ea"/>
                  <a:sym typeface="+mn-lt"/>
                </a:rPr>
                <a:t>Sensing optical power at different ports with PD</a:t>
              </a:r>
            </a:p>
            <a:p>
              <a:pPr marL="285750" indent="-285750">
                <a:lnSpc>
                  <a:spcPct val="120000"/>
                </a:lnSpc>
                <a:spcBef>
                  <a:spcPts val="500"/>
                </a:spcBef>
                <a:buFont typeface="Wingdings" pitchFamily="2" charset="2"/>
                <a:buChar char="Ø"/>
              </a:pPr>
              <a:r>
                <a:rPr lang="en-US" altLang="zh-CN" sz="1400" dirty="0">
                  <a:latin typeface="+mn-lt"/>
                  <a:ea typeface="+mn-ea"/>
                  <a:cs typeface="+mn-ea"/>
                  <a:sym typeface="+mn-lt"/>
                </a:rPr>
                <a:t>Reconstruct the spectrum from the sensed current</a:t>
              </a:r>
            </a:p>
          </p:txBody>
        </p:sp>
        <p:sp>
          <p:nvSpPr>
            <p:cNvPr id="15" name="文本框 14">
              <a:extLst>
                <a:ext uri="{FF2B5EF4-FFF2-40B4-BE49-F238E27FC236}">
                  <a16:creationId xmlns:a16="http://schemas.microsoft.com/office/drawing/2014/main" id="{0F44343A-591C-839E-9F9B-E3512CFA2638}"/>
                </a:ext>
              </a:extLst>
            </p:cNvPr>
            <p:cNvSpPr txBox="1"/>
            <p:nvPr/>
          </p:nvSpPr>
          <p:spPr>
            <a:xfrm>
              <a:off x="8244246" y="3290153"/>
              <a:ext cx="3571258" cy="307777"/>
            </a:xfrm>
            <a:prstGeom prst="rect">
              <a:avLst/>
            </a:prstGeom>
            <a:noFill/>
          </p:spPr>
          <p:txBody>
            <a:bodyPr wrap="square">
              <a:spAutoFit/>
            </a:bodyPr>
            <a:lstStyle/>
            <a:p>
              <a:pPr algn="ctr"/>
              <a:r>
                <a:rPr lang="en-US" altLang="zh-CN" sz="1400" dirty="0">
                  <a:latin typeface="+mn-lt"/>
                  <a:ea typeface="+mn-ea"/>
                  <a:cs typeface="+mn-ea"/>
                  <a:sym typeface="+mn-lt"/>
                </a:rPr>
                <a:t>Inverse designed SWG waveguide</a:t>
              </a:r>
              <a:endParaRPr lang="zh-CN" altLang="en-US" sz="1400" dirty="0">
                <a:latin typeface="+mn-lt"/>
                <a:ea typeface="+mn-ea"/>
                <a:cs typeface="+mn-ea"/>
                <a:sym typeface="+mn-lt"/>
              </a:endParaRPr>
            </a:p>
          </p:txBody>
        </p:sp>
      </p:grpSp>
    </p:spTree>
    <p:extLst>
      <p:ext uri="{BB962C8B-B14F-4D97-AF65-F5344CB8AC3E}">
        <p14:creationId xmlns:p14="http://schemas.microsoft.com/office/powerpoint/2010/main" val="54566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pPr>
              <a:spcBef>
                <a:spcPts val="1000"/>
              </a:spcBef>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超构材料 </a:t>
            </a:r>
            <a:r>
              <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强大的片上光场调控能力</a:t>
            </a:r>
            <a:endPar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a:extLst>
              <a:ext uri="{FF2B5EF4-FFF2-40B4-BE49-F238E27FC236}">
                <a16:creationId xmlns:a16="http://schemas.microsoft.com/office/drawing/2014/main" id="{426D8111-6FF2-4D56-4689-D09B15EC19C8}"/>
              </a:ext>
            </a:extLst>
          </p:cNvPr>
          <p:cNvGrpSpPr/>
          <p:nvPr/>
        </p:nvGrpSpPr>
        <p:grpSpPr>
          <a:xfrm>
            <a:off x="1951875" y="1165344"/>
            <a:ext cx="8288251" cy="4015759"/>
            <a:chOff x="637965" y="1853739"/>
            <a:chExt cx="8288251" cy="4015759"/>
          </a:xfrm>
        </p:grpSpPr>
        <p:sp>
          <p:nvSpPr>
            <p:cNvPr id="4" name="箭头: 右 3">
              <a:extLst>
                <a:ext uri="{FF2B5EF4-FFF2-40B4-BE49-F238E27FC236}">
                  <a16:creationId xmlns:a16="http://schemas.microsoft.com/office/drawing/2014/main" id="{EF182AE7-FCEB-8E12-72EA-6AE4DCCA3891}"/>
                </a:ext>
              </a:extLst>
            </p:cNvPr>
            <p:cNvSpPr/>
            <p:nvPr/>
          </p:nvSpPr>
          <p:spPr>
            <a:xfrm>
              <a:off x="2978496" y="3557713"/>
              <a:ext cx="444189" cy="311443"/>
            </a:xfrm>
            <a:prstGeom prst="rightArrow">
              <a:avLst>
                <a:gd name="adj1" fmla="val 50000"/>
                <a:gd name="adj2" fmla="val 713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42FF539C-6FE7-B86A-903C-7CBAB0682459}"/>
                </a:ext>
              </a:extLst>
            </p:cNvPr>
            <p:cNvSpPr/>
            <p:nvPr/>
          </p:nvSpPr>
          <p:spPr>
            <a:xfrm>
              <a:off x="6003143" y="3557713"/>
              <a:ext cx="444189" cy="311443"/>
            </a:xfrm>
            <a:prstGeom prst="rightArrow">
              <a:avLst>
                <a:gd name="adj1" fmla="val 50000"/>
                <a:gd name="adj2" fmla="val 7131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B1AC742-299A-ADF2-7F23-31035A503D17}"/>
                </a:ext>
              </a:extLst>
            </p:cNvPr>
            <p:cNvSpPr txBox="1"/>
            <p:nvPr/>
          </p:nvSpPr>
          <p:spPr>
            <a:xfrm>
              <a:off x="682874" y="1853739"/>
              <a:ext cx="1723550" cy="400110"/>
            </a:xfrm>
            <a:prstGeom prst="rect">
              <a:avLst/>
            </a:prstGeom>
            <a:noFill/>
          </p:spPr>
          <p:txBody>
            <a:bodyPr wrap="none" rtlCol="0">
              <a:spAutoFit/>
            </a:bodyPr>
            <a:lstStyle/>
            <a:p>
              <a:pPr algn="ctr"/>
              <a:r>
                <a:rPr lang="zh-CN" altLang="en-US" sz="2000" dirty="0">
                  <a:solidFill>
                    <a:srgbClr val="003153"/>
                  </a:solidFill>
                  <a:latin typeface="微软雅黑" panose="020B0503020204020204" pitchFamily="34" charset="-122"/>
                  <a:ea typeface="微软雅黑" panose="020B0503020204020204" pitchFamily="34" charset="-122"/>
                </a:rPr>
                <a:t>传统光学器件</a:t>
              </a:r>
            </a:p>
          </p:txBody>
        </p:sp>
        <p:pic>
          <p:nvPicPr>
            <p:cNvPr id="16" name="图片 15" descr="图示&#10;&#10;描述已自动生成">
              <a:extLst>
                <a:ext uri="{FF2B5EF4-FFF2-40B4-BE49-F238E27FC236}">
                  <a16:creationId xmlns:a16="http://schemas.microsoft.com/office/drawing/2014/main" id="{901C6163-377A-269B-1A3E-79D8652F4D96}"/>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37965" y="2440046"/>
              <a:ext cx="1813367" cy="963462"/>
            </a:xfrm>
            <a:prstGeom prst="rect">
              <a:avLst/>
            </a:prstGeom>
          </p:spPr>
        </p:pic>
        <p:pic>
          <p:nvPicPr>
            <p:cNvPr id="17" name="图片 16" descr="形状, 箭头&#10;&#10;描述已自动生成">
              <a:extLst>
                <a:ext uri="{FF2B5EF4-FFF2-40B4-BE49-F238E27FC236}">
                  <a16:creationId xmlns:a16="http://schemas.microsoft.com/office/drawing/2014/main" id="{698E9A9B-A2E0-3B19-007B-AF7C32E81656}"/>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637965" y="3906069"/>
              <a:ext cx="1813367" cy="963462"/>
            </a:xfrm>
            <a:prstGeom prst="rect">
              <a:avLst/>
            </a:prstGeom>
          </p:spPr>
        </p:pic>
        <p:sp>
          <p:nvSpPr>
            <p:cNvPr id="18" name="文本框 17">
              <a:extLst>
                <a:ext uri="{FF2B5EF4-FFF2-40B4-BE49-F238E27FC236}">
                  <a16:creationId xmlns:a16="http://schemas.microsoft.com/office/drawing/2014/main" id="{2A4716BE-28F1-5628-187C-E051A17BD44C}"/>
                </a:ext>
              </a:extLst>
            </p:cNvPr>
            <p:cNvSpPr txBox="1"/>
            <p:nvPr/>
          </p:nvSpPr>
          <p:spPr>
            <a:xfrm>
              <a:off x="3470007" y="1853739"/>
              <a:ext cx="2492990" cy="400110"/>
            </a:xfrm>
            <a:prstGeom prst="rect">
              <a:avLst/>
            </a:prstGeom>
            <a:noFill/>
          </p:spPr>
          <p:txBody>
            <a:bodyPr wrap="none" rtlCol="0">
              <a:spAutoFit/>
            </a:bodyPr>
            <a:lstStyle/>
            <a:p>
              <a:pPr algn="ctr"/>
              <a:r>
                <a:rPr lang="zh-CN" altLang="en-US" sz="2000" dirty="0">
                  <a:solidFill>
                    <a:srgbClr val="003153"/>
                  </a:solidFill>
                  <a:latin typeface="微软雅黑" panose="020B0503020204020204" pitchFamily="34" charset="-122"/>
                  <a:ea typeface="微软雅黑" panose="020B0503020204020204" pitchFamily="34" charset="-122"/>
                </a:rPr>
                <a:t>空间光超构表面器件</a:t>
              </a:r>
            </a:p>
          </p:txBody>
        </p:sp>
        <p:pic>
          <p:nvPicPr>
            <p:cNvPr id="19" name="图片 18" descr="图片包含 物体, 桌子, 对, 小&#10;&#10;描述已自动生成">
              <a:extLst>
                <a:ext uri="{FF2B5EF4-FFF2-40B4-BE49-F238E27FC236}">
                  <a16:creationId xmlns:a16="http://schemas.microsoft.com/office/drawing/2014/main" id="{9FD41DE1-E9B0-E1AF-8746-09BD0EB53E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23988" y="2254233"/>
              <a:ext cx="1879355" cy="1314813"/>
            </a:xfrm>
            <a:prstGeom prst="rect">
              <a:avLst/>
            </a:prstGeom>
          </p:spPr>
        </p:pic>
        <p:sp>
          <p:nvSpPr>
            <p:cNvPr id="20" name="文本框 19">
              <a:extLst>
                <a:ext uri="{FF2B5EF4-FFF2-40B4-BE49-F238E27FC236}">
                  <a16:creationId xmlns:a16="http://schemas.microsoft.com/office/drawing/2014/main" id="{52C16805-B372-0440-96AF-5CD2EBE3C444}"/>
                </a:ext>
              </a:extLst>
            </p:cNvPr>
            <p:cNvSpPr txBox="1"/>
            <p:nvPr/>
          </p:nvSpPr>
          <p:spPr>
            <a:xfrm>
              <a:off x="5012458" y="3154946"/>
              <a:ext cx="711753" cy="335531"/>
            </a:xfrm>
            <a:prstGeom prst="rect">
              <a:avLst/>
            </a:prstGeom>
            <a:noFill/>
          </p:spPr>
          <p:txBody>
            <a:bodyPr wrap="square">
              <a:spAutoFit/>
            </a:bodyPr>
            <a:lstStyle/>
            <a:p>
              <a:r>
                <a:rPr lang="en-US" altLang="zh-CN" sz="800" dirty="0"/>
                <a:t>From Samsung</a:t>
              </a:r>
            </a:p>
          </p:txBody>
        </p:sp>
        <p:grpSp>
          <p:nvGrpSpPr>
            <p:cNvPr id="21" name="组合 20">
              <a:extLst>
                <a:ext uri="{FF2B5EF4-FFF2-40B4-BE49-F238E27FC236}">
                  <a16:creationId xmlns:a16="http://schemas.microsoft.com/office/drawing/2014/main" id="{84DA7388-63C7-CD92-6EDD-40B94D116A22}"/>
                </a:ext>
              </a:extLst>
            </p:cNvPr>
            <p:cNvGrpSpPr/>
            <p:nvPr/>
          </p:nvGrpSpPr>
          <p:grpSpPr>
            <a:xfrm>
              <a:off x="3560560" y="3870683"/>
              <a:ext cx="2163651" cy="1164581"/>
              <a:chOff x="4436529" y="3724435"/>
              <a:chExt cx="2748244" cy="1479237"/>
            </a:xfrm>
          </p:grpSpPr>
          <p:pic>
            <p:nvPicPr>
              <p:cNvPr id="29" name="Picture 4" descr="超表面和超透镜研究的国内进展—中国光学光电子行业网">
                <a:extLst>
                  <a:ext uri="{FF2B5EF4-FFF2-40B4-BE49-F238E27FC236}">
                    <a16:creationId xmlns:a16="http://schemas.microsoft.com/office/drawing/2014/main" id="{4F201D5B-B782-B2E0-F8EA-2478423AE57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6529" y="3724435"/>
                <a:ext cx="2748244" cy="1169435"/>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a:extLst>
                  <a:ext uri="{FF2B5EF4-FFF2-40B4-BE49-F238E27FC236}">
                    <a16:creationId xmlns:a16="http://schemas.microsoft.com/office/drawing/2014/main" id="{46DFAE2C-01F3-1AB6-154C-133290C796DF}"/>
                  </a:ext>
                </a:extLst>
              </p:cNvPr>
              <p:cNvSpPr txBox="1"/>
              <p:nvPr/>
            </p:nvSpPr>
            <p:spPr>
              <a:xfrm>
                <a:off x="4436529" y="4930018"/>
                <a:ext cx="2561947" cy="273654"/>
              </a:xfrm>
              <a:prstGeom prst="rect">
                <a:avLst/>
              </a:prstGeom>
              <a:noFill/>
            </p:spPr>
            <p:txBody>
              <a:bodyPr wrap="square">
                <a:spAutoFit/>
              </a:bodyPr>
              <a:lstStyle/>
              <a:p>
                <a:r>
                  <a:rPr lang="fr-FR" altLang="zh-CN" sz="800" dirty="0">
                    <a:latin typeface="微软雅黑" panose="020B0503020204020204" pitchFamily="34" charset="-122"/>
                    <a:ea typeface="微软雅黑" panose="020B0503020204020204" pitchFamily="34" charset="-122"/>
                  </a:rPr>
                  <a:t>Zhao, R., et al., </a:t>
                </a:r>
                <a:r>
                  <a:rPr lang="fr-FR" altLang="zh-CN" sz="800" b="1" i="1" dirty="0">
                    <a:latin typeface="微软雅黑" panose="020B0503020204020204" pitchFamily="34" charset="-122"/>
                    <a:ea typeface="微软雅黑" panose="020B0503020204020204" pitchFamily="34" charset="-122"/>
                  </a:rPr>
                  <a:t>PhotoniX</a:t>
                </a:r>
                <a:r>
                  <a:rPr lang="fr-FR" altLang="zh-CN" sz="800" b="1" dirty="0">
                    <a:latin typeface="微软雅黑" panose="020B0503020204020204" pitchFamily="34" charset="-122"/>
                    <a:ea typeface="微软雅黑" panose="020B0503020204020204" pitchFamily="34" charset="-122"/>
                  </a:rPr>
                  <a:t> </a:t>
                </a:r>
                <a:r>
                  <a:rPr lang="fr-FR" altLang="zh-CN" sz="800" dirty="0">
                    <a:latin typeface="微软雅黑" panose="020B0503020204020204" pitchFamily="34" charset="-122"/>
                    <a:ea typeface="微软雅黑" panose="020B0503020204020204" pitchFamily="34" charset="-122"/>
                  </a:rPr>
                  <a:t>1, 20 (2020)</a:t>
                </a:r>
              </a:p>
            </p:txBody>
          </p:sp>
        </p:grpSp>
        <p:sp>
          <p:nvSpPr>
            <p:cNvPr id="22" name="文本框 21">
              <a:extLst>
                <a:ext uri="{FF2B5EF4-FFF2-40B4-BE49-F238E27FC236}">
                  <a16:creationId xmlns:a16="http://schemas.microsoft.com/office/drawing/2014/main" id="{685C4D2D-66D0-AA22-C119-EED32B3C0451}"/>
                </a:ext>
              </a:extLst>
            </p:cNvPr>
            <p:cNvSpPr txBox="1"/>
            <p:nvPr/>
          </p:nvSpPr>
          <p:spPr>
            <a:xfrm>
              <a:off x="6625599" y="1853739"/>
              <a:ext cx="2236510" cy="400110"/>
            </a:xfrm>
            <a:prstGeom prst="rect">
              <a:avLst/>
            </a:prstGeom>
            <a:noFill/>
          </p:spPr>
          <p:txBody>
            <a:bodyPr wrap="none" rtlCol="0">
              <a:spAutoFit/>
            </a:bodyPr>
            <a:lstStyle/>
            <a:p>
              <a:pPr algn="ctr"/>
              <a:r>
                <a:rPr lang="zh-CN" altLang="en-US" sz="2000" dirty="0">
                  <a:solidFill>
                    <a:srgbClr val="003153"/>
                  </a:solidFill>
                  <a:latin typeface="微软雅黑" panose="020B0503020204020204" pitchFamily="34" charset="-122"/>
                  <a:ea typeface="微软雅黑" panose="020B0503020204020204" pitchFamily="34" charset="-122"/>
                </a:rPr>
                <a:t>片上超构材料器件</a:t>
              </a:r>
            </a:p>
          </p:txBody>
        </p:sp>
        <p:sp>
          <p:nvSpPr>
            <p:cNvPr id="23" name="矩形 22">
              <a:extLst>
                <a:ext uri="{FF2B5EF4-FFF2-40B4-BE49-F238E27FC236}">
                  <a16:creationId xmlns:a16="http://schemas.microsoft.com/office/drawing/2014/main" id="{A70FC3F3-7DAF-22E2-ABEF-AC5ADA779BB1}"/>
                </a:ext>
              </a:extLst>
            </p:cNvPr>
            <p:cNvSpPr/>
            <p:nvPr/>
          </p:nvSpPr>
          <p:spPr>
            <a:xfrm>
              <a:off x="6680970" y="3524521"/>
              <a:ext cx="2073722" cy="338554"/>
            </a:xfrm>
            <a:prstGeom prst="rect">
              <a:avLst/>
            </a:prstGeom>
          </p:spPr>
          <p:txBody>
            <a:bodyPr wrap="square">
              <a:spAutoFit/>
            </a:bodyPr>
            <a:lstStyle/>
            <a:p>
              <a:pPr algn="ct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Y. Zhang, et al., ACS Photonics </a:t>
              </a:r>
              <a:r>
                <a:rPr lang="en-US" altLang="zh-CN" sz="800" b="1" dirty="0">
                  <a:latin typeface="微软雅黑" panose="020B0503020204020204" pitchFamily="34" charset="-122"/>
                  <a:ea typeface="微软雅黑" panose="020B0503020204020204" pitchFamily="34" charset="-122"/>
                  <a:sym typeface="微软雅黑" panose="020B0503020204020204" pitchFamily="34" charset="-122"/>
                </a:rPr>
                <a:t>17</a:t>
              </a: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 43 (2020).</a:t>
              </a:r>
              <a:endParaRPr lang="zh-CN" altLang="en-US" sz="8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4" name="图片 23" descr="图片包含 图形用户界面&#10;&#10;描述已自动生成">
              <a:extLst>
                <a:ext uri="{FF2B5EF4-FFF2-40B4-BE49-F238E27FC236}">
                  <a16:creationId xmlns:a16="http://schemas.microsoft.com/office/drawing/2014/main" id="{F03AC7B1-A29E-9EFD-833E-F05E0A30B5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43159" y="2254233"/>
              <a:ext cx="1749344" cy="1250217"/>
            </a:xfrm>
            <a:prstGeom prst="rect">
              <a:avLst/>
            </a:prstGeom>
          </p:spPr>
        </p:pic>
        <p:sp>
          <p:nvSpPr>
            <p:cNvPr id="25" name="矩形 24">
              <a:extLst>
                <a:ext uri="{FF2B5EF4-FFF2-40B4-BE49-F238E27FC236}">
                  <a16:creationId xmlns:a16="http://schemas.microsoft.com/office/drawing/2014/main" id="{8C89D07B-68C7-E8D8-9721-1C53A20AFDA8}"/>
                </a:ext>
              </a:extLst>
            </p:cNvPr>
            <p:cNvSpPr/>
            <p:nvPr/>
          </p:nvSpPr>
          <p:spPr>
            <a:xfrm>
              <a:off x="6521983" y="4974269"/>
              <a:ext cx="2177195" cy="338554"/>
            </a:xfrm>
            <a:prstGeom prst="rect">
              <a:avLst/>
            </a:prstGeom>
          </p:spPr>
          <p:txBody>
            <a:bodyPr wrap="square">
              <a:spAutoFit/>
            </a:bodyPr>
            <a:lstStyle/>
            <a:p>
              <a:pPr algn="ct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J. Xiang, Y. Zhao,</a:t>
              </a:r>
              <a:r>
                <a:rPr lang="en-US" altLang="zh-CN" sz="800" b="1" dirty="0">
                  <a:latin typeface="微软雅黑" panose="020B0503020204020204" pitchFamily="34" charset="-122"/>
                  <a:ea typeface="微软雅黑" panose="020B0503020204020204" pitchFamily="34" charset="-122"/>
                  <a:sym typeface="微软雅黑" panose="020B0503020204020204" pitchFamily="34" charset="-122"/>
                </a:rPr>
                <a:t> X. Guo,* </a:t>
              </a: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et al., . </a:t>
              </a:r>
              <a:r>
                <a:rPr lang="en-US" altLang="zh-CN" sz="800" b="1" dirty="0">
                  <a:latin typeface="微软雅黑" panose="020B0503020204020204" pitchFamily="34" charset="-122"/>
                  <a:ea typeface="微软雅黑" panose="020B0503020204020204" pitchFamily="34" charset="-122"/>
                  <a:sym typeface="微软雅黑" panose="020B0503020204020204" pitchFamily="34" charset="-122"/>
                </a:rPr>
                <a:t>Light: Science &amp; Applications </a:t>
              </a:r>
              <a:r>
                <a:rPr lang="en-US" altLang="zh-CN" sz="800" dirty="0">
                  <a:latin typeface="微软雅黑" panose="020B0503020204020204" pitchFamily="34" charset="-122"/>
                  <a:ea typeface="微软雅黑" panose="020B0503020204020204" pitchFamily="34" charset="-122"/>
                  <a:sym typeface="微软雅黑" panose="020B0503020204020204" pitchFamily="34" charset="-122"/>
                </a:rPr>
                <a:t>11, 168 (2022).</a:t>
              </a:r>
              <a:endParaRPr lang="zh-CN" altLang="en-US" sz="8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6" name="图片 25">
              <a:extLst>
                <a:ext uri="{FF2B5EF4-FFF2-40B4-BE49-F238E27FC236}">
                  <a16:creationId xmlns:a16="http://schemas.microsoft.com/office/drawing/2014/main" id="{45AFF167-A3DE-CFC0-6ADE-17D3525ECB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1188" y="3841093"/>
              <a:ext cx="1667256" cy="956479"/>
            </a:xfrm>
            <a:prstGeom prst="rect">
              <a:avLst/>
            </a:prstGeom>
          </p:spPr>
        </p:pic>
        <p:pic>
          <p:nvPicPr>
            <p:cNvPr id="27" name="图片 26">
              <a:extLst>
                <a:ext uri="{FF2B5EF4-FFF2-40B4-BE49-F238E27FC236}">
                  <a16:creationId xmlns:a16="http://schemas.microsoft.com/office/drawing/2014/main" id="{DD1F7B51-D8B7-6BA8-8B34-1F835E95DA9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55156" y="3855968"/>
              <a:ext cx="1171060" cy="1133466"/>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C8A7DB34-BBCA-5DD6-5E75-1F19BB66B98E}"/>
                    </a:ext>
                  </a:extLst>
                </p:cNvPr>
                <p:cNvSpPr txBox="1"/>
                <p:nvPr/>
              </p:nvSpPr>
              <p:spPr>
                <a:xfrm>
                  <a:off x="2169121" y="5351279"/>
                  <a:ext cx="4805759" cy="5182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CN" altLang="zh-CN" sz="1200" i="1">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sub>
                          <m:sup>
                            <m:r>
                              <a:rPr lang="en-US" altLang="zh-CN" sz="1200"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r>
                          <a:rPr lang="en-US" altLang="zh-CN" sz="1200" i="1">
                            <a:latin typeface="Cambria Math" panose="02040503050406030204" pitchFamily="18" charset="0"/>
                            <a:ea typeface="宋体" panose="02010600030101010101" pitchFamily="2" charset="-122"/>
                            <a:cs typeface="Times New Roman" panose="02020603050405020304" pitchFamily="18" charset="0"/>
                          </a:rPr>
                          <m:t>𝑓</m:t>
                        </m:r>
                        <m:sSubSup>
                          <m:sSubSupPr>
                            <m:ctrlPr>
                              <a:rPr lang="zh-CN" altLang="zh-CN" sz="1200" i="1">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𝑛</m:t>
                            </m:r>
                          </m:e>
                          <m:sub>
                            <m:r>
                              <m:rPr>
                                <m:sty m:val="p"/>
                              </m:rPr>
                              <a:rPr lang="en-US" altLang="zh-CN" sz="1200">
                                <a:latin typeface="Cambria Math" panose="02040503050406030204" pitchFamily="18" charset="0"/>
                                <a:ea typeface="宋体" panose="02010600030101010101" pitchFamily="2" charset="-122"/>
                                <a:cs typeface="Times New Roman" panose="02020603050405020304" pitchFamily="18" charset="0"/>
                              </a:rPr>
                              <m:t>Si</m:t>
                            </m:r>
                          </m:sub>
                          <m:sup>
                            <m:r>
                              <a:rPr lang="en-US" altLang="zh-CN" sz="1200" i="1">
                                <a:latin typeface="Cambria Math" panose="02040503050406030204" pitchFamily="18" charset="0"/>
                                <a:ea typeface="宋体" panose="02010600030101010101" pitchFamily="2" charset="-122"/>
                                <a:cs typeface="Times New Roman" panose="02020603050405020304" pitchFamily="18" charset="0"/>
                              </a:rPr>
                              <m:t>2</m:t>
                            </m:r>
                          </m:sup>
                        </m:sSubSup>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200" i="1">
                                <a:latin typeface="Cambria Math" panose="02040503050406030204" pitchFamily="18" charset="0"/>
                                <a:ea typeface="Cambria Math" panose="02040503050406030204" pitchFamily="18" charset="0"/>
                              </a:rPr>
                            </m:ctrlPr>
                          </m:dPr>
                          <m:e>
                            <m:r>
                              <a:rPr lang="en-US" altLang="zh-CN" sz="1200" i="1">
                                <a:latin typeface="Cambria Math" panose="02040503050406030204" pitchFamily="18" charset="0"/>
                                <a:ea typeface="宋体" panose="02010600030101010101" pitchFamily="2" charset="-122"/>
                                <a:cs typeface="Times New Roman" panose="02020603050405020304" pitchFamily="18" charset="0"/>
                              </a:rPr>
                              <m:t>1−</m:t>
                            </m:r>
                            <m:r>
                              <a:rPr lang="en-US" altLang="zh-CN" sz="1200" i="1">
                                <a:latin typeface="Cambria Math" panose="02040503050406030204" pitchFamily="18" charset="0"/>
                                <a:ea typeface="宋体" panose="02010600030101010101" pitchFamily="2" charset="-122"/>
                                <a:cs typeface="Times New Roman" panose="02020603050405020304" pitchFamily="18" charset="0"/>
                              </a:rPr>
                              <m:t>𝑓</m:t>
                            </m:r>
                          </m:e>
                        </m:d>
                        <m:sSubSup>
                          <m:sSubSupPr>
                            <m:ctrlPr>
                              <a:rPr lang="zh-CN" altLang="zh-CN" sz="1200" i="1">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𝑛</m:t>
                            </m:r>
                          </m:e>
                          <m:sub>
                            <m:r>
                              <m:rPr>
                                <m:nor/>
                              </m:rPr>
                              <a:rPr lang="en-US" altLang="zh-CN" sz="1200">
                                <a:latin typeface="Times New Roman" panose="02020603050405020304" pitchFamily="18" charset="0"/>
                                <a:ea typeface="宋体" panose="02010600030101010101" pitchFamily="2" charset="-122"/>
                              </a:rPr>
                              <m:t>clad</m:t>
                            </m:r>
                            <m:r>
                              <m:rPr>
                                <m:nor/>
                              </m:rPr>
                              <a:rPr lang="en-US" altLang="zh-CN" sz="1200">
                                <a:latin typeface="Times New Roman" panose="02020603050405020304" pitchFamily="18" charset="0"/>
                                <a:ea typeface="宋体" panose="02010600030101010101" pitchFamily="2" charset="-122"/>
                              </a:rPr>
                              <m:t> </m:t>
                            </m:r>
                          </m:sub>
                          <m:sup>
                            <m:r>
                              <a:rPr lang="en-US" altLang="zh-CN" sz="1200" i="1">
                                <a:latin typeface="Cambria Math" panose="02040503050406030204" pitchFamily="18" charset="0"/>
                                <a:ea typeface="宋体" panose="02010600030101010101" pitchFamily="2" charset="-122"/>
                                <a:cs typeface="Times New Roman" panose="02020603050405020304" pitchFamily="18" charset="0"/>
                              </a:rPr>
                              <m:t>2</m:t>
                            </m:r>
                          </m:sup>
                        </m:sSubSup>
                        <m:r>
                          <a:rPr lang="zh-CN" altLang="en-US" sz="1200" i="1">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a:latin typeface="Cambria Math" panose="02040503050406030204" pitchFamily="18" charset="0"/>
                                <a:ea typeface="Cambria Math" panose="02040503050406030204" pitchFamily="18" charset="0"/>
                              </a:rPr>
                            </m:ctrlPr>
                          </m:fPr>
                          <m:num>
                            <m:r>
                              <a:rPr lang="en-US" altLang="zh-CN" sz="1200" i="1">
                                <a:latin typeface="Cambria Math" panose="02040503050406030204" pitchFamily="18" charset="0"/>
                                <a:ea typeface="宋体" panose="02010600030101010101" pitchFamily="2" charset="-122"/>
                                <a:cs typeface="Times New Roman" panose="02020603050405020304" pitchFamily="18" charset="0"/>
                              </a:rPr>
                              <m:t>1</m:t>
                            </m:r>
                          </m:num>
                          <m:den>
                            <m:sSubSup>
                              <m:sSubSupPr>
                                <m:ctrlPr>
                                  <a:rPr lang="zh-CN" altLang="zh-CN" sz="1200" i="1">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sub>
                              <m:sup>
                                <m:r>
                                  <a:rPr lang="en-US" altLang="zh-CN" sz="1200" i="1">
                                    <a:latin typeface="Cambria Math" panose="02040503050406030204" pitchFamily="18" charset="0"/>
                                    <a:ea typeface="宋体" panose="02010600030101010101" pitchFamily="2" charset="-122"/>
                                    <a:cs typeface="Times New Roman" panose="02020603050405020304" pitchFamily="18" charset="0"/>
                                  </a:rPr>
                                  <m:t>2</m:t>
                                </m:r>
                              </m:sup>
                            </m:sSubSup>
                          </m:den>
                        </m:f>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r>
                          <a:rPr lang="en-US" altLang="zh-CN" sz="1200" i="1">
                            <a:latin typeface="Cambria Math" panose="02040503050406030204" pitchFamily="18" charset="0"/>
                            <a:ea typeface="宋体" panose="02010600030101010101" pitchFamily="2" charset="-122"/>
                            <a:cs typeface="Times New Roman" panose="02020603050405020304" pitchFamily="18" charset="0"/>
                          </a:rPr>
                          <m:t>𝑓</m:t>
                        </m:r>
                        <m:f>
                          <m:fPr>
                            <m:ctrlPr>
                              <a:rPr lang="zh-CN" altLang="zh-CN" sz="1200" i="1">
                                <a:latin typeface="Cambria Math" panose="02040503050406030204" pitchFamily="18" charset="0"/>
                                <a:ea typeface="Cambria Math" panose="02040503050406030204" pitchFamily="18" charset="0"/>
                              </a:rPr>
                            </m:ctrlPr>
                          </m:fPr>
                          <m:num>
                            <m:r>
                              <a:rPr lang="en-US" altLang="zh-CN" sz="1200" i="1">
                                <a:latin typeface="Cambria Math" panose="02040503050406030204" pitchFamily="18" charset="0"/>
                                <a:ea typeface="宋体" panose="02010600030101010101" pitchFamily="2" charset="-122"/>
                                <a:cs typeface="Times New Roman" panose="02020603050405020304" pitchFamily="18" charset="0"/>
                              </a:rPr>
                              <m:t>1</m:t>
                            </m:r>
                          </m:num>
                          <m:den>
                            <m:sSubSup>
                              <m:sSubSupPr>
                                <m:ctrlPr>
                                  <a:rPr lang="zh-CN" altLang="zh-CN" sz="1200" i="1">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𝑛</m:t>
                                </m:r>
                              </m:e>
                              <m:sub>
                                <m:r>
                                  <m:rPr>
                                    <m:sty m:val="p"/>
                                  </m:rPr>
                                  <a:rPr lang="en-US" altLang="zh-CN" sz="1200">
                                    <a:latin typeface="Cambria Math" panose="02040503050406030204" pitchFamily="18" charset="0"/>
                                    <a:ea typeface="宋体" panose="02010600030101010101" pitchFamily="2" charset="-122"/>
                                    <a:cs typeface="Times New Roman" panose="02020603050405020304" pitchFamily="18" charset="0"/>
                                  </a:rPr>
                                  <m:t>Si</m:t>
                                </m:r>
                              </m:sub>
                              <m:sup>
                                <m:r>
                                  <a:rPr lang="en-US" altLang="zh-CN" sz="1200" i="1">
                                    <a:latin typeface="Cambria Math" panose="02040503050406030204" pitchFamily="18" charset="0"/>
                                    <a:ea typeface="宋体" panose="02010600030101010101" pitchFamily="2" charset="-122"/>
                                    <a:cs typeface="Times New Roman" panose="02020603050405020304" pitchFamily="18" charset="0"/>
                                  </a:rPr>
                                  <m:t>2</m:t>
                                </m:r>
                              </m:sup>
                            </m:sSubSup>
                          </m:den>
                        </m:f>
                        <m:r>
                          <a:rPr lang="en-US" altLang="zh-CN" sz="1200" i="1">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200" i="1">
                                <a:latin typeface="Cambria Math" panose="02040503050406030204" pitchFamily="18" charset="0"/>
                                <a:ea typeface="Cambria Math" panose="02040503050406030204" pitchFamily="18" charset="0"/>
                              </a:rPr>
                            </m:ctrlPr>
                          </m:dPr>
                          <m:e>
                            <m:r>
                              <a:rPr lang="en-US" altLang="zh-CN" sz="1200" i="1">
                                <a:latin typeface="Cambria Math" panose="02040503050406030204" pitchFamily="18" charset="0"/>
                                <a:ea typeface="宋体" panose="02010600030101010101" pitchFamily="2" charset="-122"/>
                                <a:cs typeface="Times New Roman" panose="02020603050405020304" pitchFamily="18" charset="0"/>
                              </a:rPr>
                              <m:t>1−</m:t>
                            </m:r>
                            <m:r>
                              <a:rPr lang="en-US" altLang="zh-CN" sz="1200" i="1">
                                <a:latin typeface="Cambria Math" panose="02040503050406030204" pitchFamily="18" charset="0"/>
                                <a:ea typeface="宋体" panose="02010600030101010101" pitchFamily="2" charset="-122"/>
                                <a:cs typeface="Times New Roman" panose="02020603050405020304" pitchFamily="18" charset="0"/>
                              </a:rPr>
                              <m:t>𝑓</m:t>
                            </m:r>
                          </m:e>
                        </m:d>
                        <m:f>
                          <m:fPr>
                            <m:ctrlPr>
                              <a:rPr lang="zh-CN" altLang="zh-CN" sz="1200" i="1">
                                <a:latin typeface="Cambria Math" panose="02040503050406030204" pitchFamily="18" charset="0"/>
                                <a:ea typeface="Cambria Math" panose="02040503050406030204" pitchFamily="18" charset="0"/>
                              </a:rPr>
                            </m:ctrlPr>
                          </m:fPr>
                          <m:num>
                            <m:r>
                              <a:rPr lang="en-US" altLang="zh-CN" sz="1200" i="1">
                                <a:latin typeface="Cambria Math" panose="02040503050406030204" pitchFamily="18" charset="0"/>
                                <a:ea typeface="宋体" panose="02010600030101010101" pitchFamily="2" charset="-122"/>
                                <a:cs typeface="Times New Roman" panose="02020603050405020304" pitchFamily="18" charset="0"/>
                              </a:rPr>
                              <m:t>1</m:t>
                            </m:r>
                          </m:num>
                          <m:den>
                            <m:sSubSup>
                              <m:sSubSupPr>
                                <m:ctrlPr>
                                  <a:rPr lang="zh-CN" altLang="zh-CN" sz="1200" i="1">
                                    <a:latin typeface="Cambria Math" panose="02040503050406030204" pitchFamily="18" charset="0"/>
                                    <a:ea typeface="Cambria Math" panose="02040503050406030204" pitchFamily="18" charset="0"/>
                                  </a:rPr>
                                </m:ctrlPr>
                              </m:sSubSupPr>
                              <m:e>
                                <m:r>
                                  <a:rPr lang="en-US" altLang="zh-CN" sz="1200" i="1">
                                    <a:latin typeface="Cambria Math" panose="02040503050406030204" pitchFamily="18" charset="0"/>
                                    <a:ea typeface="宋体" panose="02010600030101010101" pitchFamily="2" charset="-122"/>
                                    <a:cs typeface="Times New Roman" panose="02020603050405020304" pitchFamily="18" charset="0"/>
                                  </a:rPr>
                                  <m:t>𝑛</m:t>
                                </m:r>
                              </m:e>
                              <m:sub>
                                <m:r>
                                  <m:rPr>
                                    <m:nor/>
                                  </m:rPr>
                                  <a:rPr lang="en-US" altLang="zh-CN" sz="1200">
                                    <a:latin typeface="Times New Roman" panose="02020603050405020304" pitchFamily="18" charset="0"/>
                                    <a:ea typeface="宋体" panose="02010600030101010101" pitchFamily="2" charset="-122"/>
                                  </a:rPr>
                                  <m:t>clad</m:t>
                                </m:r>
                                <m:r>
                                  <m:rPr>
                                    <m:nor/>
                                  </m:rPr>
                                  <a:rPr lang="en-US" altLang="zh-CN" sz="1200">
                                    <a:latin typeface="Times New Roman" panose="02020603050405020304" pitchFamily="18" charset="0"/>
                                    <a:ea typeface="宋体" panose="02010600030101010101" pitchFamily="2" charset="-122"/>
                                  </a:rPr>
                                  <m:t> </m:t>
                                </m:r>
                              </m:sub>
                              <m:sup>
                                <m:r>
                                  <a:rPr lang="en-US" altLang="zh-CN" sz="1200" i="1">
                                    <a:latin typeface="Cambria Math" panose="02040503050406030204" pitchFamily="18" charset="0"/>
                                    <a:ea typeface="宋体" panose="02010600030101010101" pitchFamily="2" charset="-122"/>
                                    <a:cs typeface="Times New Roman" panose="02020603050405020304" pitchFamily="18" charset="0"/>
                                  </a:rPr>
                                  <m:t>2</m:t>
                                </m:r>
                              </m:sup>
                            </m:sSubSup>
                          </m:den>
                        </m:f>
                      </m:oMath>
                    </m:oMathPara>
                  </a14:m>
                  <a:endParaRPr lang="zh-CN" altLang="en-US" sz="1200" dirty="0"/>
                </a:p>
              </p:txBody>
            </p:sp>
          </mc:Choice>
          <mc:Fallback xmlns="">
            <p:sp>
              <p:nvSpPr>
                <p:cNvPr id="28" name="文本框 27">
                  <a:extLst>
                    <a:ext uri="{FF2B5EF4-FFF2-40B4-BE49-F238E27FC236}">
                      <a16:creationId xmlns:a16="http://schemas.microsoft.com/office/drawing/2014/main" id="{C8A7DB34-BBCA-5DD6-5E75-1F19BB66B98E}"/>
                    </a:ext>
                  </a:extLst>
                </p:cNvPr>
                <p:cNvSpPr txBox="1">
                  <a:spLocks noRot="1" noChangeAspect="1" noMove="1" noResize="1" noEditPoints="1" noAdjustHandles="1" noChangeArrowheads="1" noChangeShapeType="1" noTextEdit="1"/>
                </p:cNvSpPr>
                <p:nvPr/>
              </p:nvSpPr>
              <p:spPr>
                <a:xfrm>
                  <a:off x="2169121" y="5351279"/>
                  <a:ext cx="4805759" cy="518219"/>
                </a:xfrm>
                <a:prstGeom prst="rect">
                  <a:avLst/>
                </a:prstGeom>
                <a:blipFill>
                  <a:blip r:embed="rId10"/>
                  <a:stretch>
                    <a:fillRect b="-1176"/>
                  </a:stretch>
                </a:blipFill>
              </p:spPr>
              <p:txBody>
                <a:bodyPr/>
                <a:lstStyle/>
                <a:p>
                  <a:r>
                    <a:rPr lang="zh-CN" altLang="en-US">
                      <a:noFill/>
                    </a:rPr>
                    <a:t> </a:t>
                  </a:r>
                </a:p>
              </p:txBody>
            </p:sp>
          </mc:Fallback>
        </mc:AlternateContent>
      </p:grpSp>
      <p:sp>
        <p:nvSpPr>
          <p:cNvPr id="32" name="文本框 31">
            <a:extLst>
              <a:ext uri="{FF2B5EF4-FFF2-40B4-BE49-F238E27FC236}">
                <a16:creationId xmlns:a16="http://schemas.microsoft.com/office/drawing/2014/main" id="{DF901692-3EC5-8101-B17A-B8214D299AB2}"/>
              </a:ext>
            </a:extLst>
          </p:cNvPr>
          <p:cNvSpPr txBox="1"/>
          <p:nvPr/>
        </p:nvSpPr>
        <p:spPr>
          <a:xfrm>
            <a:off x="1112628" y="5315759"/>
            <a:ext cx="10000850" cy="961289"/>
          </a:xfrm>
          <a:prstGeom prst="rect">
            <a:avLst/>
          </a:prstGeom>
          <a:noFill/>
        </p:spPr>
        <p:txBody>
          <a:bodyPr wrap="square">
            <a:spAutoFit/>
          </a:bodyPr>
          <a:lstStyle/>
          <a:p>
            <a:pPr marL="342900" indent="-342900" algn="ctr">
              <a:lnSpc>
                <a:spcPct val="150000"/>
              </a:lnSpc>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超构材料提供</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自由设计的折射率分布</a:t>
            </a: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，影响光场的传播过程中的</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相位分布</a:t>
            </a: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，实现强大的</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片上光场调控能力</a:t>
            </a:r>
            <a:endParaRPr lang="en-US" altLang="zh-CN"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6377021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9DE2476-AA96-EE65-A75F-9E1544FD4F2E}"/>
              </a:ext>
            </a:extLst>
          </p:cNvPr>
          <p:cNvPicPr>
            <a:picLocks noChangeAspect="1"/>
          </p:cNvPicPr>
          <p:nvPr/>
        </p:nvPicPr>
        <p:blipFill rotWithShape="1">
          <a:blip r:embed="rId3"/>
          <a:srcRect l="28923"/>
          <a:stretch/>
        </p:blipFill>
        <p:spPr>
          <a:xfrm>
            <a:off x="4254515" y="1166136"/>
            <a:ext cx="3448055" cy="1389721"/>
          </a:xfrm>
          <a:prstGeom prst="rect">
            <a:avLst/>
          </a:prstGeom>
        </p:spPr>
      </p:pic>
      <p:sp>
        <p:nvSpPr>
          <p:cNvPr id="3" name="矩形 2">
            <a:extLst>
              <a:ext uri="{FF2B5EF4-FFF2-40B4-BE49-F238E27FC236}">
                <a16:creationId xmlns:a16="http://schemas.microsoft.com/office/drawing/2014/main" id="{42663878-1D36-1FCB-339A-0485487DB129}"/>
              </a:ext>
            </a:extLst>
          </p:cNvPr>
          <p:cNvSpPr>
            <a:spLocks/>
          </p:cNvSpPr>
          <p:nvPr/>
        </p:nvSpPr>
        <p:spPr>
          <a:xfrm>
            <a:off x="7992543" y="1229272"/>
            <a:ext cx="3698339" cy="4998057"/>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161682" cy="598488"/>
          </a:xfrm>
        </p:spPr>
        <p:txBody>
          <a:bodyPr/>
          <a:lstStyle/>
          <a:p>
            <a:r>
              <a:rPr lang="en-US" altLang="zh-CN" dirty="0">
                <a:latin typeface="+mn-lt"/>
                <a:ea typeface="+mn-ea"/>
                <a:cs typeface="+mn-ea"/>
                <a:sym typeface="+mn-lt"/>
              </a:rPr>
              <a:t>Spectrometer</a:t>
            </a:r>
            <a:r>
              <a:rPr lang="zh-CN" altLang="en-US" dirty="0">
                <a:latin typeface="+mn-lt"/>
                <a:ea typeface="+mn-ea"/>
                <a:cs typeface="+mn-ea"/>
                <a:sym typeface="+mn-lt"/>
              </a:rPr>
              <a:t> </a:t>
            </a:r>
            <a:r>
              <a:rPr lang="en-US" altLang="zh-CN" dirty="0">
                <a:latin typeface="+mn-lt"/>
                <a:ea typeface="+mn-ea"/>
                <a:cs typeface="+mn-ea"/>
                <a:sym typeface="+mn-lt"/>
              </a:rPr>
              <a:t>with</a:t>
            </a:r>
            <a:r>
              <a:rPr lang="zh-CN" altLang="en-US" dirty="0">
                <a:latin typeface="+mn-lt"/>
                <a:ea typeface="+mn-ea"/>
                <a:cs typeface="+mn-ea"/>
                <a:sym typeface="+mn-lt"/>
              </a:rPr>
              <a:t> </a:t>
            </a:r>
            <a:r>
              <a:rPr lang="en-US" altLang="zh-CN" dirty="0">
                <a:latin typeface="+mn-lt"/>
                <a:ea typeface="+mn-ea"/>
                <a:cs typeface="+mn-ea"/>
                <a:sym typeface="+mn-lt"/>
              </a:rPr>
              <a:t>multi-channels</a:t>
            </a:r>
            <a:endParaRPr lang="zh-CN" altLang="en-US" dirty="0">
              <a:latin typeface="+mn-lt"/>
              <a:ea typeface="+mn-ea"/>
              <a:cs typeface="+mn-ea"/>
              <a:sym typeface="+mn-lt"/>
            </a:endParaRPr>
          </a:p>
        </p:txBody>
      </p:sp>
      <p:pic>
        <p:nvPicPr>
          <p:cNvPr id="2" name="图片 1">
            <a:extLst>
              <a:ext uri="{FF2B5EF4-FFF2-40B4-BE49-F238E27FC236}">
                <a16:creationId xmlns:a16="http://schemas.microsoft.com/office/drawing/2014/main" id="{6D5A13EE-1DFC-2AE2-B24D-EAFF762B7ED1}"/>
              </a:ext>
            </a:extLst>
          </p:cNvPr>
          <p:cNvPicPr>
            <a:picLocks noChangeAspect="1"/>
          </p:cNvPicPr>
          <p:nvPr/>
        </p:nvPicPr>
        <p:blipFill rotWithShape="1">
          <a:blip r:embed="rId4">
            <a:clrChange>
              <a:clrFrom>
                <a:srgbClr val="FFFFFF"/>
              </a:clrFrom>
              <a:clrTo>
                <a:srgbClr val="FFFFFF">
                  <a:alpha val="0"/>
                </a:srgbClr>
              </a:clrTo>
            </a:clrChange>
          </a:blip>
          <a:srcRect b="6546"/>
          <a:stretch/>
        </p:blipFill>
        <p:spPr>
          <a:xfrm>
            <a:off x="8008147" y="1216098"/>
            <a:ext cx="3667131" cy="1155093"/>
          </a:xfrm>
          <a:prstGeom prst="rect">
            <a:avLst/>
          </a:prstGeom>
        </p:spPr>
      </p:pic>
      <p:pic>
        <p:nvPicPr>
          <p:cNvPr id="10" name="图片 9">
            <a:extLst>
              <a:ext uri="{FF2B5EF4-FFF2-40B4-BE49-F238E27FC236}">
                <a16:creationId xmlns:a16="http://schemas.microsoft.com/office/drawing/2014/main" id="{8556CE7A-2F9F-3E64-6581-4031CFB2F319}"/>
              </a:ext>
            </a:extLst>
          </p:cNvPr>
          <p:cNvPicPr>
            <a:picLocks noChangeAspect="1"/>
          </p:cNvPicPr>
          <p:nvPr/>
        </p:nvPicPr>
        <p:blipFill>
          <a:blip r:embed="rId5"/>
          <a:stretch>
            <a:fillRect/>
          </a:stretch>
        </p:blipFill>
        <p:spPr>
          <a:xfrm>
            <a:off x="538938" y="1233889"/>
            <a:ext cx="3095630" cy="1330811"/>
          </a:xfrm>
          <a:prstGeom prst="rect">
            <a:avLst/>
          </a:prstGeom>
        </p:spPr>
      </p:pic>
      <p:sp>
        <p:nvSpPr>
          <p:cNvPr id="12" name="矩形 11">
            <a:extLst>
              <a:ext uri="{FF2B5EF4-FFF2-40B4-BE49-F238E27FC236}">
                <a16:creationId xmlns:a16="http://schemas.microsoft.com/office/drawing/2014/main" id="{D1168875-6986-60A6-9D55-CF45C831EE66}"/>
              </a:ext>
            </a:extLst>
          </p:cNvPr>
          <p:cNvSpPr>
            <a:spLocks/>
          </p:cNvSpPr>
          <p:nvPr/>
        </p:nvSpPr>
        <p:spPr>
          <a:xfrm>
            <a:off x="237584" y="1229273"/>
            <a:ext cx="3698339" cy="4998056"/>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矩形 12">
            <a:extLst>
              <a:ext uri="{FF2B5EF4-FFF2-40B4-BE49-F238E27FC236}">
                <a16:creationId xmlns:a16="http://schemas.microsoft.com/office/drawing/2014/main" id="{D1F592C3-0DA4-16A8-CED4-39C5C61D77F1}"/>
              </a:ext>
            </a:extLst>
          </p:cNvPr>
          <p:cNvSpPr>
            <a:spLocks/>
          </p:cNvSpPr>
          <p:nvPr/>
        </p:nvSpPr>
        <p:spPr>
          <a:xfrm>
            <a:off x="3935924" y="1230804"/>
            <a:ext cx="4069192" cy="4998058"/>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a:extLst>
              <a:ext uri="{FF2B5EF4-FFF2-40B4-BE49-F238E27FC236}">
                <a16:creationId xmlns:a16="http://schemas.microsoft.com/office/drawing/2014/main" id="{2E31FC2F-1CF1-8CD9-6740-823997FE4153}"/>
              </a:ext>
            </a:extLst>
          </p:cNvPr>
          <p:cNvSpPr/>
          <p:nvPr/>
        </p:nvSpPr>
        <p:spPr>
          <a:xfrm>
            <a:off x="538938" y="5760352"/>
            <a:ext cx="3095630" cy="400110"/>
          </a:xfrm>
          <a:prstGeom prst="rect">
            <a:avLst/>
          </a:prstGeom>
        </p:spPr>
        <p:txBody>
          <a:bodyPr wrap="square">
            <a:spAutoFit/>
          </a:bodyPr>
          <a:lstStyle/>
          <a:p>
            <a:pPr>
              <a:spcBef>
                <a:spcPts val="0"/>
              </a:spcBef>
              <a:spcAft>
                <a:spcPts val="0"/>
              </a:spcAft>
            </a:pPr>
            <a:r>
              <a:rPr lang="de-DE" altLang="zh-CN" sz="1000" dirty="0">
                <a:latin typeface="+mn-lt"/>
                <a:ea typeface="+mn-ea"/>
                <a:cs typeface="+mn-ea"/>
                <a:sym typeface="+mn-lt"/>
              </a:rPr>
              <a:t>W. Hartmann, P. Varytis, et al., </a:t>
            </a:r>
            <a:r>
              <a:rPr lang="de-DE" altLang="zh-CN" sz="1000" b="1" dirty="0">
                <a:latin typeface="+mn-lt"/>
                <a:ea typeface="+mn-ea"/>
                <a:cs typeface="+mn-ea"/>
                <a:sym typeface="+mn-lt"/>
              </a:rPr>
              <a:t>Nano Letters</a:t>
            </a:r>
            <a:r>
              <a:rPr lang="de-DE" altLang="zh-CN" sz="1000" dirty="0">
                <a:latin typeface="+mn-lt"/>
                <a:ea typeface="+mn-ea"/>
                <a:cs typeface="+mn-ea"/>
                <a:sym typeface="+mn-lt"/>
              </a:rPr>
              <a:t>, 20, 2625 (2020).</a:t>
            </a:r>
          </a:p>
        </p:txBody>
      </p:sp>
      <p:sp>
        <p:nvSpPr>
          <p:cNvPr id="32" name="矩形 31">
            <a:extLst>
              <a:ext uri="{FF2B5EF4-FFF2-40B4-BE49-F238E27FC236}">
                <a16:creationId xmlns:a16="http://schemas.microsoft.com/office/drawing/2014/main" id="{7C6049D0-03E4-1D69-26C5-4959C65F85AD}"/>
              </a:ext>
            </a:extLst>
          </p:cNvPr>
          <p:cNvSpPr/>
          <p:nvPr/>
        </p:nvSpPr>
        <p:spPr>
          <a:xfrm>
            <a:off x="3992609" y="5760352"/>
            <a:ext cx="3971866" cy="246221"/>
          </a:xfrm>
          <a:prstGeom prst="rect">
            <a:avLst/>
          </a:prstGeom>
        </p:spPr>
        <p:txBody>
          <a:bodyPr wrap="square">
            <a:spAutoFit/>
          </a:bodyPr>
          <a:lstStyle/>
          <a:p>
            <a:pPr>
              <a:spcBef>
                <a:spcPts val="0"/>
              </a:spcBef>
              <a:spcAft>
                <a:spcPts val="0"/>
              </a:spcAft>
            </a:pPr>
            <a:r>
              <a:rPr lang="en-US" altLang="zh-CN" sz="1000" dirty="0">
                <a:latin typeface="+mn-lt"/>
                <a:ea typeface="+mn-ea"/>
                <a:cs typeface="+mn-ea"/>
                <a:sym typeface="+mn-lt"/>
              </a:rPr>
              <a:t>A. Li and Y. </a:t>
            </a:r>
            <a:r>
              <a:rPr lang="en-US" altLang="zh-CN" sz="1000" dirty="0" err="1">
                <a:latin typeface="+mn-lt"/>
                <a:ea typeface="+mn-ea"/>
                <a:cs typeface="+mn-ea"/>
                <a:sym typeface="+mn-lt"/>
              </a:rPr>
              <a:t>Fainman</a:t>
            </a:r>
            <a:r>
              <a:rPr lang="en-US" altLang="zh-CN" sz="1000" dirty="0">
                <a:latin typeface="+mn-lt"/>
                <a:ea typeface="+mn-ea"/>
                <a:cs typeface="+mn-ea"/>
                <a:sym typeface="+mn-lt"/>
              </a:rPr>
              <a:t>, </a:t>
            </a:r>
            <a:r>
              <a:rPr lang="en-US" altLang="zh-CN" sz="1000" b="1" dirty="0">
                <a:latin typeface="+mn-lt"/>
                <a:ea typeface="+mn-ea"/>
                <a:cs typeface="+mn-ea"/>
                <a:sym typeface="+mn-lt"/>
              </a:rPr>
              <a:t>Nature Communications </a:t>
            </a:r>
            <a:r>
              <a:rPr lang="en-US" altLang="zh-CN" sz="1000" dirty="0">
                <a:latin typeface="+mn-lt"/>
                <a:ea typeface="+mn-ea"/>
                <a:cs typeface="+mn-ea"/>
                <a:sym typeface="+mn-lt"/>
              </a:rPr>
              <a:t>1 (2021).</a:t>
            </a:r>
          </a:p>
        </p:txBody>
      </p:sp>
      <p:sp>
        <p:nvSpPr>
          <p:cNvPr id="33" name="矩形 32">
            <a:extLst>
              <a:ext uri="{FF2B5EF4-FFF2-40B4-BE49-F238E27FC236}">
                <a16:creationId xmlns:a16="http://schemas.microsoft.com/office/drawing/2014/main" id="{BDC4838B-5B4E-137B-4D60-70C60AAF678C}"/>
              </a:ext>
            </a:extLst>
          </p:cNvPr>
          <p:cNvSpPr/>
          <p:nvPr/>
        </p:nvSpPr>
        <p:spPr>
          <a:xfrm>
            <a:off x="8075604" y="5845832"/>
            <a:ext cx="3532216" cy="246221"/>
          </a:xfrm>
          <a:prstGeom prst="rect">
            <a:avLst/>
          </a:prstGeom>
        </p:spPr>
        <p:txBody>
          <a:bodyPr wrap="square">
            <a:spAutoFit/>
          </a:bodyPr>
          <a:lstStyle/>
          <a:p>
            <a:r>
              <a:rPr lang="en-US" altLang="zh-CN" sz="1000" dirty="0">
                <a:latin typeface="+mn-lt"/>
                <a:ea typeface="+mn-ea"/>
                <a:cs typeface="+mn-ea"/>
                <a:sym typeface="+mn-lt"/>
              </a:rPr>
              <a:t>X. Cai, J. </a:t>
            </a:r>
            <a:r>
              <a:rPr lang="en-US" altLang="zh-CN" sz="1000" dirty="0" err="1">
                <a:latin typeface="+mn-lt"/>
                <a:ea typeface="+mn-ea"/>
                <a:cs typeface="+mn-ea"/>
                <a:sym typeface="+mn-lt"/>
              </a:rPr>
              <a:t>Xiong</a:t>
            </a:r>
            <a:r>
              <a:rPr lang="en-US" altLang="zh-CN" sz="1000" dirty="0">
                <a:latin typeface="+mn-lt"/>
                <a:ea typeface="+mn-ea"/>
                <a:cs typeface="+mn-ea"/>
                <a:sym typeface="+mn-lt"/>
              </a:rPr>
              <a:t>, et al., </a:t>
            </a:r>
            <a:r>
              <a:rPr lang="en-US" altLang="zh-CN" sz="1000" b="1" dirty="0">
                <a:latin typeface="+mn-lt"/>
                <a:ea typeface="+mn-ea"/>
                <a:cs typeface="+mn-ea"/>
                <a:sym typeface="+mn-lt"/>
              </a:rPr>
              <a:t>arXiv</a:t>
            </a:r>
            <a:r>
              <a:rPr lang="en-US" altLang="zh-CN" sz="1000" dirty="0">
                <a:latin typeface="+mn-lt"/>
                <a:ea typeface="+mn-ea"/>
                <a:cs typeface="+mn-ea"/>
                <a:sym typeface="+mn-lt"/>
              </a:rPr>
              <a:t>:2005.02689v2.(2020).</a:t>
            </a:r>
          </a:p>
        </p:txBody>
      </p:sp>
      <p:sp>
        <p:nvSpPr>
          <p:cNvPr id="18" name="文本框 17">
            <a:extLst>
              <a:ext uri="{FF2B5EF4-FFF2-40B4-BE49-F238E27FC236}">
                <a16:creationId xmlns:a16="http://schemas.microsoft.com/office/drawing/2014/main" id="{62CE3FFA-B35F-179B-DF67-436FF302E5EF}"/>
              </a:ext>
            </a:extLst>
          </p:cNvPr>
          <p:cNvSpPr txBox="1"/>
          <p:nvPr/>
        </p:nvSpPr>
        <p:spPr>
          <a:xfrm>
            <a:off x="728048" y="5168644"/>
            <a:ext cx="2905091" cy="461665"/>
          </a:xfrm>
          <a:prstGeom prst="rect">
            <a:avLst/>
          </a:prstGeom>
          <a:noFill/>
        </p:spPr>
        <p:txBody>
          <a:bodyPr wrap="none" rtlCol="0">
            <a:spAutoFit/>
          </a:bodyPr>
          <a:lstStyle/>
          <a:p>
            <a:r>
              <a:rPr lang="en-US" altLang="zh-CN" sz="1200" dirty="0">
                <a:latin typeface="+mn-lt"/>
                <a:ea typeface="+mn-ea"/>
                <a:cs typeface="+mn-ea"/>
                <a:sym typeface="+mn-lt"/>
              </a:rPr>
              <a:t>Resolution: 4 nm</a:t>
            </a:r>
            <a:r>
              <a:rPr lang="zh-CN" altLang="en-US" sz="1200" dirty="0">
                <a:latin typeface="+mn-lt"/>
                <a:ea typeface="+mn-ea"/>
                <a:cs typeface="+mn-ea"/>
                <a:sym typeface="+mn-lt"/>
              </a:rPr>
              <a:t>，</a:t>
            </a:r>
            <a:r>
              <a:rPr lang="en-US" altLang="zh-CN" sz="1200" dirty="0">
                <a:latin typeface="+mn-lt"/>
                <a:ea typeface="+mn-ea"/>
                <a:cs typeface="+mn-ea"/>
                <a:sym typeface="+mn-lt"/>
              </a:rPr>
              <a:t>Bandwidth:</a:t>
            </a:r>
            <a:r>
              <a:rPr lang="zh-CN" altLang="en-US" sz="1200" dirty="0">
                <a:latin typeface="+mn-lt"/>
                <a:ea typeface="+mn-ea"/>
                <a:cs typeface="+mn-ea"/>
                <a:sym typeface="+mn-lt"/>
              </a:rPr>
              <a:t> </a:t>
            </a:r>
            <a:r>
              <a:rPr lang="en-US" altLang="zh-CN" sz="1200" dirty="0">
                <a:latin typeface="+mn-lt"/>
                <a:ea typeface="+mn-ea"/>
                <a:cs typeface="+mn-ea"/>
                <a:sym typeface="+mn-lt"/>
              </a:rPr>
              <a:t>50 nm</a:t>
            </a:r>
          </a:p>
          <a:p>
            <a:r>
              <a:rPr lang="en-US" altLang="zh-CN" sz="1200" dirty="0">
                <a:latin typeface="+mn-lt"/>
                <a:ea typeface="+mn-ea"/>
                <a:cs typeface="+mn-ea"/>
                <a:sym typeface="+mn-lt"/>
              </a:rPr>
              <a:t>Footprint: 200 µm × 100 µm</a:t>
            </a:r>
            <a:endParaRPr lang="zh-CN" altLang="en-US" sz="1200" dirty="0">
              <a:latin typeface="+mn-lt"/>
              <a:ea typeface="+mn-ea"/>
              <a:cs typeface="+mn-ea"/>
              <a:sym typeface="+mn-lt"/>
            </a:endParaRPr>
          </a:p>
        </p:txBody>
      </p:sp>
      <p:sp>
        <p:nvSpPr>
          <p:cNvPr id="19" name="文本框 18">
            <a:extLst>
              <a:ext uri="{FF2B5EF4-FFF2-40B4-BE49-F238E27FC236}">
                <a16:creationId xmlns:a16="http://schemas.microsoft.com/office/drawing/2014/main" id="{8CCDF289-50BB-F101-28AF-7F98EDB49545}"/>
              </a:ext>
            </a:extLst>
          </p:cNvPr>
          <p:cNvSpPr txBox="1"/>
          <p:nvPr/>
        </p:nvSpPr>
        <p:spPr>
          <a:xfrm>
            <a:off x="4470758" y="5168644"/>
            <a:ext cx="3211264" cy="461665"/>
          </a:xfrm>
          <a:prstGeom prst="rect">
            <a:avLst/>
          </a:prstGeom>
          <a:noFill/>
        </p:spPr>
        <p:txBody>
          <a:bodyPr wrap="none" rtlCol="0">
            <a:spAutoFit/>
          </a:bodyPr>
          <a:lstStyle/>
          <a:p>
            <a:r>
              <a:rPr lang="en-US" altLang="zh-CN" sz="1200" dirty="0">
                <a:latin typeface="+mn-lt"/>
                <a:ea typeface="+mn-ea"/>
                <a:cs typeface="+mn-ea"/>
                <a:sym typeface="+mn-lt"/>
              </a:rPr>
              <a:t>Resolution: 0.45 nm</a:t>
            </a:r>
            <a:r>
              <a:rPr lang="zh-CN" altLang="en-US" sz="1200" dirty="0">
                <a:latin typeface="+mn-lt"/>
                <a:ea typeface="+mn-ea"/>
                <a:cs typeface="+mn-ea"/>
                <a:sym typeface="+mn-lt"/>
              </a:rPr>
              <a:t>，</a:t>
            </a:r>
            <a:r>
              <a:rPr lang="en-US" altLang="zh-CN" sz="1200" dirty="0">
                <a:latin typeface="+mn-lt"/>
                <a:ea typeface="+mn-ea"/>
                <a:cs typeface="+mn-ea"/>
                <a:sym typeface="+mn-lt"/>
              </a:rPr>
              <a:t>Bandwidth:</a:t>
            </a:r>
            <a:r>
              <a:rPr lang="zh-CN" altLang="en-US" sz="1200" dirty="0">
                <a:latin typeface="+mn-lt"/>
                <a:ea typeface="+mn-ea"/>
                <a:cs typeface="+mn-ea"/>
                <a:sym typeface="+mn-lt"/>
              </a:rPr>
              <a:t> </a:t>
            </a:r>
            <a:r>
              <a:rPr lang="en-US" altLang="zh-CN" sz="1200" dirty="0">
                <a:latin typeface="+mn-lt"/>
                <a:ea typeface="+mn-ea"/>
                <a:cs typeface="+mn-ea"/>
                <a:sym typeface="+mn-lt"/>
              </a:rPr>
              <a:t>180 nm</a:t>
            </a:r>
          </a:p>
          <a:p>
            <a:r>
              <a:rPr lang="en-US" altLang="zh-CN" sz="1200" dirty="0">
                <a:latin typeface="+mn-lt"/>
                <a:ea typeface="+mn-ea"/>
                <a:cs typeface="+mn-ea"/>
                <a:sym typeface="+mn-lt"/>
              </a:rPr>
              <a:t>Footprint: 35 µm × 260 µm</a:t>
            </a:r>
            <a:endParaRPr lang="zh-CN" altLang="en-US" sz="1200" dirty="0">
              <a:latin typeface="+mn-lt"/>
              <a:ea typeface="+mn-ea"/>
              <a:cs typeface="+mn-ea"/>
              <a:sym typeface="+mn-lt"/>
            </a:endParaRPr>
          </a:p>
        </p:txBody>
      </p:sp>
      <p:sp>
        <p:nvSpPr>
          <p:cNvPr id="20" name="文本框 19">
            <a:extLst>
              <a:ext uri="{FF2B5EF4-FFF2-40B4-BE49-F238E27FC236}">
                <a16:creationId xmlns:a16="http://schemas.microsoft.com/office/drawing/2014/main" id="{E16DC270-73B6-2C53-FDAF-C260A18BDEC3}"/>
              </a:ext>
            </a:extLst>
          </p:cNvPr>
          <p:cNvSpPr txBox="1"/>
          <p:nvPr/>
        </p:nvSpPr>
        <p:spPr>
          <a:xfrm>
            <a:off x="8376407" y="5168644"/>
            <a:ext cx="3121496" cy="461665"/>
          </a:xfrm>
          <a:prstGeom prst="rect">
            <a:avLst/>
          </a:prstGeom>
          <a:noFill/>
        </p:spPr>
        <p:txBody>
          <a:bodyPr wrap="none" rtlCol="0">
            <a:spAutoFit/>
          </a:bodyPr>
          <a:lstStyle/>
          <a:p>
            <a:r>
              <a:rPr lang="en-US" altLang="zh-CN" sz="1200" dirty="0">
                <a:latin typeface="+mn-lt"/>
                <a:ea typeface="+mn-ea"/>
                <a:cs typeface="+mn-ea"/>
                <a:sym typeface="+mn-lt"/>
              </a:rPr>
              <a:t>Resolution: 0.8 nm</a:t>
            </a:r>
            <a:r>
              <a:rPr lang="zh-CN" altLang="en-US" sz="1200" dirty="0">
                <a:latin typeface="+mn-lt"/>
                <a:ea typeface="+mn-ea"/>
                <a:cs typeface="+mn-ea"/>
                <a:sym typeface="+mn-lt"/>
              </a:rPr>
              <a:t>，</a:t>
            </a:r>
            <a:r>
              <a:rPr lang="en-US" altLang="zh-CN" sz="1200" dirty="0">
                <a:latin typeface="+mn-lt"/>
                <a:ea typeface="+mn-ea"/>
                <a:cs typeface="+mn-ea"/>
                <a:sym typeface="+mn-lt"/>
              </a:rPr>
              <a:t>Bandwidth:</a:t>
            </a:r>
            <a:r>
              <a:rPr lang="zh-CN" altLang="en-US" sz="1200" dirty="0">
                <a:latin typeface="+mn-lt"/>
                <a:ea typeface="+mn-ea"/>
                <a:cs typeface="+mn-ea"/>
                <a:sym typeface="+mn-lt"/>
              </a:rPr>
              <a:t> </a:t>
            </a:r>
            <a:r>
              <a:rPr lang="en-US" altLang="zh-CN" sz="1200" dirty="0">
                <a:latin typeface="+mn-lt"/>
                <a:ea typeface="+mn-ea"/>
                <a:cs typeface="+mn-ea"/>
                <a:sym typeface="+mn-lt"/>
              </a:rPr>
              <a:t>300 nm</a:t>
            </a:r>
          </a:p>
          <a:p>
            <a:r>
              <a:rPr lang="en-US" altLang="zh-CN" sz="1200" dirty="0">
                <a:latin typeface="+mn-lt"/>
                <a:ea typeface="+mn-ea"/>
                <a:cs typeface="+mn-ea"/>
                <a:sym typeface="+mn-lt"/>
              </a:rPr>
              <a:t>Footprint: 7740 µm × 6330 µm</a:t>
            </a:r>
            <a:endParaRPr lang="zh-CN" altLang="en-US" sz="1200" dirty="0">
              <a:latin typeface="+mn-lt"/>
              <a:ea typeface="+mn-ea"/>
              <a:cs typeface="+mn-ea"/>
              <a:sym typeface="+mn-lt"/>
            </a:endParaRPr>
          </a:p>
        </p:txBody>
      </p:sp>
      <p:sp>
        <p:nvSpPr>
          <p:cNvPr id="21" name="文本占位符 1">
            <a:extLst>
              <a:ext uri="{FF2B5EF4-FFF2-40B4-BE49-F238E27FC236}">
                <a16:creationId xmlns:a16="http://schemas.microsoft.com/office/drawing/2014/main" id="{FC9FF79C-3F39-D790-346D-2BDF25253B2D}"/>
              </a:ext>
            </a:extLst>
          </p:cNvPr>
          <p:cNvSpPr txBox="1">
            <a:spLocks/>
          </p:cNvSpPr>
          <p:nvPr/>
        </p:nvSpPr>
        <p:spPr>
          <a:xfrm>
            <a:off x="237584" y="713078"/>
            <a:ext cx="10399554" cy="342901"/>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itchFamily="2" charset="2"/>
              <a:buChar char="Ø"/>
            </a:pPr>
            <a:r>
              <a:rPr lang="en-US" altLang="zh-CN" sz="1800" dirty="0">
                <a:solidFill>
                  <a:srgbClr val="175F8B"/>
                </a:solidFill>
                <a:cs typeface="+mn-ea"/>
                <a:sym typeface="+mn-lt"/>
              </a:rPr>
              <a:t>Calculating Spectral Information from Signals Detected at </a:t>
            </a:r>
            <a:r>
              <a:rPr lang="en-US" altLang="zh-CN" sz="1800" b="1" dirty="0">
                <a:solidFill>
                  <a:srgbClr val="175F8B"/>
                </a:solidFill>
                <a:cs typeface="+mn-ea"/>
                <a:sym typeface="+mn-lt"/>
              </a:rPr>
              <a:t>Different Ports</a:t>
            </a:r>
          </a:p>
        </p:txBody>
      </p:sp>
      <p:sp>
        <p:nvSpPr>
          <p:cNvPr id="42" name="文本框 41">
            <a:extLst>
              <a:ext uri="{FF2B5EF4-FFF2-40B4-BE49-F238E27FC236}">
                <a16:creationId xmlns:a16="http://schemas.microsoft.com/office/drawing/2014/main" id="{85DF71C0-13E6-40CC-A6B4-5DFE668383DD}"/>
              </a:ext>
            </a:extLst>
          </p:cNvPr>
          <p:cNvSpPr txBox="1"/>
          <p:nvPr/>
        </p:nvSpPr>
        <p:spPr>
          <a:xfrm>
            <a:off x="4192913" y="2600238"/>
            <a:ext cx="3571258" cy="307777"/>
          </a:xfrm>
          <a:prstGeom prst="rect">
            <a:avLst/>
          </a:prstGeom>
          <a:noFill/>
        </p:spPr>
        <p:txBody>
          <a:bodyPr wrap="square">
            <a:spAutoFit/>
          </a:bodyPr>
          <a:lstStyle/>
          <a:p>
            <a:pPr algn="ctr"/>
            <a:r>
              <a:rPr lang="en-US" altLang="zh-CN" sz="1400" dirty="0">
                <a:latin typeface="+mn-lt"/>
                <a:ea typeface="+mn-ea"/>
                <a:cs typeface="+mn-ea"/>
                <a:sym typeface="+mn-lt"/>
              </a:rPr>
              <a:t>Stratified</a:t>
            </a:r>
            <a:r>
              <a:rPr lang="zh-CN" altLang="en-US" sz="1400" dirty="0">
                <a:latin typeface="+mn-lt"/>
                <a:ea typeface="+mn-ea"/>
                <a:cs typeface="+mn-ea"/>
                <a:sym typeface="+mn-lt"/>
              </a:rPr>
              <a:t> </a:t>
            </a:r>
            <a:r>
              <a:rPr lang="en-US" altLang="zh-CN" sz="1400" dirty="0">
                <a:latin typeface="+mn-lt"/>
                <a:ea typeface="+mn-ea"/>
                <a:cs typeface="+mn-ea"/>
                <a:sym typeface="+mn-lt"/>
              </a:rPr>
              <a:t>waveguide</a:t>
            </a:r>
            <a:r>
              <a:rPr lang="zh-CN" altLang="en-US" sz="1400" dirty="0">
                <a:latin typeface="+mn-lt"/>
                <a:ea typeface="+mn-ea"/>
                <a:cs typeface="+mn-ea"/>
                <a:sym typeface="+mn-lt"/>
              </a:rPr>
              <a:t> </a:t>
            </a:r>
            <a:r>
              <a:rPr lang="en-US" altLang="zh-CN" sz="1400" dirty="0">
                <a:latin typeface="+mn-lt"/>
                <a:ea typeface="+mn-ea"/>
                <a:cs typeface="+mn-ea"/>
                <a:sym typeface="+mn-lt"/>
              </a:rPr>
              <a:t>filters</a:t>
            </a:r>
            <a:endParaRPr lang="zh-CN" altLang="en-US" sz="1400" dirty="0">
              <a:latin typeface="+mn-lt"/>
              <a:ea typeface="+mn-ea"/>
              <a:cs typeface="+mn-ea"/>
              <a:sym typeface="+mn-lt"/>
            </a:endParaRPr>
          </a:p>
        </p:txBody>
      </p:sp>
      <p:sp>
        <p:nvSpPr>
          <p:cNvPr id="9" name="文本框 8">
            <a:extLst>
              <a:ext uri="{FF2B5EF4-FFF2-40B4-BE49-F238E27FC236}">
                <a16:creationId xmlns:a16="http://schemas.microsoft.com/office/drawing/2014/main" id="{478E1E27-C06F-1015-56F6-189A3EE7E03E}"/>
              </a:ext>
            </a:extLst>
          </p:cNvPr>
          <p:cNvSpPr txBox="1"/>
          <p:nvPr/>
        </p:nvSpPr>
        <p:spPr>
          <a:xfrm>
            <a:off x="609478" y="2610025"/>
            <a:ext cx="2786185" cy="307777"/>
          </a:xfrm>
          <a:prstGeom prst="rect">
            <a:avLst/>
          </a:prstGeom>
          <a:noFill/>
        </p:spPr>
        <p:txBody>
          <a:bodyPr wrap="square">
            <a:spAutoFit/>
          </a:bodyPr>
          <a:lstStyle/>
          <a:p>
            <a:pPr algn="ctr"/>
            <a:r>
              <a:rPr lang="zh-CN" altLang="en-US" sz="1400" dirty="0">
                <a:latin typeface="+mn-lt"/>
                <a:ea typeface="+mn-ea"/>
                <a:cs typeface="+mn-ea"/>
                <a:sym typeface="+mn-lt"/>
              </a:rPr>
              <a:t>﻿</a:t>
            </a:r>
            <a:r>
              <a:rPr lang="en-US" altLang="zh-CN" sz="1400" dirty="0">
                <a:latin typeface="+mn-lt"/>
                <a:ea typeface="+mn-ea"/>
                <a:cs typeface="+mn-ea"/>
                <a:sym typeface="+mn-lt"/>
              </a:rPr>
              <a:t>Disordered</a:t>
            </a:r>
            <a:r>
              <a:rPr lang="zh-CN" altLang="en-US" sz="1400" dirty="0">
                <a:latin typeface="+mn-lt"/>
                <a:ea typeface="+mn-ea"/>
                <a:cs typeface="+mn-ea"/>
                <a:sym typeface="+mn-lt"/>
              </a:rPr>
              <a:t> </a:t>
            </a:r>
            <a:r>
              <a:rPr lang="en-US" altLang="zh-CN" sz="1400" dirty="0">
                <a:latin typeface="+mn-lt"/>
                <a:ea typeface="+mn-ea"/>
                <a:cs typeface="+mn-ea"/>
                <a:sym typeface="+mn-lt"/>
              </a:rPr>
              <a:t>Photonics</a:t>
            </a:r>
            <a:endParaRPr lang="zh-CN" altLang="en-US" sz="1400" dirty="0">
              <a:latin typeface="+mn-lt"/>
              <a:ea typeface="+mn-ea"/>
              <a:cs typeface="+mn-ea"/>
              <a:sym typeface="+mn-lt"/>
            </a:endParaRPr>
          </a:p>
        </p:txBody>
      </p:sp>
      <p:sp>
        <p:nvSpPr>
          <p:cNvPr id="15" name="文本框 14">
            <a:extLst>
              <a:ext uri="{FF2B5EF4-FFF2-40B4-BE49-F238E27FC236}">
                <a16:creationId xmlns:a16="http://schemas.microsoft.com/office/drawing/2014/main" id="{044093B1-C4EF-5A65-20CC-C952DE8389E2}"/>
              </a:ext>
            </a:extLst>
          </p:cNvPr>
          <p:cNvSpPr txBox="1"/>
          <p:nvPr/>
        </p:nvSpPr>
        <p:spPr>
          <a:xfrm>
            <a:off x="8796337" y="2610025"/>
            <a:ext cx="2786185" cy="307777"/>
          </a:xfrm>
          <a:prstGeom prst="rect">
            <a:avLst/>
          </a:prstGeom>
          <a:noFill/>
        </p:spPr>
        <p:txBody>
          <a:bodyPr wrap="square">
            <a:spAutoFit/>
          </a:bodyPr>
          <a:lstStyle/>
          <a:p>
            <a:pPr algn="ctr"/>
            <a:r>
              <a:rPr lang="en-US" altLang="zh-CN" sz="1400" dirty="0">
                <a:latin typeface="+mn-lt"/>
                <a:ea typeface="+mn-ea"/>
                <a:cs typeface="+mn-ea"/>
                <a:sym typeface="+mn-lt"/>
              </a:rPr>
              <a:t>Metasurface + CMOS Camera</a:t>
            </a:r>
            <a:endParaRPr lang="zh-CN" altLang="en-US" sz="1400" dirty="0">
              <a:latin typeface="+mn-lt"/>
              <a:ea typeface="+mn-ea"/>
              <a:cs typeface="+mn-ea"/>
              <a:sym typeface="+mn-lt"/>
            </a:endParaRPr>
          </a:p>
        </p:txBody>
      </p:sp>
      <p:sp>
        <p:nvSpPr>
          <p:cNvPr id="24" name="文本框 23">
            <a:extLst>
              <a:ext uri="{FF2B5EF4-FFF2-40B4-BE49-F238E27FC236}">
                <a16:creationId xmlns:a16="http://schemas.microsoft.com/office/drawing/2014/main" id="{127F1194-1DAC-D0BB-AF42-B15638CDFD80}"/>
              </a:ext>
            </a:extLst>
          </p:cNvPr>
          <p:cNvSpPr txBox="1"/>
          <p:nvPr/>
        </p:nvSpPr>
        <p:spPr>
          <a:xfrm>
            <a:off x="619021" y="3379513"/>
            <a:ext cx="2975806" cy="1166794"/>
          </a:xfrm>
          <a:prstGeom prst="rect">
            <a:avLst/>
          </a:prstGeom>
          <a:solidFill>
            <a:schemeClr val="bg1"/>
          </a:solidFill>
        </p:spPr>
        <p:txBody>
          <a:bodyPr wrap="square">
            <a:spAutoFit/>
          </a:bodyPr>
          <a:lstStyle/>
          <a:p>
            <a:pPr marL="285750" indent="-285750">
              <a:lnSpc>
                <a:spcPct val="120000"/>
              </a:lnSpc>
              <a:spcBef>
                <a:spcPts val="500"/>
              </a:spcBef>
              <a:buFont typeface="Wingdings" pitchFamily="2" charset="2"/>
              <a:buChar char="Ø"/>
            </a:pPr>
            <a:r>
              <a:rPr lang="zh-CN" altLang="en-US" sz="1400" dirty="0">
                <a:latin typeface="+mn-lt"/>
                <a:ea typeface="+mn-ea"/>
                <a:cs typeface="+mn-ea"/>
                <a:sym typeface="+mn-lt"/>
              </a:rPr>
              <a:t>﻿</a:t>
            </a:r>
            <a:r>
              <a:rPr lang="en-US" altLang="zh-CN" sz="1400" dirty="0">
                <a:latin typeface="+mn-lt"/>
                <a:ea typeface="+mn-ea"/>
                <a:cs typeface="+mn-ea"/>
                <a:sym typeface="+mn-lt"/>
              </a:rPr>
              <a:t>Sensing optical power at different ports with PD</a:t>
            </a:r>
          </a:p>
          <a:p>
            <a:pPr marL="285750" indent="-285750">
              <a:lnSpc>
                <a:spcPct val="120000"/>
              </a:lnSpc>
              <a:spcBef>
                <a:spcPts val="500"/>
              </a:spcBef>
              <a:buFont typeface="Wingdings" pitchFamily="2" charset="2"/>
              <a:buChar char="Ø"/>
            </a:pPr>
            <a:r>
              <a:rPr lang="en-US" altLang="zh-CN" sz="1400" dirty="0">
                <a:latin typeface="+mn-lt"/>
                <a:ea typeface="+mn-ea"/>
                <a:cs typeface="+mn-ea"/>
                <a:sym typeface="+mn-lt"/>
              </a:rPr>
              <a:t>Reconstruct the spectrum from the sensed current</a:t>
            </a:r>
          </a:p>
        </p:txBody>
      </p:sp>
      <p:sp>
        <p:nvSpPr>
          <p:cNvPr id="25" name="文本框 24">
            <a:extLst>
              <a:ext uri="{FF2B5EF4-FFF2-40B4-BE49-F238E27FC236}">
                <a16:creationId xmlns:a16="http://schemas.microsoft.com/office/drawing/2014/main" id="{4581CDEC-A205-64F8-B770-8C06A2DAEB23}"/>
              </a:ext>
            </a:extLst>
          </p:cNvPr>
          <p:cNvSpPr txBox="1"/>
          <p:nvPr/>
        </p:nvSpPr>
        <p:spPr>
          <a:xfrm>
            <a:off x="4470758" y="3379513"/>
            <a:ext cx="2975806" cy="1166794"/>
          </a:xfrm>
          <a:prstGeom prst="rect">
            <a:avLst/>
          </a:prstGeom>
          <a:solidFill>
            <a:schemeClr val="bg1"/>
          </a:solidFill>
        </p:spPr>
        <p:txBody>
          <a:bodyPr wrap="square">
            <a:spAutoFit/>
          </a:bodyPr>
          <a:lstStyle/>
          <a:p>
            <a:pPr marL="285750" indent="-285750">
              <a:lnSpc>
                <a:spcPct val="120000"/>
              </a:lnSpc>
              <a:spcBef>
                <a:spcPts val="500"/>
              </a:spcBef>
              <a:buFont typeface="Wingdings" pitchFamily="2" charset="2"/>
              <a:buChar char="Ø"/>
            </a:pPr>
            <a:r>
              <a:rPr lang="zh-CN" altLang="en-US" sz="1400" dirty="0">
                <a:latin typeface="+mn-lt"/>
                <a:ea typeface="+mn-ea"/>
                <a:cs typeface="+mn-ea"/>
                <a:sym typeface="+mn-lt"/>
              </a:rPr>
              <a:t>﻿</a:t>
            </a:r>
            <a:r>
              <a:rPr lang="en-US" altLang="zh-CN" sz="1400" dirty="0">
                <a:latin typeface="+mn-lt"/>
                <a:ea typeface="+mn-ea"/>
                <a:cs typeface="+mn-ea"/>
                <a:sym typeface="+mn-lt"/>
              </a:rPr>
              <a:t>Sensing optical power at different ports with PD</a:t>
            </a:r>
          </a:p>
          <a:p>
            <a:pPr marL="285750" indent="-285750">
              <a:lnSpc>
                <a:spcPct val="120000"/>
              </a:lnSpc>
              <a:spcBef>
                <a:spcPts val="500"/>
              </a:spcBef>
              <a:buFont typeface="Wingdings" pitchFamily="2" charset="2"/>
              <a:buChar char="Ø"/>
            </a:pPr>
            <a:r>
              <a:rPr lang="en-US" altLang="zh-CN" sz="1400" dirty="0">
                <a:latin typeface="+mn-lt"/>
                <a:ea typeface="+mn-ea"/>
                <a:cs typeface="+mn-ea"/>
                <a:sym typeface="+mn-lt"/>
              </a:rPr>
              <a:t>Reconstruct the spectrum from the sensed current</a:t>
            </a:r>
          </a:p>
        </p:txBody>
      </p:sp>
      <p:sp>
        <p:nvSpPr>
          <p:cNvPr id="26" name="文本框 25">
            <a:extLst>
              <a:ext uri="{FF2B5EF4-FFF2-40B4-BE49-F238E27FC236}">
                <a16:creationId xmlns:a16="http://schemas.microsoft.com/office/drawing/2014/main" id="{8B649E9D-1A3D-9F83-05C2-590049B14AFE}"/>
              </a:ext>
            </a:extLst>
          </p:cNvPr>
          <p:cNvSpPr txBox="1"/>
          <p:nvPr/>
        </p:nvSpPr>
        <p:spPr>
          <a:xfrm>
            <a:off x="8511331" y="3379513"/>
            <a:ext cx="2975806" cy="1427186"/>
          </a:xfrm>
          <a:prstGeom prst="rect">
            <a:avLst/>
          </a:prstGeom>
          <a:solidFill>
            <a:schemeClr val="bg1"/>
          </a:solidFill>
        </p:spPr>
        <p:txBody>
          <a:bodyPr wrap="square">
            <a:spAutoFit/>
          </a:bodyPr>
          <a:lstStyle/>
          <a:p>
            <a:pPr marL="285750" indent="-285750">
              <a:lnSpc>
                <a:spcPct val="120000"/>
              </a:lnSpc>
              <a:spcBef>
                <a:spcPts val="500"/>
              </a:spcBef>
              <a:buFont typeface="Wingdings" pitchFamily="2" charset="2"/>
              <a:buChar char="Ø"/>
            </a:pPr>
            <a:r>
              <a:rPr lang="zh-CN" altLang="en-US" sz="1400" dirty="0">
                <a:latin typeface="+mn-lt"/>
                <a:ea typeface="+mn-ea"/>
                <a:cs typeface="+mn-ea"/>
                <a:sym typeface="+mn-lt"/>
              </a:rPr>
              <a:t>﻿</a:t>
            </a:r>
            <a:r>
              <a:rPr lang="en-US" altLang="zh-CN" sz="1400" dirty="0">
                <a:latin typeface="+mn-lt"/>
                <a:ea typeface="+mn-ea"/>
                <a:cs typeface="+mn-ea"/>
                <a:sym typeface="+mn-lt"/>
              </a:rPr>
              <a:t>Sensing optical power at different pixel from the bottom CMOS  image sensor</a:t>
            </a:r>
          </a:p>
          <a:p>
            <a:pPr marL="285750" indent="-285750">
              <a:lnSpc>
                <a:spcPct val="120000"/>
              </a:lnSpc>
              <a:spcBef>
                <a:spcPts val="500"/>
              </a:spcBef>
              <a:buFont typeface="Wingdings" pitchFamily="2" charset="2"/>
              <a:buChar char="Ø"/>
            </a:pPr>
            <a:r>
              <a:rPr lang="en-US" altLang="zh-CN" sz="1400" dirty="0">
                <a:latin typeface="+mn-lt"/>
                <a:ea typeface="+mn-ea"/>
                <a:cs typeface="+mn-ea"/>
                <a:sym typeface="+mn-lt"/>
              </a:rPr>
              <a:t>Reconstruct the spectrum from the sensed current</a:t>
            </a:r>
          </a:p>
        </p:txBody>
      </p:sp>
    </p:spTree>
    <p:extLst>
      <p:ext uri="{BB962C8B-B14F-4D97-AF65-F5344CB8AC3E}">
        <p14:creationId xmlns:p14="http://schemas.microsoft.com/office/powerpoint/2010/main" val="33117836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161682" cy="598488"/>
          </a:xfrm>
        </p:spPr>
        <p:txBody>
          <a:bodyPr/>
          <a:lstStyle/>
          <a:p>
            <a:r>
              <a:rPr lang="en-US" altLang="zh-CN" dirty="0">
                <a:latin typeface="+mn-lt"/>
                <a:ea typeface="+mn-ea"/>
                <a:cs typeface="+mn-ea"/>
                <a:sym typeface="+mn-lt"/>
              </a:rPr>
              <a:t>Spectrometer</a:t>
            </a:r>
            <a:r>
              <a:rPr lang="zh-CN" altLang="en-US" dirty="0">
                <a:latin typeface="+mn-lt"/>
                <a:ea typeface="+mn-ea"/>
                <a:cs typeface="+mn-ea"/>
                <a:sym typeface="+mn-lt"/>
              </a:rPr>
              <a:t> </a:t>
            </a:r>
            <a:r>
              <a:rPr lang="en-US" altLang="zh-CN" dirty="0">
                <a:latin typeface="+mn-lt"/>
                <a:ea typeface="+mn-ea"/>
                <a:cs typeface="+mn-ea"/>
                <a:sym typeface="+mn-lt"/>
              </a:rPr>
              <a:t>with</a:t>
            </a:r>
            <a:r>
              <a:rPr lang="zh-CN" altLang="en-US" dirty="0">
                <a:latin typeface="+mn-lt"/>
                <a:ea typeface="+mn-ea"/>
                <a:cs typeface="+mn-ea"/>
                <a:sym typeface="+mn-lt"/>
              </a:rPr>
              <a:t> </a:t>
            </a:r>
            <a:r>
              <a:rPr lang="en-US" altLang="zh-CN" dirty="0">
                <a:latin typeface="+mn-lt"/>
                <a:ea typeface="+mn-ea"/>
                <a:cs typeface="+mn-ea"/>
                <a:sym typeface="+mn-lt"/>
              </a:rPr>
              <a:t>different</a:t>
            </a:r>
            <a:r>
              <a:rPr lang="zh-CN" altLang="en-US" dirty="0">
                <a:latin typeface="+mn-lt"/>
                <a:ea typeface="+mn-ea"/>
                <a:cs typeface="+mn-ea"/>
                <a:sym typeface="+mn-lt"/>
              </a:rPr>
              <a:t> </a:t>
            </a:r>
            <a:r>
              <a:rPr lang="en-US" altLang="zh-CN" dirty="0">
                <a:latin typeface="+mn-lt"/>
                <a:ea typeface="+mn-ea"/>
                <a:cs typeface="+mn-ea"/>
                <a:sym typeface="+mn-lt"/>
              </a:rPr>
              <a:t>states</a:t>
            </a:r>
            <a:endParaRPr lang="zh-CN" altLang="en-US" dirty="0">
              <a:latin typeface="+mn-lt"/>
              <a:ea typeface="+mn-ea"/>
              <a:cs typeface="+mn-ea"/>
              <a:sym typeface="+mn-lt"/>
            </a:endParaRPr>
          </a:p>
        </p:txBody>
      </p:sp>
      <p:sp>
        <p:nvSpPr>
          <p:cNvPr id="17" name="文本占位符 1">
            <a:extLst>
              <a:ext uri="{FF2B5EF4-FFF2-40B4-BE49-F238E27FC236}">
                <a16:creationId xmlns:a16="http://schemas.microsoft.com/office/drawing/2014/main" id="{8E35365D-9720-1E43-C52C-D594B8751A91}"/>
              </a:ext>
            </a:extLst>
          </p:cNvPr>
          <p:cNvSpPr txBox="1">
            <a:spLocks/>
          </p:cNvSpPr>
          <p:nvPr/>
        </p:nvSpPr>
        <p:spPr>
          <a:xfrm>
            <a:off x="238179" y="760971"/>
            <a:ext cx="10756671" cy="40011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itchFamily="2" charset="2"/>
              <a:buChar char="Ø"/>
            </a:pPr>
            <a:r>
              <a:rPr lang="en-US" altLang="zh-CN" sz="1800" dirty="0">
                <a:solidFill>
                  <a:srgbClr val="175F8B"/>
                </a:solidFill>
                <a:cs typeface="+mn-ea"/>
                <a:sym typeface="+mn-lt"/>
              </a:rPr>
              <a:t>Calculating Spectral Information from Signals Detected in </a:t>
            </a:r>
            <a:r>
              <a:rPr lang="en-US" altLang="zh-CN" sz="1800" b="1" dirty="0">
                <a:solidFill>
                  <a:srgbClr val="175F8B"/>
                </a:solidFill>
                <a:cs typeface="+mn-ea"/>
                <a:sym typeface="+mn-lt"/>
              </a:rPr>
              <a:t>Different Device States</a:t>
            </a:r>
          </a:p>
        </p:txBody>
      </p:sp>
      <p:grpSp>
        <p:nvGrpSpPr>
          <p:cNvPr id="29" name="组合 28">
            <a:extLst>
              <a:ext uri="{FF2B5EF4-FFF2-40B4-BE49-F238E27FC236}">
                <a16:creationId xmlns:a16="http://schemas.microsoft.com/office/drawing/2014/main" id="{B3DE9B6C-BDB2-9B31-D438-4D6E1703A10C}"/>
              </a:ext>
            </a:extLst>
          </p:cNvPr>
          <p:cNvGrpSpPr/>
          <p:nvPr/>
        </p:nvGrpSpPr>
        <p:grpSpPr>
          <a:xfrm>
            <a:off x="180908" y="1244752"/>
            <a:ext cx="11717613" cy="5082452"/>
            <a:chOff x="205288" y="1006729"/>
            <a:chExt cx="11717613" cy="5082452"/>
          </a:xfrm>
        </p:grpSpPr>
        <p:sp>
          <p:nvSpPr>
            <p:cNvPr id="2" name="矩形 1">
              <a:extLst>
                <a:ext uri="{FF2B5EF4-FFF2-40B4-BE49-F238E27FC236}">
                  <a16:creationId xmlns:a16="http://schemas.microsoft.com/office/drawing/2014/main" id="{AD6B92C1-3AD4-D679-2FB4-48F1551C1D58}"/>
                </a:ext>
              </a:extLst>
            </p:cNvPr>
            <p:cNvSpPr>
              <a:spLocks/>
            </p:cNvSpPr>
            <p:nvPr/>
          </p:nvSpPr>
          <p:spPr>
            <a:xfrm>
              <a:off x="8224562" y="1006729"/>
              <a:ext cx="3698339" cy="5060334"/>
            </a:xfrm>
            <a:prstGeom prst="rect">
              <a:avLst/>
            </a:prstGeom>
            <a:solidFill>
              <a:srgbClr val="E8E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矩形 2">
              <a:extLst>
                <a:ext uri="{FF2B5EF4-FFF2-40B4-BE49-F238E27FC236}">
                  <a16:creationId xmlns:a16="http://schemas.microsoft.com/office/drawing/2014/main" id="{068BAEF9-395D-4BA7-04F7-CA3F27980330}"/>
                </a:ext>
              </a:extLst>
            </p:cNvPr>
            <p:cNvSpPr>
              <a:spLocks/>
            </p:cNvSpPr>
            <p:nvPr/>
          </p:nvSpPr>
          <p:spPr>
            <a:xfrm>
              <a:off x="4080857" y="1008028"/>
              <a:ext cx="4143705" cy="5081153"/>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a:extLst>
                <a:ext uri="{FF2B5EF4-FFF2-40B4-BE49-F238E27FC236}">
                  <a16:creationId xmlns:a16="http://schemas.microsoft.com/office/drawing/2014/main" id="{E703D35E-A2B8-D695-99E1-DF39907EEA8B}"/>
                </a:ext>
              </a:extLst>
            </p:cNvPr>
            <p:cNvSpPr>
              <a:spLocks/>
            </p:cNvSpPr>
            <p:nvPr/>
          </p:nvSpPr>
          <p:spPr>
            <a:xfrm>
              <a:off x="205288" y="1008029"/>
              <a:ext cx="3880587" cy="5060332"/>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文本框 6">
              <a:extLst>
                <a:ext uri="{FF2B5EF4-FFF2-40B4-BE49-F238E27FC236}">
                  <a16:creationId xmlns:a16="http://schemas.microsoft.com/office/drawing/2014/main" id="{B2498368-EFF0-1D63-931D-702DC10207AC}"/>
                </a:ext>
              </a:extLst>
            </p:cNvPr>
            <p:cNvSpPr txBox="1"/>
            <p:nvPr/>
          </p:nvSpPr>
          <p:spPr>
            <a:xfrm>
              <a:off x="335789" y="5272651"/>
              <a:ext cx="3853815" cy="246221"/>
            </a:xfrm>
            <a:prstGeom prst="rect">
              <a:avLst/>
            </a:prstGeom>
            <a:noFill/>
          </p:spPr>
          <p:txBody>
            <a:bodyPr wrap="square">
              <a:spAutoFit/>
            </a:bodyPr>
            <a:lstStyle/>
            <a:p>
              <a:pPr algn="ctr">
                <a:spcBef>
                  <a:spcPts val="0"/>
                </a:spcBef>
                <a:spcAft>
                  <a:spcPts val="0"/>
                </a:spcAft>
              </a:pPr>
              <a:r>
                <a:rPr lang="en-US" altLang="zh-CN" sz="1000" dirty="0">
                  <a:effectLst/>
                  <a:latin typeface="+mn-lt"/>
                  <a:ea typeface="+mn-ea"/>
                  <a:cs typeface="+mn-ea"/>
                  <a:sym typeface="+mn-lt"/>
                </a:rPr>
                <a:t>H. Xu, Y. Qin, G. Hu, and H. K. Tsang, </a:t>
              </a:r>
              <a:r>
                <a:rPr lang="en-US" altLang="zh-CN" sz="1000" b="1" dirty="0">
                  <a:effectLst/>
                  <a:latin typeface="+mn-lt"/>
                  <a:ea typeface="+mn-ea"/>
                  <a:cs typeface="+mn-ea"/>
                  <a:sym typeface="+mn-lt"/>
                </a:rPr>
                <a:t>Optica</a:t>
              </a:r>
              <a:r>
                <a:rPr lang="en-US" altLang="zh-CN" sz="1000" dirty="0">
                  <a:effectLst/>
                  <a:latin typeface="+mn-lt"/>
                  <a:ea typeface="+mn-ea"/>
                  <a:cs typeface="+mn-ea"/>
                  <a:sym typeface="+mn-lt"/>
                </a:rPr>
                <a:t> 10, 1177 (2023).</a:t>
              </a:r>
            </a:p>
          </p:txBody>
        </p:sp>
        <p:pic>
          <p:nvPicPr>
            <p:cNvPr id="9" name="图片 8">
              <a:extLst>
                <a:ext uri="{FF2B5EF4-FFF2-40B4-BE49-F238E27FC236}">
                  <a16:creationId xmlns:a16="http://schemas.microsoft.com/office/drawing/2014/main" id="{9FB859A5-C8FE-CEAE-F2B2-D4A37AE2AD1D}"/>
                </a:ext>
              </a:extLst>
            </p:cNvPr>
            <p:cNvPicPr>
              <a:picLocks/>
            </p:cNvPicPr>
            <p:nvPr/>
          </p:nvPicPr>
          <p:blipFill>
            <a:blip r:embed="rId3"/>
            <a:stretch>
              <a:fillRect/>
            </a:stretch>
          </p:blipFill>
          <p:spPr>
            <a:xfrm>
              <a:off x="565969" y="1105931"/>
              <a:ext cx="3393455" cy="1775285"/>
            </a:xfrm>
            <a:prstGeom prst="rect">
              <a:avLst/>
            </a:prstGeom>
          </p:spPr>
        </p:pic>
        <p:pic>
          <p:nvPicPr>
            <p:cNvPr id="22" name="图片 21">
              <a:extLst>
                <a:ext uri="{FF2B5EF4-FFF2-40B4-BE49-F238E27FC236}">
                  <a16:creationId xmlns:a16="http://schemas.microsoft.com/office/drawing/2014/main" id="{C86C6327-5010-76B9-8228-D60CDAB5AAB7}"/>
                </a:ext>
              </a:extLst>
            </p:cNvPr>
            <p:cNvPicPr>
              <a:picLocks/>
            </p:cNvPicPr>
            <p:nvPr/>
          </p:nvPicPr>
          <p:blipFill rotWithShape="1">
            <a:blip r:embed="rId4" cstate="print">
              <a:extLst>
                <a:ext uri="{28A0092B-C50C-407E-A947-70E740481C1C}">
                  <a14:useLocalDpi xmlns:a14="http://schemas.microsoft.com/office/drawing/2010/main" val="0"/>
                </a:ext>
              </a:extLst>
            </a:blip>
            <a:srcRect l="5622" t="54348" r="48591"/>
            <a:stretch/>
          </p:blipFill>
          <p:spPr bwMode="auto">
            <a:xfrm>
              <a:off x="8664836" y="1106242"/>
              <a:ext cx="3053724" cy="1775285"/>
            </a:xfrm>
            <a:prstGeom prst="rect">
              <a:avLst/>
            </a:prstGeom>
            <a:noFill/>
            <a:ln>
              <a:noFill/>
            </a:ln>
          </p:spPr>
        </p:pic>
        <p:sp>
          <p:nvSpPr>
            <p:cNvPr id="23" name="文本框 22">
              <a:extLst>
                <a:ext uri="{FF2B5EF4-FFF2-40B4-BE49-F238E27FC236}">
                  <a16:creationId xmlns:a16="http://schemas.microsoft.com/office/drawing/2014/main" id="{48148FF1-3AD3-7E92-2384-35DCCBB05AEF}"/>
                </a:ext>
              </a:extLst>
            </p:cNvPr>
            <p:cNvSpPr txBox="1"/>
            <p:nvPr/>
          </p:nvSpPr>
          <p:spPr>
            <a:xfrm>
              <a:off x="8618812" y="5192147"/>
              <a:ext cx="3099748" cy="400110"/>
            </a:xfrm>
            <a:prstGeom prst="rect">
              <a:avLst/>
            </a:prstGeom>
            <a:noFill/>
          </p:spPr>
          <p:txBody>
            <a:bodyPr wrap="square">
              <a:spAutoFit/>
            </a:bodyPr>
            <a:lstStyle/>
            <a:p>
              <a:pPr algn="ctr"/>
              <a:r>
                <a:rPr lang="en-US" altLang="zh-CN" sz="1000" dirty="0">
                  <a:latin typeface="+mn-lt"/>
                  <a:ea typeface="+mn-ea"/>
                  <a:cs typeface="+mn-ea"/>
                  <a:sym typeface="+mn-lt"/>
                </a:rPr>
                <a:t>C. Sun, Z. Chen, et al., </a:t>
              </a:r>
              <a:r>
                <a:rPr lang="en-US" altLang="zh-CN" sz="1000" b="1" dirty="0">
                  <a:latin typeface="+mn-lt"/>
                  <a:ea typeface="+mn-ea"/>
                  <a:cs typeface="+mn-ea"/>
                  <a:sym typeface="+mn-lt"/>
                </a:rPr>
                <a:t>Laser &amp; Photonics Reviews </a:t>
              </a:r>
              <a:r>
                <a:rPr lang="en-US" altLang="zh-CN" sz="1000" dirty="0">
                  <a:latin typeface="+mn-lt"/>
                  <a:ea typeface="+mn-ea"/>
                  <a:cs typeface="+mn-ea"/>
                  <a:sym typeface="+mn-lt"/>
                </a:rPr>
                <a:t>2200792 (2023).</a:t>
              </a:r>
            </a:p>
          </p:txBody>
        </p:sp>
        <p:sp>
          <p:nvSpPr>
            <p:cNvPr id="24" name="文本框 23">
              <a:extLst>
                <a:ext uri="{FF2B5EF4-FFF2-40B4-BE49-F238E27FC236}">
                  <a16:creationId xmlns:a16="http://schemas.microsoft.com/office/drawing/2014/main" id="{27FF1A18-28C2-13A6-10FB-2077EE185949}"/>
                </a:ext>
              </a:extLst>
            </p:cNvPr>
            <p:cNvSpPr txBox="1"/>
            <p:nvPr/>
          </p:nvSpPr>
          <p:spPr>
            <a:xfrm>
              <a:off x="4360642" y="5272651"/>
              <a:ext cx="3441397" cy="400110"/>
            </a:xfrm>
            <a:prstGeom prst="rect">
              <a:avLst/>
            </a:prstGeom>
            <a:noFill/>
          </p:spPr>
          <p:txBody>
            <a:bodyPr wrap="square">
              <a:spAutoFit/>
            </a:bodyPr>
            <a:lstStyle/>
            <a:p>
              <a:pPr algn="ctr"/>
              <a:r>
                <a:rPr lang="en-US" altLang="zh-CN" sz="1000" dirty="0">
                  <a:latin typeface="+mn-lt"/>
                  <a:ea typeface="+mn-ea"/>
                  <a:cs typeface="+mn-ea"/>
                  <a:sym typeface="+mn-lt"/>
                </a:rPr>
                <a:t>J. Zhang, Z. Cheng, J. Dong, et al., </a:t>
              </a:r>
              <a:r>
                <a:rPr lang="en-US" altLang="zh-CN" sz="1000" b="1" dirty="0">
                  <a:latin typeface="+mn-lt"/>
                  <a:ea typeface="+mn-ea"/>
                  <a:cs typeface="+mn-ea"/>
                  <a:sym typeface="+mn-lt"/>
                </a:rPr>
                <a:t>Optica</a:t>
              </a:r>
              <a:r>
                <a:rPr lang="en-US" altLang="zh-CN" sz="1000" dirty="0">
                  <a:latin typeface="+mn-lt"/>
                  <a:ea typeface="+mn-ea"/>
                  <a:cs typeface="+mn-ea"/>
                  <a:sym typeface="+mn-lt"/>
                </a:rPr>
                <a:t> 9, 517 (2022).</a:t>
              </a:r>
              <a:endParaRPr lang="zh-CN" altLang="en-US" sz="1000" dirty="0">
                <a:latin typeface="+mn-lt"/>
                <a:ea typeface="+mn-ea"/>
                <a:cs typeface="+mn-ea"/>
                <a:sym typeface="+mn-lt"/>
              </a:endParaRPr>
            </a:p>
          </p:txBody>
        </p:sp>
        <p:grpSp>
          <p:nvGrpSpPr>
            <p:cNvPr id="26" name="组合 25">
              <a:extLst>
                <a:ext uri="{FF2B5EF4-FFF2-40B4-BE49-F238E27FC236}">
                  <a16:creationId xmlns:a16="http://schemas.microsoft.com/office/drawing/2014/main" id="{03003C81-6547-E83A-E567-85A8A200721C}"/>
                </a:ext>
              </a:extLst>
            </p:cNvPr>
            <p:cNvGrpSpPr/>
            <p:nvPr/>
          </p:nvGrpSpPr>
          <p:grpSpPr>
            <a:xfrm>
              <a:off x="4757760" y="1048969"/>
              <a:ext cx="2712353" cy="1817388"/>
              <a:chOff x="2951783" y="1018508"/>
              <a:chExt cx="6235079" cy="4801267"/>
            </a:xfrm>
          </p:grpSpPr>
          <p:pic>
            <p:nvPicPr>
              <p:cNvPr id="36" name="图片 35">
                <a:extLst>
                  <a:ext uri="{FF2B5EF4-FFF2-40B4-BE49-F238E27FC236}">
                    <a16:creationId xmlns:a16="http://schemas.microsoft.com/office/drawing/2014/main" id="{D76B5987-BC4C-6988-0498-E75A9A50423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05137" y="1038225"/>
                <a:ext cx="6181725" cy="4781550"/>
              </a:xfrm>
              <a:prstGeom prst="rect">
                <a:avLst/>
              </a:prstGeom>
            </p:spPr>
          </p:pic>
          <p:pic>
            <p:nvPicPr>
              <p:cNvPr id="37" name="图片 36">
                <a:extLst>
                  <a:ext uri="{FF2B5EF4-FFF2-40B4-BE49-F238E27FC236}">
                    <a16:creationId xmlns:a16="http://schemas.microsoft.com/office/drawing/2014/main" id="{BF1E0807-275B-4465-7FE5-1BFEBFF5709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779495" y="1018508"/>
                <a:ext cx="407367" cy="388850"/>
              </a:xfrm>
              <a:prstGeom prst="rect">
                <a:avLst/>
              </a:prstGeom>
            </p:spPr>
          </p:pic>
          <p:pic>
            <p:nvPicPr>
              <p:cNvPr id="38" name="图片 37">
                <a:extLst>
                  <a:ext uri="{FF2B5EF4-FFF2-40B4-BE49-F238E27FC236}">
                    <a16:creationId xmlns:a16="http://schemas.microsoft.com/office/drawing/2014/main" id="{D9C134A8-99B7-CFF3-8741-DCCBC4827F0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779495" y="3651591"/>
                <a:ext cx="407367" cy="388850"/>
              </a:xfrm>
              <a:prstGeom prst="rect">
                <a:avLst/>
              </a:prstGeom>
            </p:spPr>
          </p:pic>
          <p:pic>
            <p:nvPicPr>
              <p:cNvPr id="39" name="图片 38">
                <a:extLst>
                  <a:ext uri="{FF2B5EF4-FFF2-40B4-BE49-F238E27FC236}">
                    <a16:creationId xmlns:a16="http://schemas.microsoft.com/office/drawing/2014/main" id="{BA2285DC-FE78-5B05-C426-1E430E64BB2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951783" y="1018508"/>
                <a:ext cx="407367" cy="388850"/>
              </a:xfrm>
              <a:prstGeom prst="rect">
                <a:avLst/>
              </a:prstGeom>
            </p:spPr>
          </p:pic>
        </p:grpSp>
        <p:sp>
          <p:nvSpPr>
            <p:cNvPr id="12" name="文本框 11">
              <a:extLst>
                <a:ext uri="{FF2B5EF4-FFF2-40B4-BE49-F238E27FC236}">
                  <a16:creationId xmlns:a16="http://schemas.microsoft.com/office/drawing/2014/main" id="{D0E7712B-A225-F19A-CA5D-206E2E013751}"/>
                </a:ext>
              </a:extLst>
            </p:cNvPr>
            <p:cNvSpPr txBox="1"/>
            <p:nvPr/>
          </p:nvSpPr>
          <p:spPr>
            <a:xfrm>
              <a:off x="262559" y="4574080"/>
              <a:ext cx="3256148" cy="461665"/>
            </a:xfrm>
            <a:prstGeom prst="rect">
              <a:avLst/>
            </a:prstGeom>
            <a:noFill/>
          </p:spPr>
          <p:txBody>
            <a:bodyPr wrap="none" rtlCol="0">
              <a:spAutoFit/>
            </a:bodyPr>
            <a:lstStyle/>
            <a:p>
              <a:r>
                <a:rPr lang="en-US" altLang="zh-CN" sz="1200" dirty="0">
                  <a:latin typeface="+mn-lt"/>
                  <a:ea typeface="+mn-ea"/>
                  <a:cs typeface="+mn-ea"/>
                  <a:sym typeface="+mn-lt"/>
                </a:rPr>
                <a:t>Resolution: 0.005 nm</a:t>
              </a:r>
              <a:r>
                <a:rPr lang="zh-CN" altLang="en-US" sz="1200" dirty="0">
                  <a:latin typeface="+mn-lt"/>
                  <a:ea typeface="+mn-ea"/>
                  <a:cs typeface="+mn-ea"/>
                  <a:sym typeface="+mn-lt"/>
                </a:rPr>
                <a:t>，</a:t>
              </a:r>
              <a:r>
                <a:rPr lang="en-US" altLang="zh-CN" sz="1200" dirty="0">
                  <a:latin typeface="+mn-lt"/>
                  <a:ea typeface="+mn-ea"/>
                  <a:cs typeface="+mn-ea"/>
                  <a:sym typeface="+mn-lt"/>
                </a:rPr>
                <a:t>Bandwidth:100 nm</a:t>
              </a:r>
            </a:p>
            <a:p>
              <a:r>
                <a:rPr lang="en-US" altLang="zh-CN" sz="1200" dirty="0">
                  <a:latin typeface="+mn-lt"/>
                  <a:ea typeface="+mn-ea"/>
                  <a:cs typeface="+mn-ea"/>
                  <a:sym typeface="+mn-lt"/>
                </a:rPr>
                <a:t>Footprint: 1000 µm × 1500 µm</a:t>
              </a:r>
              <a:endParaRPr lang="zh-CN" altLang="en-US" sz="1200" dirty="0">
                <a:latin typeface="+mn-lt"/>
                <a:ea typeface="+mn-ea"/>
                <a:cs typeface="+mn-ea"/>
                <a:sym typeface="+mn-lt"/>
              </a:endParaRPr>
            </a:p>
          </p:txBody>
        </p:sp>
        <p:sp>
          <p:nvSpPr>
            <p:cNvPr id="13" name="文本框 12">
              <a:extLst>
                <a:ext uri="{FF2B5EF4-FFF2-40B4-BE49-F238E27FC236}">
                  <a16:creationId xmlns:a16="http://schemas.microsoft.com/office/drawing/2014/main" id="{DC6CED63-95A5-212D-7742-6412C903906E}"/>
                </a:ext>
              </a:extLst>
            </p:cNvPr>
            <p:cNvSpPr txBox="1"/>
            <p:nvPr/>
          </p:nvSpPr>
          <p:spPr>
            <a:xfrm>
              <a:off x="4445120" y="4574080"/>
              <a:ext cx="3076611" cy="461665"/>
            </a:xfrm>
            <a:prstGeom prst="rect">
              <a:avLst/>
            </a:prstGeom>
            <a:noFill/>
          </p:spPr>
          <p:txBody>
            <a:bodyPr wrap="none" rtlCol="0">
              <a:spAutoFit/>
            </a:bodyPr>
            <a:lstStyle/>
            <a:p>
              <a:r>
                <a:rPr lang="en-US" altLang="zh-CN" sz="1200" dirty="0">
                  <a:latin typeface="+mn-lt"/>
                  <a:ea typeface="+mn-ea"/>
                  <a:cs typeface="+mn-ea"/>
                  <a:sym typeface="+mn-lt"/>
                </a:rPr>
                <a:t>Resolution: 0.36 nm</a:t>
              </a:r>
              <a:r>
                <a:rPr lang="zh-CN" altLang="en-US" sz="1200" dirty="0">
                  <a:latin typeface="+mn-lt"/>
                  <a:ea typeface="+mn-ea"/>
                  <a:cs typeface="+mn-ea"/>
                  <a:sym typeface="+mn-lt"/>
                </a:rPr>
                <a:t>，</a:t>
              </a:r>
              <a:r>
                <a:rPr lang="en-US" altLang="zh-CN" sz="1200" dirty="0">
                  <a:latin typeface="+mn-lt"/>
                  <a:ea typeface="+mn-ea"/>
                  <a:cs typeface="+mn-ea"/>
                  <a:sym typeface="+mn-lt"/>
                </a:rPr>
                <a:t>Bandwidth:16 nm</a:t>
              </a:r>
            </a:p>
            <a:p>
              <a:r>
                <a:rPr lang="en-US" altLang="zh-CN" sz="1200" dirty="0">
                  <a:latin typeface="+mn-lt"/>
                  <a:ea typeface="+mn-ea"/>
                  <a:cs typeface="+mn-ea"/>
                  <a:sym typeface="+mn-lt"/>
                </a:rPr>
                <a:t>Footprint: 18 µm × 18 µm</a:t>
              </a:r>
              <a:endParaRPr lang="zh-CN" altLang="en-US" sz="1200" dirty="0">
                <a:latin typeface="+mn-lt"/>
                <a:ea typeface="+mn-ea"/>
                <a:cs typeface="+mn-ea"/>
                <a:sym typeface="+mn-lt"/>
              </a:endParaRPr>
            </a:p>
          </p:txBody>
        </p:sp>
        <p:sp>
          <p:nvSpPr>
            <p:cNvPr id="16" name="文本框 15">
              <a:extLst>
                <a:ext uri="{FF2B5EF4-FFF2-40B4-BE49-F238E27FC236}">
                  <a16:creationId xmlns:a16="http://schemas.microsoft.com/office/drawing/2014/main" id="{300319F4-2EF8-D67F-7111-C5EED798350F}"/>
                </a:ext>
              </a:extLst>
            </p:cNvPr>
            <p:cNvSpPr txBox="1"/>
            <p:nvPr/>
          </p:nvSpPr>
          <p:spPr>
            <a:xfrm>
              <a:off x="8571703" y="4574080"/>
              <a:ext cx="2986843" cy="461665"/>
            </a:xfrm>
            <a:prstGeom prst="rect">
              <a:avLst/>
            </a:prstGeom>
            <a:noFill/>
          </p:spPr>
          <p:txBody>
            <a:bodyPr wrap="none" rtlCol="0">
              <a:spAutoFit/>
            </a:bodyPr>
            <a:lstStyle/>
            <a:p>
              <a:r>
                <a:rPr lang="en-US" altLang="zh-CN" sz="1200" dirty="0">
                  <a:latin typeface="+mn-lt"/>
                  <a:ea typeface="+mn-ea"/>
                  <a:cs typeface="+mn-ea"/>
                  <a:sym typeface="+mn-lt"/>
                </a:rPr>
                <a:t>Resolution: 0.2 nm</a:t>
              </a:r>
              <a:r>
                <a:rPr lang="zh-CN" altLang="en-US" sz="1200" dirty="0">
                  <a:latin typeface="+mn-lt"/>
                  <a:ea typeface="+mn-ea"/>
                  <a:cs typeface="+mn-ea"/>
                  <a:sym typeface="+mn-lt"/>
                </a:rPr>
                <a:t>，</a:t>
              </a:r>
              <a:r>
                <a:rPr lang="en-US" altLang="zh-CN" sz="1200" dirty="0">
                  <a:latin typeface="+mn-lt"/>
                  <a:ea typeface="+mn-ea"/>
                  <a:cs typeface="+mn-ea"/>
                  <a:sym typeface="+mn-lt"/>
                </a:rPr>
                <a:t>Bandwidth:20 nm</a:t>
              </a:r>
            </a:p>
            <a:p>
              <a:r>
                <a:rPr lang="en-US" altLang="zh-CN" sz="1200" dirty="0">
                  <a:latin typeface="+mn-lt"/>
                  <a:ea typeface="+mn-ea"/>
                  <a:cs typeface="+mn-ea"/>
                  <a:sym typeface="+mn-lt"/>
                </a:rPr>
                <a:t>Footprint: 200 µm × 200 µm</a:t>
              </a:r>
              <a:endParaRPr lang="zh-CN" altLang="en-US" sz="1200" dirty="0">
                <a:latin typeface="+mn-lt"/>
                <a:ea typeface="+mn-ea"/>
                <a:cs typeface="+mn-ea"/>
                <a:sym typeface="+mn-lt"/>
              </a:endParaRPr>
            </a:p>
          </p:txBody>
        </p:sp>
        <p:sp>
          <p:nvSpPr>
            <p:cNvPr id="10" name="文本框 9">
              <a:extLst>
                <a:ext uri="{FF2B5EF4-FFF2-40B4-BE49-F238E27FC236}">
                  <a16:creationId xmlns:a16="http://schemas.microsoft.com/office/drawing/2014/main" id="{CE7611F0-72BC-B93D-3B8B-B5EDEB3806E0}"/>
                </a:ext>
              </a:extLst>
            </p:cNvPr>
            <p:cNvSpPr txBox="1"/>
            <p:nvPr/>
          </p:nvSpPr>
          <p:spPr>
            <a:xfrm>
              <a:off x="609478" y="3071210"/>
              <a:ext cx="2786185" cy="307777"/>
            </a:xfrm>
            <a:prstGeom prst="rect">
              <a:avLst/>
            </a:prstGeom>
            <a:noFill/>
          </p:spPr>
          <p:txBody>
            <a:bodyPr wrap="square">
              <a:spAutoFit/>
            </a:bodyPr>
            <a:lstStyle/>
            <a:p>
              <a:pPr algn="ctr"/>
              <a:r>
                <a:rPr lang="en-US" altLang="zh-CN" sz="1400" dirty="0">
                  <a:latin typeface="+mn-lt"/>
                  <a:ea typeface="+mn-ea"/>
                  <a:cs typeface="+mn-ea"/>
                  <a:sym typeface="+mn-lt"/>
                </a:rPr>
                <a:t>Tunable cavity </a:t>
              </a:r>
              <a:endParaRPr lang="zh-CN" altLang="en-US" sz="1400" dirty="0">
                <a:latin typeface="+mn-lt"/>
                <a:ea typeface="+mn-ea"/>
                <a:cs typeface="+mn-ea"/>
                <a:sym typeface="+mn-lt"/>
              </a:endParaRPr>
            </a:p>
          </p:txBody>
        </p:sp>
        <p:sp>
          <p:nvSpPr>
            <p:cNvPr id="14" name="文本框 13">
              <a:extLst>
                <a:ext uri="{FF2B5EF4-FFF2-40B4-BE49-F238E27FC236}">
                  <a16:creationId xmlns:a16="http://schemas.microsoft.com/office/drawing/2014/main" id="{B9F8B3D7-F8DD-CBFB-710C-B29D15C0ABBC}"/>
                </a:ext>
              </a:extLst>
            </p:cNvPr>
            <p:cNvSpPr txBox="1"/>
            <p:nvPr/>
          </p:nvSpPr>
          <p:spPr>
            <a:xfrm>
              <a:off x="4813991" y="3071210"/>
              <a:ext cx="2786185" cy="307777"/>
            </a:xfrm>
            <a:prstGeom prst="rect">
              <a:avLst/>
            </a:prstGeom>
            <a:noFill/>
          </p:spPr>
          <p:txBody>
            <a:bodyPr wrap="square">
              <a:spAutoFit/>
            </a:bodyPr>
            <a:lstStyle/>
            <a:p>
              <a:pPr algn="ctr"/>
              <a:r>
                <a:rPr lang="en-US" altLang="zh-CN" sz="1400" dirty="0">
                  <a:latin typeface="+mn-lt"/>
                  <a:ea typeface="+mn-ea"/>
                  <a:cs typeface="+mn-ea"/>
                  <a:sym typeface="+mn-lt"/>
                </a:rPr>
                <a:t>Tunable nanobeam </a:t>
              </a:r>
              <a:endParaRPr lang="zh-CN" altLang="en-US" sz="1400" dirty="0">
                <a:latin typeface="+mn-lt"/>
                <a:ea typeface="+mn-ea"/>
                <a:cs typeface="+mn-ea"/>
                <a:sym typeface="+mn-lt"/>
              </a:endParaRPr>
            </a:p>
          </p:txBody>
        </p:sp>
        <p:sp>
          <p:nvSpPr>
            <p:cNvPr id="20" name="文本框 19">
              <a:extLst>
                <a:ext uri="{FF2B5EF4-FFF2-40B4-BE49-F238E27FC236}">
                  <a16:creationId xmlns:a16="http://schemas.microsoft.com/office/drawing/2014/main" id="{1B3BCBC1-E188-4E63-1EC3-AC0D5359BD57}"/>
                </a:ext>
              </a:extLst>
            </p:cNvPr>
            <p:cNvSpPr txBox="1"/>
            <p:nvPr/>
          </p:nvSpPr>
          <p:spPr>
            <a:xfrm>
              <a:off x="8689222" y="3071210"/>
              <a:ext cx="2786185" cy="307777"/>
            </a:xfrm>
            <a:prstGeom prst="rect">
              <a:avLst/>
            </a:prstGeom>
            <a:noFill/>
          </p:spPr>
          <p:txBody>
            <a:bodyPr wrap="square">
              <a:spAutoFit/>
            </a:bodyPr>
            <a:lstStyle/>
            <a:p>
              <a:pPr algn="ctr"/>
              <a:r>
                <a:rPr lang="en-US" altLang="zh-CN" sz="1400" dirty="0">
                  <a:latin typeface="+mn-lt"/>
                  <a:ea typeface="+mn-ea"/>
                  <a:cs typeface="+mn-ea"/>
                  <a:sym typeface="+mn-lt"/>
                </a:rPr>
                <a:t>Tunable </a:t>
              </a:r>
              <a:r>
                <a:rPr lang="en-US" altLang="zh-CN" sz="1400" dirty="0" err="1">
                  <a:latin typeface="+mn-lt"/>
                  <a:ea typeface="+mn-ea"/>
                  <a:cs typeface="+mn-ea"/>
                  <a:sym typeface="+mn-lt"/>
                </a:rPr>
                <a:t>microdisk</a:t>
              </a:r>
              <a:r>
                <a:rPr lang="en-US" altLang="zh-CN" sz="1400" dirty="0">
                  <a:latin typeface="+mn-lt"/>
                  <a:ea typeface="+mn-ea"/>
                  <a:cs typeface="+mn-ea"/>
                  <a:sym typeface="+mn-lt"/>
                </a:rPr>
                <a:t> </a:t>
              </a:r>
              <a:endParaRPr lang="zh-CN" altLang="en-US" sz="1400" dirty="0">
                <a:latin typeface="+mn-lt"/>
                <a:ea typeface="+mn-ea"/>
                <a:cs typeface="+mn-ea"/>
                <a:sym typeface="+mn-lt"/>
              </a:endParaRPr>
            </a:p>
          </p:txBody>
        </p:sp>
        <p:sp>
          <p:nvSpPr>
            <p:cNvPr id="21" name="文本框 20">
              <a:extLst>
                <a:ext uri="{FF2B5EF4-FFF2-40B4-BE49-F238E27FC236}">
                  <a16:creationId xmlns:a16="http://schemas.microsoft.com/office/drawing/2014/main" id="{B8CF6A92-024C-81FA-127E-D754D45A0BD3}"/>
                </a:ext>
              </a:extLst>
            </p:cNvPr>
            <p:cNvSpPr txBox="1"/>
            <p:nvPr/>
          </p:nvSpPr>
          <p:spPr>
            <a:xfrm>
              <a:off x="368191" y="3644384"/>
              <a:ext cx="11350369" cy="651589"/>
            </a:xfrm>
            <a:prstGeom prst="rect">
              <a:avLst/>
            </a:prstGeom>
            <a:solidFill>
              <a:schemeClr val="bg1"/>
            </a:solidFill>
          </p:spPr>
          <p:txBody>
            <a:bodyPr wrap="square">
              <a:spAutoFit/>
            </a:bodyPr>
            <a:lstStyle/>
            <a:p>
              <a:pPr marL="285750" indent="-285750">
                <a:lnSpc>
                  <a:spcPct val="120000"/>
                </a:lnSpc>
                <a:spcBef>
                  <a:spcPts val="500"/>
                </a:spcBef>
                <a:buFont typeface="Wingdings" pitchFamily="2" charset="2"/>
                <a:buChar char="Ø"/>
              </a:pPr>
              <a:r>
                <a:rPr lang="zh-CN" altLang="en-US" sz="1400" dirty="0">
                  <a:latin typeface="+mn-lt"/>
                  <a:ea typeface="+mn-ea"/>
                  <a:cs typeface="+mn-ea"/>
                  <a:sym typeface="+mn-lt"/>
                </a:rPr>
                <a:t>﻿</a:t>
              </a:r>
              <a:r>
                <a:rPr lang="en-US" altLang="zh-CN" sz="1400" dirty="0">
                  <a:latin typeface="+mn-lt"/>
                  <a:ea typeface="+mn-ea"/>
                  <a:cs typeface="+mn-ea"/>
                  <a:sym typeface="+mn-lt"/>
                </a:rPr>
                <a:t>Sensing optical power at the output port under different temperature (Heater voltage bias) by a power meter (off-chip)</a:t>
              </a:r>
            </a:p>
            <a:p>
              <a:pPr marL="285750" indent="-285750">
                <a:lnSpc>
                  <a:spcPct val="120000"/>
                </a:lnSpc>
                <a:spcBef>
                  <a:spcPts val="500"/>
                </a:spcBef>
                <a:buFont typeface="Wingdings" pitchFamily="2" charset="2"/>
                <a:buChar char="Ø"/>
              </a:pPr>
              <a:r>
                <a:rPr lang="en-US" altLang="zh-CN" sz="1400" dirty="0">
                  <a:latin typeface="+mn-lt"/>
                  <a:ea typeface="+mn-ea"/>
                  <a:cs typeface="+mn-ea"/>
                  <a:sym typeface="+mn-lt"/>
                </a:rPr>
                <a:t>Reconstruct the spectrum from the sensed optical power</a:t>
              </a:r>
            </a:p>
          </p:txBody>
        </p:sp>
      </p:grpSp>
    </p:spTree>
    <p:extLst>
      <p:ext uri="{BB962C8B-B14F-4D97-AF65-F5344CB8AC3E}">
        <p14:creationId xmlns:p14="http://schemas.microsoft.com/office/powerpoint/2010/main" val="3935671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161682" cy="598488"/>
          </a:xfrm>
        </p:spPr>
        <p:txBody>
          <a:bodyPr/>
          <a:lstStyle/>
          <a:p>
            <a:r>
              <a:rPr lang="en-US" altLang="zh-CN" dirty="0">
                <a:latin typeface="+mn-lt"/>
                <a:ea typeface="+mn-ea"/>
                <a:cs typeface="+mn-ea"/>
                <a:sym typeface="+mn-lt"/>
              </a:rPr>
              <a:t>Spectrometer</a:t>
            </a:r>
            <a:r>
              <a:rPr lang="zh-CN" altLang="en-US" dirty="0">
                <a:latin typeface="+mn-lt"/>
                <a:ea typeface="+mn-ea"/>
                <a:cs typeface="+mn-ea"/>
                <a:sym typeface="+mn-lt"/>
              </a:rPr>
              <a:t> </a:t>
            </a:r>
            <a:r>
              <a:rPr lang="en-US" altLang="zh-CN" dirty="0">
                <a:latin typeface="+mn-lt"/>
                <a:ea typeface="+mn-ea"/>
                <a:cs typeface="+mn-ea"/>
                <a:sym typeface="+mn-lt"/>
              </a:rPr>
              <a:t>with</a:t>
            </a:r>
            <a:r>
              <a:rPr lang="zh-CN" altLang="en-US" dirty="0">
                <a:latin typeface="+mn-lt"/>
                <a:ea typeface="+mn-ea"/>
                <a:cs typeface="+mn-ea"/>
                <a:sym typeface="+mn-lt"/>
              </a:rPr>
              <a:t> </a:t>
            </a:r>
            <a:r>
              <a:rPr lang="en-US" altLang="zh-CN" dirty="0">
                <a:latin typeface="+mn-lt"/>
                <a:ea typeface="+mn-ea"/>
                <a:cs typeface="+mn-ea"/>
                <a:sym typeface="+mn-lt"/>
              </a:rPr>
              <a:t>different</a:t>
            </a:r>
            <a:r>
              <a:rPr lang="zh-CN" altLang="en-US" dirty="0">
                <a:latin typeface="+mn-lt"/>
                <a:ea typeface="+mn-ea"/>
                <a:cs typeface="+mn-ea"/>
                <a:sym typeface="+mn-lt"/>
              </a:rPr>
              <a:t> </a:t>
            </a:r>
            <a:r>
              <a:rPr lang="en-US" altLang="zh-CN" dirty="0">
                <a:latin typeface="+mn-lt"/>
                <a:ea typeface="+mn-ea"/>
                <a:cs typeface="+mn-ea"/>
                <a:sym typeface="+mn-lt"/>
              </a:rPr>
              <a:t>states</a:t>
            </a:r>
            <a:endParaRPr lang="zh-CN" altLang="en-US" dirty="0">
              <a:latin typeface="+mn-lt"/>
              <a:ea typeface="+mn-ea"/>
              <a:cs typeface="+mn-ea"/>
              <a:sym typeface="+mn-lt"/>
            </a:endParaRPr>
          </a:p>
        </p:txBody>
      </p:sp>
      <p:sp>
        <p:nvSpPr>
          <p:cNvPr id="17" name="文本占位符 1">
            <a:extLst>
              <a:ext uri="{FF2B5EF4-FFF2-40B4-BE49-F238E27FC236}">
                <a16:creationId xmlns:a16="http://schemas.microsoft.com/office/drawing/2014/main" id="{8E35365D-9720-1E43-C52C-D594B8751A91}"/>
              </a:ext>
            </a:extLst>
          </p:cNvPr>
          <p:cNvSpPr txBox="1">
            <a:spLocks/>
          </p:cNvSpPr>
          <p:nvPr/>
        </p:nvSpPr>
        <p:spPr>
          <a:xfrm>
            <a:off x="419597" y="754218"/>
            <a:ext cx="10756671" cy="400110"/>
          </a:xfrm>
          <a:prstGeom prst="rect">
            <a:avLst/>
          </a:prstGeom>
        </p:spPr>
        <p:txBody>
          <a:bodyPr/>
          <a:lstStyle>
            <a:lvl1pPr marL="228600" indent="-228600" algn="l" rtl="0" fontAlgn="base">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itchFamily="2" charset="2"/>
              <a:buChar char="Ø"/>
            </a:pPr>
            <a:r>
              <a:rPr lang="en-US" altLang="zh-CN" sz="1800" dirty="0">
                <a:solidFill>
                  <a:srgbClr val="175F8B"/>
                </a:solidFill>
                <a:cs typeface="+mn-ea"/>
                <a:sym typeface="+mn-lt"/>
              </a:rPr>
              <a:t>Calculating Spectral Information from Signals Detected in </a:t>
            </a:r>
            <a:r>
              <a:rPr lang="en-US" altLang="zh-CN" sz="1800" b="1" dirty="0">
                <a:solidFill>
                  <a:srgbClr val="175F8B"/>
                </a:solidFill>
                <a:cs typeface="+mn-ea"/>
                <a:sym typeface="+mn-lt"/>
              </a:rPr>
              <a:t>Different Device States</a:t>
            </a:r>
          </a:p>
        </p:txBody>
      </p:sp>
      <p:grpSp>
        <p:nvGrpSpPr>
          <p:cNvPr id="29" name="组合 28">
            <a:extLst>
              <a:ext uri="{FF2B5EF4-FFF2-40B4-BE49-F238E27FC236}">
                <a16:creationId xmlns:a16="http://schemas.microsoft.com/office/drawing/2014/main" id="{34E5D299-159F-28C7-7117-E5E9681EC636}"/>
              </a:ext>
            </a:extLst>
          </p:cNvPr>
          <p:cNvGrpSpPr/>
          <p:nvPr/>
        </p:nvGrpSpPr>
        <p:grpSpPr>
          <a:xfrm>
            <a:off x="358655" y="1300925"/>
            <a:ext cx="11555758" cy="4802892"/>
            <a:chOff x="358655" y="1089909"/>
            <a:chExt cx="11555758" cy="4802892"/>
          </a:xfrm>
        </p:grpSpPr>
        <p:sp>
          <p:nvSpPr>
            <p:cNvPr id="5" name="矩形 4">
              <a:extLst>
                <a:ext uri="{FF2B5EF4-FFF2-40B4-BE49-F238E27FC236}">
                  <a16:creationId xmlns:a16="http://schemas.microsoft.com/office/drawing/2014/main" id="{D7CE9311-39BA-89F0-0777-6C81F02C49EB}"/>
                </a:ext>
              </a:extLst>
            </p:cNvPr>
            <p:cNvSpPr>
              <a:spLocks/>
            </p:cNvSpPr>
            <p:nvPr/>
          </p:nvSpPr>
          <p:spPr>
            <a:xfrm>
              <a:off x="419597" y="1094904"/>
              <a:ext cx="3698339" cy="4794409"/>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a:extLst>
                <a:ext uri="{FF2B5EF4-FFF2-40B4-BE49-F238E27FC236}">
                  <a16:creationId xmlns:a16="http://schemas.microsoft.com/office/drawing/2014/main" id="{9B257178-4AC6-2F11-26B6-9A7BFF452C41}"/>
                </a:ext>
              </a:extLst>
            </p:cNvPr>
            <p:cNvSpPr>
              <a:spLocks/>
            </p:cNvSpPr>
            <p:nvPr/>
          </p:nvSpPr>
          <p:spPr>
            <a:xfrm>
              <a:off x="4117937" y="1089909"/>
              <a:ext cx="4084406" cy="4802892"/>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 name="图片 17">
              <a:extLst>
                <a:ext uri="{FF2B5EF4-FFF2-40B4-BE49-F238E27FC236}">
                  <a16:creationId xmlns:a16="http://schemas.microsoft.com/office/drawing/2014/main" id="{5E711CF6-1A34-841E-1EAE-484A242DEC31}"/>
                </a:ext>
              </a:extLst>
            </p:cNvPr>
            <p:cNvPicPr>
              <a:picLocks/>
            </p:cNvPicPr>
            <p:nvPr/>
          </p:nvPicPr>
          <p:blipFill rotWithShape="1">
            <a:blip r:embed="rId3"/>
            <a:srcRect l="7377" t="30446" r="3116" b="4597"/>
            <a:stretch/>
          </p:blipFill>
          <p:spPr>
            <a:xfrm>
              <a:off x="632438" y="1178568"/>
              <a:ext cx="3393455" cy="1775285"/>
            </a:xfrm>
            <a:prstGeom prst="rect">
              <a:avLst/>
            </a:prstGeom>
          </p:spPr>
        </p:pic>
        <p:sp>
          <p:nvSpPr>
            <p:cNvPr id="19" name="文本框 18">
              <a:extLst>
                <a:ext uri="{FF2B5EF4-FFF2-40B4-BE49-F238E27FC236}">
                  <a16:creationId xmlns:a16="http://schemas.microsoft.com/office/drawing/2014/main" id="{135FB3CA-CFEC-1C24-8C8D-F536531F2CA9}"/>
                </a:ext>
              </a:extLst>
            </p:cNvPr>
            <p:cNvSpPr txBox="1"/>
            <p:nvPr/>
          </p:nvSpPr>
          <p:spPr>
            <a:xfrm>
              <a:off x="817293" y="5352687"/>
              <a:ext cx="3023744" cy="400110"/>
            </a:xfrm>
            <a:prstGeom prst="rect">
              <a:avLst/>
            </a:prstGeom>
            <a:noFill/>
          </p:spPr>
          <p:txBody>
            <a:bodyPr wrap="square">
              <a:spAutoFit/>
            </a:bodyPr>
            <a:lstStyle/>
            <a:p>
              <a:pPr algn="ctr"/>
              <a:r>
                <a:rPr lang="en-US" altLang="zh-CN" sz="1000" dirty="0">
                  <a:latin typeface="+mn-lt"/>
                  <a:ea typeface="+mn-ea"/>
                  <a:cs typeface="+mn-ea"/>
                  <a:sym typeface="+mn-lt"/>
                </a:rPr>
                <a:t>H. Xu, Y. Qin, G. Hu, and H. K. Tsang, </a:t>
              </a:r>
              <a:r>
                <a:rPr lang="en-US" altLang="zh-CN" sz="1000" b="1" dirty="0">
                  <a:latin typeface="+mn-lt"/>
                  <a:ea typeface="+mn-ea"/>
                  <a:cs typeface="+mn-ea"/>
                  <a:sym typeface="+mn-lt"/>
                </a:rPr>
                <a:t>Light: Science &amp; Applications </a:t>
              </a:r>
              <a:r>
                <a:rPr lang="en-US" altLang="zh-CN" sz="1000" dirty="0">
                  <a:latin typeface="+mn-lt"/>
                  <a:ea typeface="+mn-ea"/>
                  <a:cs typeface="+mn-ea"/>
                  <a:sym typeface="+mn-lt"/>
                </a:rPr>
                <a:t>12, 64 (2023).</a:t>
              </a:r>
              <a:endParaRPr lang="zh-CN" altLang="en-US" sz="1000" dirty="0">
                <a:latin typeface="+mn-lt"/>
                <a:ea typeface="+mn-ea"/>
                <a:cs typeface="+mn-ea"/>
                <a:sym typeface="+mn-lt"/>
              </a:endParaRPr>
            </a:p>
          </p:txBody>
        </p:sp>
        <p:pic>
          <p:nvPicPr>
            <p:cNvPr id="40" name="图片 39">
              <a:extLst>
                <a:ext uri="{FF2B5EF4-FFF2-40B4-BE49-F238E27FC236}">
                  <a16:creationId xmlns:a16="http://schemas.microsoft.com/office/drawing/2014/main" id="{889DADE8-2785-222F-DCA8-D161C23FC5FF}"/>
                </a:ext>
              </a:extLst>
            </p:cNvPr>
            <p:cNvPicPr>
              <a:picLocks/>
            </p:cNvPicPr>
            <p:nvPr/>
          </p:nvPicPr>
          <p:blipFill rotWithShape="1">
            <a:blip r:embed="rId4" cstate="print">
              <a:extLst>
                <a:ext uri="{28A0092B-C50C-407E-A947-70E740481C1C}">
                  <a14:useLocalDpi xmlns:a14="http://schemas.microsoft.com/office/drawing/2010/main" val="0"/>
                </a:ext>
              </a:extLst>
            </a:blip>
            <a:srcRect l="55346" b="55227"/>
            <a:stretch/>
          </p:blipFill>
          <p:spPr bwMode="auto">
            <a:xfrm>
              <a:off x="4917786" y="1135457"/>
              <a:ext cx="2712353" cy="1775285"/>
            </a:xfrm>
            <a:prstGeom prst="rect">
              <a:avLst/>
            </a:prstGeom>
            <a:noFill/>
            <a:ln>
              <a:noFill/>
            </a:ln>
          </p:spPr>
        </p:pic>
        <p:sp>
          <p:nvSpPr>
            <p:cNvPr id="41" name="文本框 40">
              <a:extLst>
                <a:ext uri="{FF2B5EF4-FFF2-40B4-BE49-F238E27FC236}">
                  <a16:creationId xmlns:a16="http://schemas.microsoft.com/office/drawing/2014/main" id="{FC429057-5ADE-6EF3-7F47-35C59F88F147}"/>
                </a:ext>
              </a:extLst>
            </p:cNvPr>
            <p:cNvSpPr txBox="1"/>
            <p:nvPr/>
          </p:nvSpPr>
          <p:spPr>
            <a:xfrm>
              <a:off x="4750136" y="5352687"/>
              <a:ext cx="2953683" cy="410409"/>
            </a:xfrm>
            <a:prstGeom prst="rect">
              <a:avLst/>
            </a:prstGeom>
            <a:noFill/>
          </p:spPr>
          <p:txBody>
            <a:bodyPr wrap="square">
              <a:spAutoFit/>
            </a:bodyPr>
            <a:lstStyle/>
            <a:p>
              <a:pPr algn="ctr">
                <a:spcBef>
                  <a:spcPts val="0"/>
                </a:spcBef>
                <a:spcAft>
                  <a:spcPts val="0"/>
                </a:spcAft>
              </a:pPr>
              <a:r>
                <a:rPr lang="en-US" altLang="zh-CN" sz="1000" dirty="0">
                  <a:latin typeface="+mn-lt"/>
                  <a:ea typeface="+mn-ea"/>
                  <a:cs typeface="+mn-ea"/>
                  <a:sym typeface="+mn-lt"/>
                </a:rPr>
                <a:t>H. Xu, Y. Qin, G. Hu, and H. K. Tsang, </a:t>
              </a:r>
              <a:r>
                <a:rPr lang="en-US" altLang="zh-CN" sz="1000" b="1" dirty="0">
                  <a:latin typeface="+mn-lt"/>
                  <a:ea typeface="+mn-ea"/>
                  <a:cs typeface="+mn-ea"/>
                  <a:sym typeface="+mn-lt"/>
                </a:rPr>
                <a:t>ACS Photonics </a:t>
              </a:r>
              <a:r>
                <a:rPr lang="en-US" altLang="zh-CN" sz="1000" dirty="0">
                  <a:latin typeface="+mn-lt"/>
                  <a:ea typeface="+mn-ea"/>
                  <a:cs typeface="+mn-ea"/>
                  <a:sym typeface="+mn-lt"/>
                </a:rPr>
                <a:t>10, 654 (2023).</a:t>
              </a:r>
            </a:p>
          </p:txBody>
        </p:sp>
        <p:sp>
          <p:nvSpPr>
            <p:cNvPr id="11" name="文本框 10">
              <a:extLst>
                <a:ext uri="{FF2B5EF4-FFF2-40B4-BE49-F238E27FC236}">
                  <a16:creationId xmlns:a16="http://schemas.microsoft.com/office/drawing/2014/main" id="{3948DB2E-413E-42A2-6EF1-2CD80CFC6615}"/>
                </a:ext>
              </a:extLst>
            </p:cNvPr>
            <p:cNvSpPr txBox="1"/>
            <p:nvPr/>
          </p:nvSpPr>
          <p:spPr>
            <a:xfrm>
              <a:off x="4368440" y="4764027"/>
              <a:ext cx="3410036" cy="461665"/>
            </a:xfrm>
            <a:prstGeom prst="rect">
              <a:avLst/>
            </a:prstGeom>
            <a:noFill/>
          </p:spPr>
          <p:txBody>
            <a:bodyPr wrap="none" rtlCol="0">
              <a:spAutoFit/>
            </a:bodyPr>
            <a:lstStyle/>
            <a:p>
              <a:r>
                <a:rPr lang="en-US" altLang="zh-CN" sz="1200" dirty="0">
                  <a:latin typeface="+mn-lt"/>
                  <a:ea typeface="+mn-ea"/>
                  <a:cs typeface="+mn-ea"/>
                  <a:sym typeface="+mn-lt"/>
                </a:rPr>
                <a:t>Resolution&lt; 0.08 nm</a:t>
              </a:r>
              <a:r>
                <a:rPr lang="zh-CN" altLang="en-US" sz="1200" dirty="0">
                  <a:latin typeface="+mn-lt"/>
                  <a:ea typeface="+mn-ea"/>
                  <a:cs typeface="+mn-ea"/>
                  <a:sym typeface="+mn-lt"/>
                </a:rPr>
                <a:t>，</a:t>
              </a:r>
              <a:r>
                <a:rPr lang="en-US" altLang="zh-CN" sz="1200" dirty="0">
                  <a:latin typeface="+mn-lt"/>
                  <a:ea typeface="+mn-ea"/>
                  <a:cs typeface="+mn-ea"/>
                  <a:sym typeface="+mn-lt"/>
                </a:rPr>
                <a:t>Bandwidth &gt;</a:t>
              </a:r>
              <a:r>
                <a:rPr lang="zh-CN" altLang="en-US" sz="1200" dirty="0">
                  <a:latin typeface="+mn-lt"/>
                  <a:ea typeface="+mn-ea"/>
                  <a:cs typeface="+mn-ea"/>
                  <a:sym typeface="+mn-lt"/>
                </a:rPr>
                <a:t> </a:t>
              </a:r>
              <a:r>
                <a:rPr lang="en-US" altLang="zh-CN" sz="1200" dirty="0">
                  <a:latin typeface="+mn-lt"/>
                  <a:ea typeface="+mn-ea"/>
                  <a:cs typeface="+mn-ea"/>
                  <a:sym typeface="+mn-lt"/>
                </a:rPr>
                <a:t>100 nm</a:t>
              </a:r>
            </a:p>
            <a:p>
              <a:r>
                <a:rPr lang="en-US" altLang="zh-CN" sz="1200" dirty="0">
                  <a:latin typeface="+mn-lt"/>
                  <a:ea typeface="+mn-ea"/>
                  <a:cs typeface="+mn-ea"/>
                  <a:sym typeface="+mn-lt"/>
                </a:rPr>
                <a:t>Footprint: 20 µm × 35 µm</a:t>
              </a:r>
              <a:endParaRPr lang="zh-CN" altLang="en-US" sz="1200" dirty="0">
                <a:latin typeface="+mn-lt"/>
                <a:ea typeface="+mn-ea"/>
                <a:cs typeface="+mn-ea"/>
                <a:sym typeface="+mn-lt"/>
              </a:endParaRPr>
            </a:p>
          </p:txBody>
        </p:sp>
        <p:sp>
          <p:nvSpPr>
            <p:cNvPr id="15" name="文本框 14">
              <a:extLst>
                <a:ext uri="{FF2B5EF4-FFF2-40B4-BE49-F238E27FC236}">
                  <a16:creationId xmlns:a16="http://schemas.microsoft.com/office/drawing/2014/main" id="{42A55181-F232-A6CB-4C19-BEC5129FCFFE}"/>
                </a:ext>
              </a:extLst>
            </p:cNvPr>
            <p:cNvSpPr txBox="1"/>
            <p:nvPr/>
          </p:nvSpPr>
          <p:spPr>
            <a:xfrm>
              <a:off x="358655" y="4764027"/>
              <a:ext cx="3410036" cy="461665"/>
            </a:xfrm>
            <a:prstGeom prst="rect">
              <a:avLst/>
            </a:prstGeom>
            <a:noFill/>
          </p:spPr>
          <p:txBody>
            <a:bodyPr wrap="none" rtlCol="0">
              <a:spAutoFit/>
            </a:bodyPr>
            <a:lstStyle/>
            <a:p>
              <a:r>
                <a:rPr lang="en-US" altLang="zh-CN" sz="1200" dirty="0">
                  <a:latin typeface="+mn-lt"/>
                  <a:ea typeface="+mn-ea"/>
                  <a:cs typeface="+mn-ea"/>
                  <a:sym typeface="+mn-lt"/>
                </a:rPr>
                <a:t>Resolution&lt; 0.04 nm</a:t>
              </a:r>
              <a:r>
                <a:rPr lang="zh-CN" altLang="en-US" sz="1200" dirty="0">
                  <a:latin typeface="+mn-lt"/>
                  <a:ea typeface="+mn-ea"/>
                  <a:cs typeface="+mn-ea"/>
                  <a:sym typeface="+mn-lt"/>
                </a:rPr>
                <a:t>，</a:t>
              </a:r>
              <a:r>
                <a:rPr lang="en-US" altLang="zh-CN" sz="1200" dirty="0">
                  <a:latin typeface="+mn-lt"/>
                  <a:ea typeface="+mn-ea"/>
                  <a:cs typeface="+mn-ea"/>
                  <a:sym typeface="+mn-lt"/>
                </a:rPr>
                <a:t>Bandwidth &gt;</a:t>
              </a:r>
              <a:r>
                <a:rPr lang="zh-CN" altLang="en-US" sz="1200" dirty="0">
                  <a:latin typeface="+mn-lt"/>
                  <a:ea typeface="+mn-ea"/>
                  <a:cs typeface="+mn-ea"/>
                  <a:sym typeface="+mn-lt"/>
                </a:rPr>
                <a:t> </a:t>
              </a:r>
              <a:r>
                <a:rPr lang="en-US" altLang="zh-CN" sz="1200" dirty="0">
                  <a:latin typeface="+mn-lt"/>
                  <a:ea typeface="+mn-ea"/>
                  <a:cs typeface="+mn-ea"/>
                  <a:sym typeface="+mn-lt"/>
                </a:rPr>
                <a:t>100 nm</a:t>
              </a:r>
            </a:p>
            <a:p>
              <a:r>
                <a:rPr lang="en-US" altLang="zh-CN" sz="1200" dirty="0">
                  <a:latin typeface="+mn-lt"/>
                  <a:ea typeface="+mn-ea"/>
                  <a:cs typeface="+mn-ea"/>
                  <a:sym typeface="+mn-lt"/>
                </a:rPr>
                <a:t>Footprint: 60 µm × 60 µm</a:t>
              </a:r>
              <a:endParaRPr lang="zh-CN" altLang="en-US" sz="1200" dirty="0">
                <a:latin typeface="+mn-lt"/>
                <a:ea typeface="+mn-ea"/>
                <a:cs typeface="+mn-ea"/>
                <a:sym typeface="+mn-lt"/>
              </a:endParaRPr>
            </a:p>
          </p:txBody>
        </p:sp>
        <p:sp>
          <p:nvSpPr>
            <p:cNvPr id="4" name="矩形 3">
              <a:extLst>
                <a:ext uri="{FF2B5EF4-FFF2-40B4-BE49-F238E27FC236}">
                  <a16:creationId xmlns:a16="http://schemas.microsoft.com/office/drawing/2014/main" id="{14CADFA1-F890-992C-D7B7-DC9B1C122F09}"/>
                </a:ext>
              </a:extLst>
            </p:cNvPr>
            <p:cNvSpPr>
              <a:spLocks/>
            </p:cNvSpPr>
            <p:nvPr/>
          </p:nvSpPr>
          <p:spPr>
            <a:xfrm>
              <a:off x="8202342" y="1093284"/>
              <a:ext cx="3712071" cy="4794409"/>
            </a:xfrm>
            <a:prstGeom prst="rect">
              <a:avLst/>
            </a:prstGeom>
            <a:solidFill>
              <a:srgbClr val="FFF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5" name="图片 24">
              <a:extLst>
                <a:ext uri="{FF2B5EF4-FFF2-40B4-BE49-F238E27FC236}">
                  <a16:creationId xmlns:a16="http://schemas.microsoft.com/office/drawing/2014/main" id="{718EA853-A56C-7261-AD41-89CB8C9EE530}"/>
                </a:ext>
              </a:extLst>
            </p:cNvPr>
            <p:cNvPicPr>
              <a:picLocks/>
            </p:cNvPicPr>
            <p:nvPr/>
          </p:nvPicPr>
          <p:blipFill rotWithShape="1">
            <a:blip r:embed="rId5">
              <a:clrChange>
                <a:clrFrom>
                  <a:srgbClr val="FEFFF9"/>
                </a:clrFrom>
                <a:clrTo>
                  <a:srgbClr val="FEFFF9">
                    <a:alpha val="0"/>
                  </a:srgbClr>
                </a:clrTo>
              </a:clrChange>
            </a:blip>
            <a:srcRect l="937"/>
            <a:stretch/>
          </p:blipFill>
          <p:spPr>
            <a:xfrm>
              <a:off x="8618812" y="1176087"/>
              <a:ext cx="3053724" cy="1775285"/>
            </a:xfrm>
            <a:prstGeom prst="rect">
              <a:avLst/>
            </a:prstGeom>
          </p:spPr>
        </p:pic>
        <p:sp>
          <p:nvSpPr>
            <p:cNvPr id="27" name="文本框 26">
              <a:extLst>
                <a:ext uri="{FF2B5EF4-FFF2-40B4-BE49-F238E27FC236}">
                  <a16:creationId xmlns:a16="http://schemas.microsoft.com/office/drawing/2014/main" id="{D8563588-C05B-CBBB-BA34-674F7EDDC348}"/>
                </a:ext>
              </a:extLst>
            </p:cNvPr>
            <p:cNvSpPr txBox="1"/>
            <p:nvPr/>
          </p:nvSpPr>
          <p:spPr>
            <a:xfrm>
              <a:off x="8628290" y="5352687"/>
              <a:ext cx="3053724" cy="400110"/>
            </a:xfrm>
            <a:prstGeom prst="rect">
              <a:avLst/>
            </a:prstGeom>
            <a:noFill/>
          </p:spPr>
          <p:txBody>
            <a:bodyPr wrap="square">
              <a:spAutoFit/>
            </a:bodyPr>
            <a:lstStyle/>
            <a:p>
              <a:pPr algn="ctr">
                <a:spcBef>
                  <a:spcPts val="0"/>
                </a:spcBef>
                <a:spcAft>
                  <a:spcPts val="0"/>
                </a:spcAft>
              </a:pPr>
              <a:r>
                <a:rPr lang="en-US" altLang="zh-CN" sz="1000" dirty="0">
                  <a:latin typeface="+mn-lt"/>
                  <a:ea typeface="+mn-ea"/>
                  <a:cs typeface="+mn-ea"/>
                  <a:sym typeface="+mn-lt"/>
                </a:rPr>
                <a:t>C. Yao, M. Chen, T. Yan, et al., </a:t>
              </a:r>
              <a:r>
                <a:rPr lang="en-US" altLang="zh-CN" sz="1000" b="1" dirty="0">
                  <a:latin typeface="+mn-lt"/>
                  <a:ea typeface="+mn-ea"/>
                  <a:cs typeface="+mn-ea"/>
                  <a:sym typeface="+mn-lt"/>
                </a:rPr>
                <a:t>Light: Science &amp; Applications </a:t>
              </a:r>
              <a:r>
                <a:rPr lang="en-US" altLang="zh-CN" sz="1000" dirty="0">
                  <a:latin typeface="+mn-lt"/>
                  <a:ea typeface="+mn-ea"/>
                  <a:cs typeface="+mn-ea"/>
                  <a:sym typeface="+mn-lt"/>
                </a:rPr>
                <a:t>12, 156 (2023).</a:t>
              </a:r>
            </a:p>
          </p:txBody>
        </p:sp>
        <p:sp>
          <p:nvSpPr>
            <p:cNvPr id="28" name="文本框 27">
              <a:extLst>
                <a:ext uri="{FF2B5EF4-FFF2-40B4-BE49-F238E27FC236}">
                  <a16:creationId xmlns:a16="http://schemas.microsoft.com/office/drawing/2014/main" id="{6128B945-B13E-29FD-AB52-45584681F3F0}"/>
                </a:ext>
              </a:extLst>
            </p:cNvPr>
            <p:cNvSpPr txBox="1"/>
            <p:nvPr/>
          </p:nvSpPr>
          <p:spPr>
            <a:xfrm>
              <a:off x="8346978" y="4764027"/>
              <a:ext cx="3166380" cy="461665"/>
            </a:xfrm>
            <a:prstGeom prst="rect">
              <a:avLst/>
            </a:prstGeom>
            <a:noFill/>
          </p:spPr>
          <p:txBody>
            <a:bodyPr wrap="none" rtlCol="0">
              <a:spAutoFit/>
            </a:bodyPr>
            <a:lstStyle/>
            <a:p>
              <a:r>
                <a:rPr lang="en-US" altLang="zh-CN" sz="1200" dirty="0">
                  <a:latin typeface="+mn-lt"/>
                  <a:ea typeface="+mn-ea"/>
                  <a:cs typeface="+mn-ea"/>
                  <a:sym typeface="+mn-lt"/>
                </a:rPr>
                <a:t>Resolution: 0.03 nm</a:t>
              </a:r>
              <a:r>
                <a:rPr lang="zh-CN" altLang="en-US" sz="1200" dirty="0">
                  <a:latin typeface="+mn-lt"/>
                  <a:ea typeface="+mn-ea"/>
                  <a:cs typeface="+mn-ea"/>
                  <a:sym typeface="+mn-lt"/>
                </a:rPr>
                <a:t>，</a:t>
              </a:r>
              <a:r>
                <a:rPr lang="en-US" altLang="zh-CN" sz="1200" dirty="0">
                  <a:latin typeface="+mn-lt"/>
                  <a:ea typeface="+mn-ea"/>
                  <a:cs typeface="+mn-ea"/>
                  <a:sym typeface="+mn-lt"/>
                </a:rPr>
                <a:t>Bandwidth:115 nm</a:t>
              </a:r>
            </a:p>
            <a:p>
              <a:r>
                <a:rPr lang="en-US" altLang="zh-CN" sz="1200" dirty="0">
                  <a:latin typeface="+mn-lt"/>
                  <a:ea typeface="+mn-ea"/>
                  <a:cs typeface="+mn-ea"/>
                  <a:sym typeface="+mn-lt"/>
                </a:rPr>
                <a:t>Footprint: 2000 µm × 7600 µm</a:t>
              </a:r>
              <a:endParaRPr lang="zh-CN" altLang="en-US" sz="1200" dirty="0">
                <a:latin typeface="+mn-lt"/>
                <a:ea typeface="+mn-ea"/>
                <a:cs typeface="+mn-ea"/>
                <a:sym typeface="+mn-lt"/>
              </a:endParaRPr>
            </a:p>
          </p:txBody>
        </p:sp>
        <p:sp>
          <p:nvSpPr>
            <p:cNvPr id="10" name="文本框 9">
              <a:extLst>
                <a:ext uri="{FF2B5EF4-FFF2-40B4-BE49-F238E27FC236}">
                  <a16:creationId xmlns:a16="http://schemas.microsoft.com/office/drawing/2014/main" id="{AB930104-6BE8-001A-231D-932C16B3084D}"/>
                </a:ext>
              </a:extLst>
            </p:cNvPr>
            <p:cNvSpPr txBox="1"/>
            <p:nvPr/>
          </p:nvSpPr>
          <p:spPr>
            <a:xfrm>
              <a:off x="585098" y="3175883"/>
              <a:ext cx="2786185" cy="307777"/>
            </a:xfrm>
            <a:prstGeom prst="rect">
              <a:avLst/>
            </a:prstGeom>
            <a:noFill/>
          </p:spPr>
          <p:txBody>
            <a:bodyPr wrap="square">
              <a:spAutoFit/>
            </a:bodyPr>
            <a:lstStyle/>
            <a:p>
              <a:pPr algn="ctr"/>
              <a:r>
                <a:rPr lang="en-US" altLang="zh-CN" sz="1400" dirty="0">
                  <a:latin typeface="+mn-lt"/>
                  <a:ea typeface="+mn-ea"/>
                  <a:cs typeface="+mn-ea"/>
                  <a:sym typeface="+mn-lt"/>
                </a:rPr>
                <a:t>Tunable cascaded </a:t>
              </a:r>
              <a:r>
                <a:rPr lang="en-US" altLang="zh-CN" sz="1400" dirty="0" err="1">
                  <a:latin typeface="+mn-lt"/>
                  <a:ea typeface="+mn-ea"/>
                  <a:cs typeface="+mn-ea"/>
                  <a:sym typeface="+mn-lt"/>
                </a:rPr>
                <a:t>microrings</a:t>
              </a:r>
              <a:r>
                <a:rPr lang="en-US" altLang="zh-CN" sz="1400" dirty="0">
                  <a:latin typeface="+mn-lt"/>
                  <a:ea typeface="+mn-ea"/>
                  <a:cs typeface="+mn-ea"/>
                  <a:sym typeface="+mn-lt"/>
                </a:rPr>
                <a:t> </a:t>
              </a:r>
              <a:endParaRPr lang="zh-CN" altLang="en-US" sz="1400" dirty="0">
                <a:latin typeface="+mn-lt"/>
                <a:ea typeface="+mn-ea"/>
                <a:cs typeface="+mn-ea"/>
                <a:sym typeface="+mn-lt"/>
              </a:endParaRPr>
            </a:p>
          </p:txBody>
        </p:sp>
        <p:sp>
          <p:nvSpPr>
            <p:cNvPr id="14" name="文本框 13">
              <a:extLst>
                <a:ext uri="{FF2B5EF4-FFF2-40B4-BE49-F238E27FC236}">
                  <a16:creationId xmlns:a16="http://schemas.microsoft.com/office/drawing/2014/main" id="{9ACBDDD3-7F9C-C370-A883-94179541A39F}"/>
                </a:ext>
              </a:extLst>
            </p:cNvPr>
            <p:cNvSpPr txBox="1"/>
            <p:nvPr/>
          </p:nvSpPr>
          <p:spPr>
            <a:xfrm>
              <a:off x="4789611" y="3175883"/>
              <a:ext cx="2786185" cy="307777"/>
            </a:xfrm>
            <a:prstGeom prst="rect">
              <a:avLst/>
            </a:prstGeom>
            <a:noFill/>
          </p:spPr>
          <p:txBody>
            <a:bodyPr wrap="square">
              <a:spAutoFit/>
            </a:bodyPr>
            <a:lstStyle/>
            <a:p>
              <a:pPr algn="ctr"/>
              <a:r>
                <a:rPr lang="en-US" altLang="zh-CN" sz="1400" dirty="0">
                  <a:latin typeface="+mn-lt"/>
                  <a:ea typeface="+mn-ea"/>
                  <a:cs typeface="+mn-ea"/>
                  <a:sym typeface="+mn-lt"/>
                </a:rPr>
                <a:t>Tunable multimode </a:t>
              </a:r>
              <a:r>
                <a:rPr lang="en-US" altLang="zh-CN" sz="1400" dirty="0" err="1">
                  <a:latin typeface="+mn-lt"/>
                  <a:ea typeface="+mn-ea"/>
                  <a:cs typeface="+mn-ea"/>
                  <a:sym typeface="+mn-lt"/>
                </a:rPr>
                <a:t>microring</a:t>
              </a:r>
              <a:r>
                <a:rPr lang="en-US" altLang="zh-CN" sz="1400" dirty="0">
                  <a:latin typeface="+mn-lt"/>
                  <a:ea typeface="+mn-ea"/>
                  <a:cs typeface="+mn-ea"/>
                  <a:sym typeface="+mn-lt"/>
                </a:rPr>
                <a:t> </a:t>
              </a:r>
              <a:endParaRPr lang="zh-CN" altLang="en-US" sz="1400" dirty="0">
                <a:latin typeface="+mn-lt"/>
                <a:ea typeface="+mn-ea"/>
                <a:cs typeface="+mn-ea"/>
                <a:sym typeface="+mn-lt"/>
              </a:endParaRPr>
            </a:p>
          </p:txBody>
        </p:sp>
        <p:sp>
          <p:nvSpPr>
            <p:cNvPr id="20" name="文本框 19">
              <a:extLst>
                <a:ext uri="{FF2B5EF4-FFF2-40B4-BE49-F238E27FC236}">
                  <a16:creationId xmlns:a16="http://schemas.microsoft.com/office/drawing/2014/main" id="{CCB4BF7B-C1E5-80B8-81FB-BEF22E626FA0}"/>
                </a:ext>
              </a:extLst>
            </p:cNvPr>
            <p:cNvSpPr txBox="1"/>
            <p:nvPr/>
          </p:nvSpPr>
          <p:spPr>
            <a:xfrm>
              <a:off x="8664842" y="3175883"/>
              <a:ext cx="2786185" cy="307777"/>
            </a:xfrm>
            <a:prstGeom prst="rect">
              <a:avLst/>
            </a:prstGeom>
            <a:noFill/>
          </p:spPr>
          <p:txBody>
            <a:bodyPr wrap="square">
              <a:spAutoFit/>
            </a:bodyPr>
            <a:lstStyle/>
            <a:p>
              <a:pPr algn="ctr"/>
              <a:r>
                <a:rPr lang="en-US" altLang="zh-CN" sz="1400" dirty="0">
                  <a:latin typeface="+mn-lt"/>
                  <a:ea typeface="+mn-ea"/>
                  <a:cs typeface="+mn-ea"/>
                  <a:sym typeface="+mn-lt"/>
                </a:rPr>
                <a:t>Tunable </a:t>
              </a:r>
              <a:r>
                <a:rPr lang="en-US" altLang="zh-CN" sz="1400" dirty="0" err="1">
                  <a:latin typeface="+mn-lt"/>
                  <a:ea typeface="+mn-ea"/>
                  <a:cs typeface="+mn-ea"/>
                  <a:sym typeface="+mn-lt"/>
                </a:rPr>
                <a:t>microring</a:t>
              </a:r>
              <a:r>
                <a:rPr lang="en-US" altLang="zh-CN" sz="1400" dirty="0">
                  <a:latin typeface="+mn-lt"/>
                  <a:ea typeface="+mn-ea"/>
                  <a:cs typeface="+mn-ea"/>
                  <a:sym typeface="+mn-lt"/>
                </a:rPr>
                <a:t> with MZI </a:t>
              </a:r>
              <a:endParaRPr lang="zh-CN" altLang="en-US" sz="1400" dirty="0">
                <a:latin typeface="+mn-lt"/>
                <a:ea typeface="+mn-ea"/>
                <a:cs typeface="+mn-ea"/>
                <a:sym typeface="+mn-lt"/>
              </a:endParaRPr>
            </a:p>
          </p:txBody>
        </p:sp>
        <p:sp>
          <p:nvSpPr>
            <p:cNvPr id="21" name="文本框 20">
              <a:extLst>
                <a:ext uri="{FF2B5EF4-FFF2-40B4-BE49-F238E27FC236}">
                  <a16:creationId xmlns:a16="http://schemas.microsoft.com/office/drawing/2014/main" id="{98DE1755-3112-3C8E-8DE2-33E31F08E6A6}"/>
                </a:ext>
              </a:extLst>
            </p:cNvPr>
            <p:cNvSpPr txBox="1"/>
            <p:nvPr/>
          </p:nvSpPr>
          <p:spPr>
            <a:xfrm>
              <a:off x="564044" y="3749057"/>
              <a:ext cx="11208359" cy="651589"/>
            </a:xfrm>
            <a:prstGeom prst="rect">
              <a:avLst/>
            </a:prstGeom>
            <a:solidFill>
              <a:schemeClr val="bg1"/>
            </a:solidFill>
          </p:spPr>
          <p:txBody>
            <a:bodyPr wrap="square">
              <a:spAutoFit/>
            </a:bodyPr>
            <a:lstStyle/>
            <a:p>
              <a:pPr marL="285750" indent="-285750">
                <a:lnSpc>
                  <a:spcPct val="120000"/>
                </a:lnSpc>
                <a:spcBef>
                  <a:spcPts val="500"/>
                </a:spcBef>
                <a:buFont typeface="Wingdings" pitchFamily="2" charset="2"/>
                <a:buChar char="Ø"/>
              </a:pPr>
              <a:r>
                <a:rPr lang="zh-CN" altLang="en-US" sz="1400" dirty="0">
                  <a:latin typeface="+mn-lt"/>
                  <a:ea typeface="+mn-ea"/>
                  <a:cs typeface="+mn-ea"/>
                  <a:sym typeface="+mn-lt"/>
                </a:rPr>
                <a:t>﻿</a:t>
              </a:r>
              <a:r>
                <a:rPr lang="en-US" altLang="zh-CN" sz="1400" dirty="0">
                  <a:latin typeface="+mn-lt"/>
                  <a:ea typeface="+mn-ea"/>
                  <a:cs typeface="+mn-ea"/>
                  <a:sym typeface="+mn-lt"/>
                </a:rPr>
                <a:t>Sensing optical power at the output port under different temperature (Heater voltage bias) by a power meter (off-chip)</a:t>
              </a:r>
            </a:p>
            <a:p>
              <a:pPr marL="285750" indent="-285750">
                <a:lnSpc>
                  <a:spcPct val="120000"/>
                </a:lnSpc>
                <a:spcBef>
                  <a:spcPts val="500"/>
                </a:spcBef>
                <a:buFont typeface="Wingdings" pitchFamily="2" charset="2"/>
                <a:buChar char="Ø"/>
              </a:pPr>
              <a:r>
                <a:rPr lang="en-US" altLang="zh-CN" sz="1400" dirty="0">
                  <a:latin typeface="+mn-lt"/>
                  <a:ea typeface="+mn-ea"/>
                  <a:cs typeface="+mn-ea"/>
                  <a:sym typeface="+mn-lt"/>
                </a:rPr>
                <a:t>Reconstruct the spectrum from the sensed optical power</a:t>
              </a:r>
            </a:p>
          </p:txBody>
        </p:sp>
      </p:grpSp>
    </p:spTree>
    <p:extLst>
      <p:ext uri="{BB962C8B-B14F-4D97-AF65-F5344CB8AC3E}">
        <p14:creationId xmlns:p14="http://schemas.microsoft.com/office/powerpoint/2010/main" val="6756086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Reconstruction Algorithm</a:t>
            </a:r>
          </a:p>
        </p:txBody>
      </p:sp>
      <p:sp>
        <p:nvSpPr>
          <p:cNvPr id="48" name="文本框 47">
            <a:extLst>
              <a:ext uri="{FF2B5EF4-FFF2-40B4-BE49-F238E27FC236}">
                <a16:creationId xmlns:a16="http://schemas.microsoft.com/office/drawing/2014/main" id="{B74CADE9-3BF1-8791-D56B-0DC19D432351}"/>
              </a:ext>
            </a:extLst>
          </p:cNvPr>
          <p:cNvSpPr txBox="1"/>
          <p:nvPr/>
        </p:nvSpPr>
        <p:spPr>
          <a:xfrm>
            <a:off x="33337" y="6043837"/>
            <a:ext cx="12125325" cy="418191"/>
          </a:xfrm>
          <a:prstGeom prst="rect">
            <a:avLst/>
          </a:prstGeom>
          <a:noFill/>
        </p:spPr>
        <p:txBody>
          <a:bodyPr wrap="square">
            <a:spAutoFit/>
          </a:bodyPr>
          <a:lstStyle/>
          <a:p>
            <a:pPr marL="285750" indent="-285750" eaLnBrk="1" hangingPunct="1">
              <a:lnSpc>
                <a:spcPct val="150000"/>
              </a:lnSpc>
              <a:spcBef>
                <a:spcPts val="1000"/>
              </a:spcBef>
              <a:buFont typeface="Wingdings" pitchFamily="2" charset="2"/>
              <a:buChar char="Ø"/>
            </a:pPr>
            <a:r>
              <a:rPr lang="en-US" altLang="zh-CN" sz="1600" b="1" dirty="0">
                <a:solidFill>
                  <a:srgbClr val="175F8B"/>
                </a:solidFill>
                <a:latin typeface="+mn-lt"/>
                <a:ea typeface="+mn-ea"/>
                <a:cs typeface="+mn-ea"/>
                <a:sym typeface="+mn-lt"/>
              </a:rPr>
              <a:t>Advanced</a:t>
            </a:r>
            <a:r>
              <a:rPr lang="zh-CN" altLang="en-US" sz="1600" b="1" dirty="0">
                <a:solidFill>
                  <a:srgbClr val="175F8B"/>
                </a:solidFill>
                <a:latin typeface="+mn-lt"/>
                <a:ea typeface="+mn-ea"/>
                <a:cs typeface="+mn-ea"/>
                <a:sym typeface="+mn-lt"/>
              </a:rPr>
              <a:t> </a:t>
            </a:r>
            <a:r>
              <a:rPr lang="en-US" altLang="zh-CN" sz="1600" b="1" dirty="0">
                <a:solidFill>
                  <a:srgbClr val="175F8B"/>
                </a:solidFill>
                <a:latin typeface="+mn-lt"/>
                <a:ea typeface="+mn-ea"/>
                <a:cs typeface="+mn-ea"/>
                <a:sym typeface="+mn-lt"/>
              </a:rPr>
              <a:t>algorithms can be further utilized for the analysis and reconstruction of spectral information</a:t>
            </a:r>
          </a:p>
        </p:txBody>
      </p:sp>
      <p:grpSp>
        <p:nvGrpSpPr>
          <p:cNvPr id="9" name="组合 8">
            <a:extLst>
              <a:ext uri="{FF2B5EF4-FFF2-40B4-BE49-F238E27FC236}">
                <a16:creationId xmlns:a16="http://schemas.microsoft.com/office/drawing/2014/main" id="{304D265B-39EE-0BC9-ACF9-B840EEF699A5}"/>
              </a:ext>
            </a:extLst>
          </p:cNvPr>
          <p:cNvGrpSpPr/>
          <p:nvPr/>
        </p:nvGrpSpPr>
        <p:grpSpPr>
          <a:xfrm>
            <a:off x="457886" y="835878"/>
            <a:ext cx="10945563" cy="5037813"/>
            <a:chOff x="457886" y="1149792"/>
            <a:chExt cx="10945563" cy="5037813"/>
          </a:xfrm>
        </p:grpSpPr>
        <p:pic>
          <p:nvPicPr>
            <p:cNvPr id="3" name="图片 2">
              <a:extLst>
                <a:ext uri="{FF2B5EF4-FFF2-40B4-BE49-F238E27FC236}">
                  <a16:creationId xmlns:a16="http://schemas.microsoft.com/office/drawing/2014/main" id="{B9CA4BB6-A327-7468-4061-309319D47160}"/>
                </a:ext>
              </a:extLst>
            </p:cNvPr>
            <p:cNvPicPr>
              <a:picLocks noChangeAspect="1"/>
            </p:cNvPicPr>
            <p:nvPr/>
          </p:nvPicPr>
          <p:blipFill>
            <a:blip r:embed="rId3"/>
            <a:stretch>
              <a:fillRect/>
            </a:stretch>
          </p:blipFill>
          <p:spPr>
            <a:xfrm>
              <a:off x="8237766" y="5160504"/>
              <a:ext cx="1314450" cy="376090"/>
            </a:xfrm>
            <a:prstGeom prst="rect">
              <a:avLst/>
            </a:prstGeom>
          </p:spPr>
        </p:pic>
        <p:pic>
          <p:nvPicPr>
            <p:cNvPr id="4" name="图片 3">
              <a:extLst>
                <a:ext uri="{FF2B5EF4-FFF2-40B4-BE49-F238E27FC236}">
                  <a16:creationId xmlns:a16="http://schemas.microsoft.com/office/drawing/2014/main" id="{B26CB35A-F972-6041-22E2-DA7B1842F4F3}"/>
                </a:ext>
              </a:extLst>
            </p:cNvPr>
            <p:cNvPicPr>
              <a:picLocks noChangeAspect="1"/>
            </p:cNvPicPr>
            <p:nvPr/>
          </p:nvPicPr>
          <p:blipFill>
            <a:blip r:embed="rId3"/>
            <a:stretch>
              <a:fillRect/>
            </a:stretch>
          </p:blipFill>
          <p:spPr>
            <a:xfrm>
              <a:off x="8925420" y="1679479"/>
              <a:ext cx="741096" cy="376090"/>
            </a:xfrm>
            <a:prstGeom prst="rect">
              <a:avLst/>
            </a:prstGeom>
          </p:spPr>
        </p:pic>
        <p:pic>
          <p:nvPicPr>
            <p:cNvPr id="5" name="图片 4">
              <a:extLst>
                <a:ext uri="{FF2B5EF4-FFF2-40B4-BE49-F238E27FC236}">
                  <a16:creationId xmlns:a16="http://schemas.microsoft.com/office/drawing/2014/main" id="{A5B02FA9-A5E7-1971-A84D-A69632A82D06}"/>
                </a:ext>
              </a:extLst>
            </p:cNvPr>
            <p:cNvPicPr>
              <a:picLocks noChangeAspect="1"/>
            </p:cNvPicPr>
            <p:nvPr/>
          </p:nvPicPr>
          <p:blipFill>
            <a:blip r:embed="rId3"/>
            <a:stretch>
              <a:fillRect/>
            </a:stretch>
          </p:blipFill>
          <p:spPr>
            <a:xfrm>
              <a:off x="8237767" y="1804542"/>
              <a:ext cx="573353" cy="376090"/>
            </a:xfrm>
            <a:prstGeom prst="rect">
              <a:avLst/>
            </a:prstGeom>
          </p:spPr>
        </p:pic>
        <p:grpSp>
          <p:nvGrpSpPr>
            <p:cNvPr id="2" name="组合 1">
              <a:extLst>
                <a:ext uri="{FF2B5EF4-FFF2-40B4-BE49-F238E27FC236}">
                  <a16:creationId xmlns:a16="http://schemas.microsoft.com/office/drawing/2014/main" id="{F56AA02E-FD59-5033-FB87-E7F842A26D03}"/>
                </a:ext>
              </a:extLst>
            </p:cNvPr>
            <p:cNvGrpSpPr/>
            <p:nvPr/>
          </p:nvGrpSpPr>
          <p:grpSpPr>
            <a:xfrm>
              <a:off x="4772011" y="1536519"/>
              <a:ext cx="6607661" cy="4651086"/>
              <a:chOff x="2792170" y="787261"/>
              <a:chExt cx="6607661" cy="4651086"/>
            </a:xfrm>
          </p:grpSpPr>
          <p:pic>
            <p:nvPicPr>
              <p:cNvPr id="6" name="图片 5">
                <a:extLst>
                  <a:ext uri="{FF2B5EF4-FFF2-40B4-BE49-F238E27FC236}">
                    <a16:creationId xmlns:a16="http://schemas.microsoft.com/office/drawing/2014/main" id="{6003519C-7C46-77C8-0C04-17AEFDA36DB0}"/>
                  </a:ext>
                </a:extLst>
              </p:cNvPr>
              <p:cNvPicPr>
                <a:picLocks noChangeAspect="1"/>
              </p:cNvPicPr>
              <p:nvPr/>
            </p:nvPicPr>
            <p:blipFill>
              <a:blip r:embed="rId4"/>
              <a:stretch>
                <a:fillRect/>
              </a:stretch>
            </p:blipFill>
            <p:spPr>
              <a:xfrm>
                <a:off x="2792170" y="787261"/>
                <a:ext cx="6607661" cy="4446216"/>
              </a:xfrm>
              <a:prstGeom prst="rect">
                <a:avLst/>
              </a:prstGeom>
            </p:spPr>
          </p:pic>
          <p:sp>
            <p:nvSpPr>
              <p:cNvPr id="7" name="文本框 6">
                <a:extLst>
                  <a:ext uri="{FF2B5EF4-FFF2-40B4-BE49-F238E27FC236}">
                    <a16:creationId xmlns:a16="http://schemas.microsoft.com/office/drawing/2014/main" id="{048CD6D8-C424-B86B-CA4D-4F8A80FE3304}"/>
                  </a:ext>
                </a:extLst>
              </p:cNvPr>
              <p:cNvSpPr txBox="1"/>
              <p:nvPr/>
            </p:nvSpPr>
            <p:spPr>
              <a:xfrm>
                <a:off x="3032760" y="5176737"/>
                <a:ext cx="6126480" cy="261610"/>
              </a:xfrm>
              <a:prstGeom prst="rect">
                <a:avLst/>
              </a:prstGeom>
              <a:noFill/>
            </p:spPr>
            <p:txBody>
              <a:bodyPr wrap="square">
                <a:spAutoFit/>
              </a:bodyPr>
              <a:lstStyle/>
              <a:p>
                <a:pPr>
                  <a:spcBef>
                    <a:spcPts val="0"/>
                  </a:spcBef>
                  <a:spcAft>
                    <a:spcPts val="0"/>
                  </a:spcAft>
                </a:pPr>
                <a:r>
                  <a:rPr lang="en-US" altLang="zh-CN" sz="1100" dirty="0">
                    <a:effectLst/>
                    <a:latin typeface="+mn-lt"/>
                    <a:ea typeface="+mn-ea"/>
                    <a:cs typeface="+mn-ea"/>
                    <a:sym typeface="+mn-lt"/>
                  </a:rPr>
                  <a:t>Z. Yang, T. </a:t>
                </a:r>
                <a:r>
                  <a:rPr lang="en-US" altLang="zh-CN" sz="1100" dirty="0" err="1">
                    <a:effectLst/>
                    <a:latin typeface="+mn-lt"/>
                    <a:ea typeface="+mn-ea"/>
                    <a:cs typeface="+mn-ea"/>
                    <a:sym typeface="+mn-lt"/>
                  </a:rPr>
                  <a:t>Albrow</a:t>
                </a:r>
                <a:r>
                  <a:rPr lang="en-US" altLang="zh-CN" sz="1100" dirty="0">
                    <a:effectLst/>
                    <a:latin typeface="+mn-lt"/>
                    <a:ea typeface="+mn-ea"/>
                    <a:cs typeface="+mn-ea"/>
                    <a:sym typeface="+mn-lt"/>
                  </a:rPr>
                  <a:t>-Owen, W. Cai, and T. Hasan, </a:t>
                </a:r>
                <a:r>
                  <a:rPr lang="en-US" altLang="zh-CN" sz="1100" b="1" dirty="0">
                    <a:effectLst/>
                    <a:latin typeface="+mn-lt"/>
                    <a:ea typeface="+mn-ea"/>
                    <a:cs typeface="+mn-ea"/>
                    <a:sym typeface="+mn-lt"/>
                  </a:rPr>
                  <a:t>Science</a:t>
                </a:r>
                <a:r>
                  <a:rPr lang="en-US" altLang="zh-CN" sz="1100" dirty="0">
                    <a:effectLst/>
                    <a:latin typeface="+mn-lt"/>
                    <a:ea typeface="+mn-ea"/>
                    <a:cs typeface="+mn-ea"/>
                    <a:sym typeface="+mn-lt"/>
                  </a:rPr>
                  <a:t> 371, (2021).</a:t>
                </a:r>
              </a:p>
            </p:txBody>
          </p:sp>
        </p:grpSp>
        <p:grpSp>
          <p:nvGrpSpPr>
            <p:cNvPr id="11" name="组合 10">
              <a:extLst>
                <a:ext uri="{FF2B5EF4-FFF2-40B4-BE49-F238E27FC236}">
                  <a16:creationId xmlns:a16="http://schemas.microsoft.com/office/drawing/2014/main" id="{33D67874-B06D-ABBA-D6D6-A532FCAD2C91}"/>
                </a:ext>
              </a:extLst>
            </p:cNvPr>
            <p:cNvGrpSpPr/>
            <p:nvPr/>
          </p:nvGrpSpPr>
          <p:grpSpPr>
            <a:xfrm>
              <a:off x="457886" y="1149792"/>
              <a:ext cx="4135195" cy="1217166"/>
              <a:chOff x="0" y="1104711"/>
              <a:chExt cx="4135195" cy="1217166"/>
            </a:xfrm>
          </p:grpSpPr>
          <p:sp>
            <p:nvSpPr>
              <p:cNvPr id="8" name="文本框 7">
                <a:extLst>
                  <a:ext uri="{FF2B5EF4-FFF2-40B4-BE49-F238E27FC236}">
                    <a16:creationId xmlns:a16="http://schemas.microsoft.com/office/drawing/2014/main" id="{A4E99A82-8334-3115-18CC-58D4E2B314A7}"/>
                  </a:ext>
                </a:extLst>
              </p:cNvPr>
              <p:cNvSpPr txBox="1"/>
              <p:nvPr/>
            </p:nvSpPr>
            <p:spPr>
              <a:xfrm>
                <a:off x="0" y="1104711"/>
                <a:ext cx="4135195"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b="1" i="0" dirty="0">
                    <a:solidFill>
                      <a:srgbClr val="12357C"/>
                    </a:solidFill>
                    <a:latin typeface="+mn-lt"/>
                    <a:ea typeface="+mn-ea"/>
                    <a:cs typeface="+mn-ea"/>
                    <a:sym typeface="+mn-lt"/>
                  </a:rPr>
                  <a:t>Calibration process: </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5A15982E-E154-3F42-B6F6-DA6B8BE17935}"/>
                      </a:ext>
                    </a:extLst>
                  </p:cNvPr>
                  <p:cNvSpPr txBox="1"/>
                  <p:nvPr/>
                </p:nvSpPr>
                <p:spPr>
                  <a:xfrm>
                    <a:off x="325795" y="1490880"/>
                    <a:ext cx="3809400" cy="830997"/>
                  </a:xfrm>
                  <a:prstGeom prst="rect">
                    <a:avLst/>
                  </a:prstGeom>
                  <a:noFill/>
                </p:spPr>
                <p:txBody>
                  <a:bodyPr wrap="square">
                    <a:spAutoFit/>
                  </a:bodyPr>
                  <a:lstStyle/>
                  <a:p>
                    <a:r>
                      <a:rPr lang="en-US" altLang="zh-CN" sz="1600" b="0" i="0" dirty="0">
                        <a:solidFill>
                          <a:srgbClr val="12357C"/>
                        </a:solidFill>
                        <a:latin typeface="+mn-lt"/>
                        <a:ea typeface="+mn-ea"/>
                        <a:cs typeface="+mn-ea"/>
                        <a:sym typeface="+mn-lt"/>
                      </a:rPr>
                      <a:t>Obtain </a:t>
                    </a:r>
                    <a14:m>
                      <m:oMath xmlns:m="http://schemas.openxmlformats.org/officeDocument/2006/math">
                        <m:sSub>
                          <m:sSubPr>
                            <m:ctrlPr>
                              <a:rPr lang="en-US" altLang="zh-CN" sz="1600" b="0" i="1" smtClean="0">
                                <a:solidFill>
                                  <a:srgbClr val="12357C"/>
                                </a:solidFill>
                                <a:latin typeface="Cambria Math" panose="02040503050406030204" pitchFamily="18" charset="0"/>
                                <a:ea typeface="+mn-ea"/>
                                <a:cs typeface="+mn-ea"/>
                                <a:sym typeface="+mn-lt"/>
                              </a:rPr>
                            </m:ctrlPr>
                          </m:sSubPr>
                          <m:e>
                            <m:r>
                              <a:rPr lang="en-US" altLang="zh-CN" sz="1600" b="0" i="1" smtClean="0">
                                <a:solidFill>
                                  <a:srgbClr val="12357C"/>
                                </a:solidFill>
                                <a:latin typeface="Cambria Math" panose="02040503050406030204" pitchFamily="18" charset="0"/>
                                <a:ea typeface="+mn-ea"/>
                                <a:cs typeface="+mn-ea"/>
                                <a:sym typeface="+mn-lt"/>
                              </a:rPr>
                              <m:t>𝐷</m:t>
                            </m:r>
                          </m:e>
                          <m:sub>
                            <m:r>
                              <a:rPr lang="en-US" altLang="zh-CN" sz="1600" b="0" i="1" smtClean="0">
                                <a:solidFill>
                                  <a:srgbClr val="12357C"/>
                                </a:solidFill>
                                <a:latin typeface="Cambria Math" panose="02040503050406030204" pitchFamily="18" charset="0"/>
                                <a:ea typeface="+mn-ea"/>
                                <a:cs typeface="+mn-ea"/>
                                <a:sym typeface="+mn-lt"/>
                              </a:rPr>
                              <m:t>𝑖</m:t>
                            </m:r>
                          </m:sub>
                        </m:sSub>
                        <m:r>
                          <a:rPr lang="en-US" altLang="zh-CN" sz="1600" b="0" i="1" smtClean="0">
                            <a:solidFill>
                              <a:srgbClr val="12357C"/>
                            </a:solidFill>
                            <a:latin typeface="Cambria Math" panose="02040503050406030204" pitchFamily="18" charset="0"/>
                            <a:ea typeface="+mn-ea"/>
                            <a:cs typeface="+mn-ea"/>
                            <a:sym typeface="+mn-lt"/>
                          </a:rPr>
                          <m:t>(</m:t>
                        </m:r>
                        <m:r>
                          <a:rPr lang="en-US" altLang="zh-CN" sz="1600" b="0" i="1" smtClean="0">
                            <a:solidFill>
                              <a:srgbClr val="12357C"/>
                            </a:solidFill>
                            <a:latin typeface="Cambria Math" panose="02040503050406030204" pitchFamily="18" charset="0"/>
                            <a:ea typeface="+mn-ea"/>
                            <a:cs typeface="+mn-ea"/>
                            <a:sym typeface="+mn-lt"/>
                          </a:rPr>
                          <m:t>𝜆</m:t>
                        </m:r>
                        <m:r>
                          <a:rPr lang="en-US" altLang="zh-CN" sz="1600" b="0" i="1" smtClean="0">
                            <a:solidFill>
                              <a:srgbClr val="12357C"/>
                            </a:solidFill>
                            <a:latin typeface="Cambria Math" panose="02040503050406030204" pitchFamily="18" charset="0"/>
                            <a:ea typeface="+mn-ea"/>
                            <a:cs typeface="+mn-ea"/>
                            <a:sym typeface="+mn-lt"/>
                          </a:rPr>
                          <m:t>)</m:t>
                        </m:r>
                      </m:oMath>
                    </a14:m>
                    <a:r>
                      <a:rPr lang="zh-CN" altLang="en-US" sz="1600" dirty="0">
                        <a:solidFill>
                          <a:srgbClr val="12357C"/>
                        </a:solidFill>
                        <a:latin typeface="+mn-lt"/>
                        <a:ea typeface="+mn-ea"/>
                        <a:cs typeface="+mn-ea"/>
                        <a:sym typeface="+mn-lt"/>
                      </a:rPr>
                      <a:t> </a:t>
                    </a:r>
                    <a:r>
                      <a:rPr lang="en-US" altLang="zh-CN" sz="1600" dirty="0">
                        <a:solidFill>
                          <a:srgbClr val="12357C"/>
                        </a:solidFill>
                        <a:latin typeface="+mn-lt"/>
                        <a:ea typeface="+mn-ea"/>
                        <a:cs typeface="+mn-ea"/>
                        <a:sym typeface="+mn-lt"/>
                      </a:rPr>
                      <a:t>at different channel and different wavelength with a known spectrum input.</a:t>
                    </a:r>
                    <a:endParaRPr lang="zh-CN" altLang="en-US" sz="1600" dirty="0">
                      <a:solidFill>
                        <a:srgbClr val="12357C"/>
                      </a:solidFill>
                      <a:latin typeface="+mn-lt"/>
                      <a:ea typeface="+mn-ea"/>
                      <a:cs typeface="+mn-ea"/>
                      <a:sym typeface="+mn-lt"/>
                    </a:endParaRPr>
                  </a:p>
                </p:txBody>
              </p:sp>
            </mc:Choice>
            <mc:Fallback xmlns="">
              <p:sp>
                <p:nvSpPr>
                  <p:cNvPr id="10" name="文本框 9">
                    <a:extLst>
                      <a:ext uri="{FF2B5EF4-FFF2-40B4-BE49-F238E27FC236}">
                        <a16:creationId xmlns:a16="http://schemas.microsoft.com/office/drawing/2014/main" id="{5A15982E-E154-3F42-B6F6-DA6B8BE17935}"/>
                      </a:ext>
                    </a:extLst>
                  </p:cNvPr>
                  <p:cNvSpPr txBox="1">
                    <a:spLocks noRot="1" noChangeAspect="1" noMove="1" noResize="1" noEditPoints="1" noAdjustHandles="1" noChangeArrowheads="1" noChangeShapeType="1" noTextEdit="1"/>
                  </p:cNvSpPr>
                  <p:nvPr/>
                </p:nvSpPr>
                <p:spPr>
                  <a:xfrm>
                    <a:off x="325795" y="1490880"/>
                    <a:ext cx="3809400" cy="830997"/>
                  </a:xfrm>
                  <a:prstGeom prst="rect">
                    <a:avLst/>
                  </a:prstGeom>
                  <a:blipFill>
                    <a:blip r:embed="rId5"/>
                    <a:stretch>
                      <a:fillRect l="-962" t="-2190" r="-1442" b="-8029"/>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6896A861-D4F8-387C-8C85-E18CD841184D}"/>
                </a:ext>
              </a:extLst>
            </p:cNvPr>
            <p:cNvGrpSpPr/>
            <p:nvPr/>
          </p:nvGrpSpPr>
          <p:grpSpPr>
            <a:xfrm>
              <a:off x="457886" y="2819331"/>
              <a:ext cx="4135195" cy="970944"/>
              <a:chOff x="0" y="1104711"/>
              <a:chExt cx="4135195" cy="970944"/>
            </a:xfrm>
          </p:grpSpPr>
          <p:sp>
            <p:nvSpPr>
              <p:cNvPr id="13" name="文本框 12">
                <a:extLst>
                  <a:ext uri="{FF2B5EF4-FFF2-40B4-BE49-F238E27FC236}">
                    <a16:creationId xmlns:a16="http://schemas.microsoft.com/office/drawing/2014/main" id="{75A972AD-DB26-2375-2D6B-F5A07A81DA22}"/>
                  </a:ext>
                </a:extLst>
              </p:cNvPr>
              <p:cNvSpPr txBox="1"/>
              <p:nvPr/>
            </p:nvSpPr>
            <p:spPr>
              <a:xfrm>
                <a:off x="0" y="1104711"/>
                <a:ext cx="4135195"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b="1" i="0" dirty="0">
                    <a:solidFill>
                      <a:srgbClr val="12357C"/>
                    </a:solidFill>
                    <a:latin typeface="+mn-lt"/>
                    <a:ea typeface="+mn-ea"/>
                    <a:cs typeface="+mn-ea"/>
                    <a:sym typeface="+mn-lt"/>
                  </a:rPr>
                  <a:t>Detection process: </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C267D64-B9BE-E06F-BF81-BC80D27E1295}"/>
                      </a:ext>
                    </a:extLst>
                  </p:cNvPr>
                  <p:cNvSpPr txBox="1"/>
                  <p:nvPr/>
                </p:nvSpPr>
                <p:spPr>
                  <a:xfrm>
                    <a:off x="325795" y="1490880"/>
                    <a:ext cx="3809400" cy="584775"/>
                  </a:xfrm>
                  <a:prstGeom prst="rect">
                    <a:avLst/>
                  </a:prstGeom>
                  <a:noFill/>
                </p:spPr>
                <p:txBody>
                  <a:bodyPr wrap="square">
                    <a:spAutoFit/>
                  </a:bodyPr>
                  <a:lstStyle/>
                  <a:p>
                    <a:r>
                      <a:rPr lang="en-US" altLang="zh-CN" sz="1600" dirty="0">
                        <a:solidFill>
                          <a:srgbClr val="12357C"/>
                        </a:solidFill>
                        <a:latin typeface="+mn-lt"/>
                        <a:ea typeface="+mn-ea"/>
                        <a:cs typeface="+mn-ea"/>
                        <a:sym typeface="+mn-lt"/>
                      </a:rPr>
                      <a:t>Measure</a:t>
                    </a:r>
                    <a:r>
                      <a:rPr lang="en-US" altLang="zh-CN" sz="1600" b="0" i="0" dirty="0">
                        <a:solidFill>
                          <a:srgbClr val="12357C"/>
                        </a:solidFill>
                        <a:latin typeface="+mn-lt"/>
                        <a:ea typeface="+mn-ea"/>
                        <a:cs typeface="+mn-ea"/>
                        <a:sym typeface="+mn-lt"/>
                      </a:rPr>
                      <a:t> </a:t>
                    </a:r>
                    <a14:m>
                      <m:oMath xmlns:m="http://schemas.openxmlformats.org/officeDocument/2006/math">
                        <m:sSub>
                          <m:sSubPr>
                            <m:ctrlPr>
                              <a:rPr lang="en-US" altLang="zh-CN" sz="1600" b="0" i="1" smtClean="0">
                                <a:solidFill>
                                  <a:srgbClr val="12357C"/>
                                </a:solidFill>
                                <a:latin typeface="Cambria Math" panose="02040503050406030204" pitchFamily="18" charset="0"/>
                                <a:ea typeface="+mn-ea"/>
                                <a:cs typeface="+mn-ea"/>
                                <a:sym typeface="+mn-lt"/>
                              </a:rPr>
                            </m:ctrlPr>
                          </m:sSubPr>
                          <m:e>
                            <m:r>
                              <a:rPr lang="en-US" altLang="zh-CN" sz="1600" b="0" i="1" smtClean="0">
                                <a:solidFill>
                                  <a:srgbClr val="12357C"/>
                                </a:solidFill>
                                <a:latin typeface="Cambria Math" panose="02040503050406030204" pitchFamily="18" charset="0"/>
                                <a:ea typeface="+mn-ea"/>
                                <a:cs typeface="+mn-ea"/>
                                <a:sym typeface="+mn-lt"/>
                              </a:rPr>
                              <m:t>𝐼</m:t>
                            </m:r>
                          </m:e>
                          <m:sub>
                            <m:r>
                              <a:rPr lang="en-US" altLang="zh-CN" sz="1600" b="0" i="1" smtClean="0">
                                <a:solidFill>
                                  <a:srgbClr val="12357C"/>
                                </a:solidFill>
                                <a:latin typeface="Cambria Math" panose="02040503050406030204" pitchFamily="18" charset="0"/>
                                <a:ea typeface="+mn-ea"/>
                                <a:cs typeface="+mn-ea"/>
                                <a:sym typeface="+mn-lt"/>
                              </a:rPr>
                              <m:t>𝑖</m:t>
                            </m:r>
                          </m:sub>
                        </m:sSub>
                        <m:r>
                          <a:rPr lang="en-US" altLang="zh-CN" sz="1600" b="0" i="1" smtClean="0">
                            <a:solidFill>
                              <a:srgbClr val="12357C"/>
                            </a:solidFill>
                            <a:latin typeface="Cambria Math" panose="02040503050406030204" pitchFamily="18" charset="0"/>
                            <a:ea typeface="+mn-ea"/>
                            <a:cs typeface="+mn-ea"/>
                            <a:sym typeface="+mn-lt"/>
                          </a:rPr>
                          <m:t>(</m:t>
                        </m:r>
                        <m:r>
                          <a:rPr lang="en-US" altLang="zh-CN" sz="1600" b="0" i="1" smtClean="0">
                            <a:solidFill>
                              <a:srgbClr val="12357C"/>
                            </a:solidFill>
                            <a:latin typeface="Cambria Math" panose="02040503050406030204" pitchFamily="18" charset="0"/>
                            <a:ea typeface="+mn-ea"/>
                            <a:cs typeface="+mn-ea"/>
                            <a:sym typeface="+mn-lt"/>
                          </a:rPr>
                          <m:t>𝜆</m:t>
                        </m:r>
                        <m:r>
                          <a:rPr lang="en-US" altLang="zh-CN" sz="1600" b="0" i="1" smtClean="0">
                            <a:solidFill>
                              <a:srgbClr val="12357C"/>
                            </a:solidFill>
                            <a:latin typeface="Cambria Math" panose="02040503050406030204" pitchFamily="18" charset="0"/>
                            <a:ea typeface="+mn-ea"/>
                            <a:cs typeface="+mn-ea"/>
                            <a:sym typeface="+mn-lt"/>
                          </a:rPr>
                          <m:t>)</m:t>
                        </m:r>
                      </m:oMath>
                    </a14:m>
                    <a:r>
                      <a:rPr lang="zh-CN" altLang="en-US" sz="1600" dirty="0">
                        <a:solidFill>
                          <a:srgbClr val="12357C"/>
                        </a:solidFill>
                        <a:latin typeface="+mn-lt"/>
                        <a:ea typeface="+mn-ea"/>
                        <a:cs typeface="+mn-ea"/>
                        <a:sym typeface="+mn-lt"/>
                      </a:rPr>
                      <a:t> </a:t>
                    </a:r>
                    <a:r>
                      <a:rPr lang="en-US" altLang="zh-CN" sz="1600" dirty="0">
                        <a:solidFill>
                          <a:srgbClr val="12357C"/>
                        </a:solidFill>
                        <a:latin typeface="+mn-lt"/>
                        <a:ea typeface="+mn-ea"/>
                        <a:cs typeface="+mn-ea"/>
                        <a:sym typeface="+mn-lt"/>
                      </a:rPr>
                      <a:t>at different channel with the target spectrum</a:t>
                    </a:r>
                    <a14:m>
                      <m:oMath xmlns:m="http://schemas.openxmlformats.org/officeDocument/2006/math">
                        <m:r>
                          <a:rPr lang="en-US" altLang="zh-CN" sz="1600" b="0" i="0" smtClean="0">
                            <a:solidFill>
                              <a:srgbClr val="12357C"/>
                            </a:solidFill>
                            <a:latin typeface="Cambria Math" panose="02040503050406030204" pitchFamily="18" charset="0"/>
                            <a:ea typeface="+mn-ea"/>
                            <a:cs typeface="+mn-ea"/>
                            <a:sym typeface="+mn-lt"/>
                          </a:rPr>
                          <m:t> </m:t>
                        </m:r>
                        <m:r>
                          <a:rPr lang="en-US" altLang="zh-CN" sz="1600" b="0" i="1" smtClean="0">
                            <a:solidFill>
                              <a:srgbClr val="12357C"/>
                            </a:solidFill>
                            <a:latin typeface="Cambria Math" panose="02040503050406030204" pitchFamily="18" charset="0"/>
                            <a:ea typeface="+mn-ea"/>
                            <a:cs typeface="+mn-ea"/>
                            <a:sym typeface="+mn-lt"/>
                          </a:rPr>
                          <m:t>𝑆</m:t>
                        </m:r>
                        <m:r>
                          <a:rPr lang="en-US" altLang="zh-CN" sz="1600" b="0" i="1" smtClean="0">
                            <a:solidFill>
                              <a:srgbClr val="12357C"/>
                            </a:solidFill>
                            <a:latin typeface="Cambria Math" panose="02040503050406030204" pitchFamily="18" charset="0"/>
                            <a:ea typeface="+mn-ea"/>
                            <a:cs typeface="+mn-ea"/>
                            <a:sym typeface="+mn-lt"/>
                          </a:rPr>
                          <m:t>(</m:t>
                        </m:r>
                        <m:r>
                          <a:rPr lang="en-US" altLang="zh-CN" sz="1600" b="0" i="1" smtClean="0">
                            <a:solidFill>
                              <a:srgbClr val="12357C"/>
                            </a:solidFill>
                            <a:latin typeface="Cambria Math" panose="02040503050406030204" pitchFamily="18" charset="0"/>
                            <a:ea typeface="+mn-ea"/>
                            <a:cs typeface="+mn-ea"/>
                            <a:sym typeface="+mn-lt"/>
                          </a:rPr>
                          <m:t>𝜆</m:t>
                        </m:r>
                        <m:r>
                          <a:rPr lang="en-US" altLang="zh-CN" sz="1600" b="0" i="1" smtClean="0">
                            <a:solidFill>
                              <a:srgbClr val="12357C"/>
                            </a:solidFill>
                            <a:latin typeface="Cambria Math" panose="02040503050406030204" pitchFamily="18" charset="0"/>
                            <a:ea typeface="+mn-ea"/>
                            <a:cs typeface="+mn-ea"/>
                            <a:sym typeface="+mn-lt"/>
                          </a:rPr>
                          <m:t>)</m:t>
                        </m:r>
                      </m:oMath>
                    </a14:m>
                    <a:r>
                      <a:rPr lang="en-US" altLang="zh-CN" sz="1600" dirty="0">
                        <a:solidFill>
                          <a:srgbClr val="12357C"/>
                        </a:solidFill>
                        <a:latin typeface="+mn-lt"/>
                        <a:ea typeface="+mn-ea"/>
                        <a:cs typeface="+mn-ea"/>
                        <a:sym typeface="+mn-lt"/>
                      </a:rPr>
                      <a:t>.</a:t>
                    </a:r>
                    <a:endParaRPr lang="zh-CN" altLang="en-US" sz="1600" dirty="0">
                      <a:solidFill>
                        <a:srgbClr val="12357C"/>
                      </a:solidFill>
                      <a:latin typeface="+mn-lt"/>
                      <a:ea typeface="+mn-ea"/>
                      <a:cs typeface="+mn-ea"/>
                      <a:sym typeface="+mn-lt"/>
                    </a:endParaRPr>
                  </a:p>
                </p:txBody>
              </p:sp>
            </mc:Choice>
            <mc:Fallback xmlns="">
              <p:sp>
                <p:nvSpPr>
                  <p:cNvPr id="14" name="文本框 13">
                    <a:extLst>
                      <a:ext uri="{FF2B5EF4-FFF2-40B4-BE49-F238E27FC236}">
                        <a16:creationId xmlns:a16="http://schemas.microsoft.com/office/drawing/2014/main" id="{1C267D64-B9BE-E06F-BF81-BC80D27E1295}"/>
                      </a:ext>
                    </a:extLst>
                  </p:cNvPr>
                  <p:cNvSpPr txBox="1">
                    <a:spLocks noRot="1" noChangeAspect="1" noMove="1" noResize="1" noEditPoints="1" noAdjustHandles="1" noChangeArrowheads="1" noChangeShapeType="1" noTextEdit="1"/>
                  </p:cNvSpPr>
                  <p:nvPr/>
                </p:nvSpPr>
                <p:spPr>
                  <a:xfrm>
                    <a:off x="325795" y="1490880"/>
                    <a:ext cx="3809400" cy="584775"/>
                  </a:xfrm>
                  <a:prstGeom prst="rect">
                    <a:avLst/>
                  </a:prstGeom>
                  <a:blipFill>
                    <a:blip r:embed="rId6"/>
                    <a:stretch>
                      <a:fillRect l="-962" t="-3125" b="-12500"/>
                    </a:stretch>
                  </a:blipFill>
                </p:spPr>
                <p:txBody>
                  <a:bodyPr/>
                  <a:lstStyle/>
                  <a:p>
                    <a:r>
                      <a:rPr lang="zh-CN" altLang="en-US">
                        <a:noFill/>
                      </a:rPr>
                      <a:t> </a:t>
                    </a:r>
                  </a:p>
                </p:txBody>
              </p:sp>
            </mc:Fallback>
          </mc:AlternateContent>
        </p:grpSp>
        <p:grpSp>
          <p:nvGrpSpPr>
            <p:cNvPr id="15" name="组合 14">
              <a:extLst>
                <a:ext uri="{FF2B5EF4-FFF2-40B4-BE49-F238E27FC236}">
                  <a16:creationId xmlns:a16="http://schemas.microsoft.com/office/drawing/2014/main" id="{0AF65705-7F02-1295-1105-341DA4269E39}"/>
                </a:ext>
              </a:extLst>
            </p:cNvPr>
            <p:cNvGrpSpPr/>
            <p:nvPr/>
          </p:nvGrpSpPr>
          <p:grpSpPr>
            <a:xfrm>
              <a:off x="457886" y="4189318"/>
              <a:ext cx="4135195" cy="970944"/>
              <a:chOff x="0" y="1104711"/>
              <a:chExt cx="4135195" cy="970944"/>
            </a:xfrm>
          </p:grpSpPr>
          <p:sp>
            <p:nvSpPr>
              <p:cNvPr id="16" name="文本框 15">
                <a:extLst>
                  <a:ext uri="{FF2B5EF4-FFF2-40B4-BE49-F238E27FC236}">
                    <a16:creationId xmlns:a16="http://schemas.microsoft.com/office/drawing/2014/main" id="{F5CD0863-C5DA-8EE2-2515-57E9FE956526}"/>
                  </a:ext>
                </a:extLst>
              </p:cNvPr>
              <p:cNvSpPr txBox="1"/>
              <p:nvPr/>
            </p:nvSpPr>
            <p:spPr>
              <a:xfrm>
                <a:off x="0" y="1104711"/>
                <a:ext cx="4135195" cy="338554"/>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600" b="1" i="0" dirty="0">
                    <a:solidFill>
                      <a:srgbClr val="12357C"/>
                    </a:solidFill>
                    <a:latin typeface="+mn-lt"/>
                    <a:ea typeface="+mn-ea"/>
                    <a:cs typeface="+mn-ea"/>
                    <a:sym typeface="+mn-lt"/>
                  </a:rPr>
                  <a:t>Reconstruction process: </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98B4F9B-52E8-570C-2CE0-B331271AB505}"/>
                      </a:ext>
                    </a:extLst>
                  </p:cNvPr>
                  <p:cNvSpPr txBox="1"/>
                  <p:nvPr/>
                </p:nvSpPr>
                <p:spPr>
                  <a:xfrm>
                    <a:off x="325795" y="1490880"/>
                    <a:ext cx="3809400" cy="584775"/>
                  </a:xfrm>
                  <a:prstGeom prst="rect">
                    <a:avLst/>
                  </a:prstGeom>
                  <a:noFill/>
                </p:spPr>
                <p:txBody>
                  <a:bodyPr wrap="square">
                    <a:spAutoFit/>
                  </a:bodyPr>
                  <a:lstStyle/>
                  <a:p>
                    <a:r>
                      <a:rPr lang="en-US" altLang="zh-CN" sz="1600" b="0" i="0" dirty="0">
                        <a:solidFill>
                          <a:srgbClr val="12357C"/>
                        </a:solidFill>
                        <a:latin typeface="+mn-lt"/>
                        <a:ea typeface="+mn-ea"/>
                        <a:cs typeface="+mn-ea"/>
                        <a:sym typeface="+mn-lt"/>
                      </a:rPr>
                      <a:t>Reconstruct </a:t>
                    </a:r>
                    <a:r>
                      <a:rPr lang="en-US" altLang="zh-CN" sz="1600" dirty="0">
                        <a:solidFill>
                          <a:srgbClr val="12357C"/>
                        </a:solidFill>
                        <a:latin typeface="+mn-lt"/>
                        <a:ea typeface="+mn-ea"/>
                        <a:cs typeface="+mn-ea"/>
                        <a:sym typeface="+mn-lt"/>
                      </a:rPr>
                      <a:t>target spectrum</a:t>
                    </a:r>
                    <a14:m>
                      <m:oMath xmlns:m="http://schemas.openxmlformats.org/officeDocument/2006/math">
                        <m:r>
                          <a:rPr lang="en-US" altLang="zh-CN" sz="1600" b="0" i="0" smtClean="0">
                            <a:solidFill>
                              <a:srgbClr val="12357C"/>
                            </a:solidFill>
                            <a:latin typeface="Cambria Math" panose="02040503050406030204" pitchFamily="18" charset="0"/>
                            <a:ea typeface="+mn-ea"/>
                            <a:cs typeface="+mn-ea"/>
                            <a:sym typeface="+mn-lt"/>
                          </a:rPr>
                          <m:t> </m:t>
                        </m:r>
                        <m:r>
                          <a:rPr lang="en-US" altLang="zh-CN" sz="1600" b="0" i="1" smtClean="0">
                            <a:solidFill>
                              <a:srgbClr val="12357C"/>
                            </a:solidFill>
                            <a:latin typeface="Cambria Math" panose="02040503050406030204" pitchFamily="18" charset="0"/>
                            <a:ea typeface="+mn-ea"/>
                            <a:cs typeface="+mn-ea"/>
                            <a:sym typeface="+mn-lt"/>
                          </a:rPr>
                          <m:t>𝑆</m:t>
                        </m:r>
                        <m:d>
                          <m:dPr>
                            <m:ctrlPr>
                              <a:rPr lang="en-US" altLang="zh-CN" sz="1600" b="0" i="1" smtClean="0">
                                <a:solidFill>
                                  <a:srgbClr val="12357C"/>
                                </a:solidFill>
                                <a:latin typeface="Cambria Math" panose="02040503050406030204" pitchFamily="18" charset="0"/>
                                <a:ea typeface="+mn-ea"/>
                                <a:cs typeface="+mn-ea"/>
                                <a:sym typeface="+mn-lt"/>
                              </a:rPr>
                            </m:ctrlPr>
                          </m:dPr>
                          <m:e>
                            <m:r>
                              <a:rPr lang="en-US" altLang="zh-CN" sz="1600" b="0" i="1" smtClean="0">
                                <a:solidFill>
                                  <a:srgbClr val="12357C"/>
                                </a:solidFill>
                                <a:latin typeface="Cambria Math" panose="02040503050406030204" pitchFamily="18" charset="0"/>
                                <a:ea typeface="+mn-ea"/>
                                <a:cs typeface="+mn-ea"/>
                                <a:sym typeface="+mn-lt"/>
                              </a:rPr>
                              <m:t>𝜆</m:t>
                            </m:r>
                          </m:e>
                        </m:d>
                      </m:oMath>
                    </a14:m>
                    <a:r>
                      <a:rPr lang="zh-CN" altLang="en-US" sz="1600" b="0" dirty="0">
                        <a:solidFill>
                          <a:srgbClr val="12357C"/>
                        </a:solidFill>
                        <a:latin typeface="+mn-lt"/>
                        <a:ea typeface="+mn-ea"/>
                        <a:cs typeface="+mn-ea"/>
                        <a:sym typeface="+mn-lt"/>
                      </a:rPr>
                      <a:t> </a:t>
                    </a:r>
                    <a:r>
                      <a:rPr lang="en-US" altLang="zh-CN" sz="1600" b="0" dirty="0">
                        <a:solidFill>
                          <a:srgbClr val="12357C"/>
                        </a:solidFill>
                        <a:latin typeface="+mn-lt"/>
                        <a:ea typeface="+mn-ea"/>
                        <a:cs typeface="+mn-ea"/>
                        <a:sym typeface="+mn-lt"/>
                      </a:rPr>
                      <a:t>from </a:t>
                    </a:r>
                    <a14:m>
                      <m:oMath xmlns:m="http://schemas.openxmlformats.org/officeDocument/2006/math">
                        <m:sSub>
                          <m:sSubPr>
                            <m:ctrlPr>
                              <a:rPr lang="en-US" altLang="zh-CN" sz="1600" b="0" i="1" smtClean="0">
                                <a:solidFill>
                                  <a:srgbClr val="12357C"/>
                                </a:solidFill>
                                <a:latin typeface="Cambria Math" panose="02040503050406030204" pitchFamily="18" charset="0"/>
                                <a:ea typeface="+mn-ea"/>
                                <a:cs typeface="+mn-ea"/>
                                <a:sym typeface="+mn-lt"/>
                              </a:rPr>
                            </m:ctrlPr>
                          </m:sSubPr>
                          <m:e>
                            <m:r>
                              <m:rPr>
                                <m:sty m:val="p"/>
                              </m:rPr>
                              <a:rPr lang="en-US" altLang="zh-CN" sz="1600" b="0" i="0" smtClean="0">
                                <a:solidFill>
                                  <a:srgbClr val="12357C"/>
                                </a:solidFill>
                                <a:latin typeface="Cambria Math" panose="02040503050406030204" pitchFamily="18" charset="0"/>
                                <a:ea typeface="+mn-ea"/>
                                <a:cs typeface="+mn-ea"/>
                                <a:sym typeface="+mn-lt"/>
                              </a:rPr>
                              <m:t>D</m:t>
                            </m:r>
                          </m:e>
                          <m:sub>
                            <m:r>
                              <a:rPr lang="en-US" altLang="zh-CN" sz="1600" b="0" i="1" smtClean="0">
                                <a:solidFill>
                                  <a:srgbClr val="12357C"/>
                                </a:solidFill>
                                <a:latin typeface="Cambria Math" panose="02040503050406030204" pitchFamily="18" charset="0"/>
                                <a:ea typeface="+mn-ea"/>
                                <a:cs typeface="+mn-ea"/>
                                <a:sym typeface="+mn-lt"/>
                              </a:rPr>
                              <m:t>𝑁</m:t>
                            </m:r>
                            <m:r>
                              <a:rPr lang="en-US" altLang="zh-CN" sz="1600" i="1">
                                <a:solidFill>
                                  <a:srgbClr val="12357C"/>
                                </a:solidFill>
                                <a:latin typeface="Cambria Math" panose="02040503050406030204" pitchFamily="18" charset="0"/>
                                <a:ea typeface="+mn-ea"/>
                                <a:cs typeface="+mn-ea"/>
                                <a:sym typeface="+mn-lt"/>
                              </a:rPr>
                              <m:t>×</m:t>
                            </m:r>
                            <m:r>
                              <a:rPr lang="en-US" altLang="zh-CN" sz="1600" b="0" i="1" smtClean="0">
                                <a:solidFill>
                                  <a:srgbClr val="12357C"/>
                                </a:solidFill>
                                <a:latin typeface="Cambria Math" panose="02040503050406030204" pitchFamily="18" charset="0"/>
                                <a:ea typeface="+mn-ea"/>
                                <a:cs typeface="+mn-ea"/>
                                <a:sym typeface="+mn-lt"/>
                              </a:rPr>
                              <m:t>𝑀</m:t>
                            </m:r>
                          </m:sub>
                        </m:sSub>
                        <m:sSub>
                          <m:sSubPr>
                            <m:ctrlPr>
                              <a:rPr lang="en-US" altLang="zh-CN" sz="1600" b="0" i="1" smtClean="0">
                                <a:solidFill>
                                  <a:srgbClr val="12357C"/>
                                </a:solidFill>
                                <a:latin typeface="Cambria Math" panose="02040503050406030204" pitchFamily="18" charset="0"/>
                                <a:ea typeface="+mn-ea"/>
                                <a:cs typeface="+mn-ea"/>
                                <a:sym typeface="+mn-lt"/>
                              </a:rPr>
                            </m:ctrlPr>
                          </m:sSubPr>
                          <m:e>
                            <m:r>
                              <a:rPr lang="en-US" altLang="zh-CN" sz="1600" b="0" i="1" smtClean="0">
                                <a:solidFill>
                                  <a:srgbClr val="12357C"/>
                                </a:solidFill>
                                <a:latin typeface="Cambria Math" panose="02040503050406030204" pitchFamily="18" charset="0"/>
                                <a:ea typeface="+mn-ea"/>
                                <a:cs typeface="+mn-ea"/>
                                <a:sym typeface="+mn-lt"/>
                              </a:rPr>
                              <m:t>𝑆</m:t>
                            </m:r>
                          </m:e>
                          <m:sub>
                            <m:r>
                              <a:rPr lang="en-US" altLang="zh-CN" sz="1600" b="0" i="1" smtClean="0">
                                <a:solidFill>
                                  <a:srgbClr val="12357C"/>
                                </a:solidFill>
                                <a:latin typeface="Cambria Math" panose="02040503050406030204" pitchFamily="18" charset="0"/>
                                <a:ea typeface="+mn-ea"/>
                                <a:cs typeface="+mn-ea"/>
                                <a:sym typeface="+mn-lt"/>
                              </a:rPr>
                              <m:t>𝑀</m:t>
                            </m:r>
                            <m:r>
                              <a:rPr lang="en-US" altLang="zh-CN" sz="1600" i="1">
                                <a:solidFill>
                                  <a:srgbClr val="12357C"/>
                                </a:solidFill>
                                <a:latin typeface="Cambria Math" panose="02040503050406030204" pitchFamily="18" charset="0"/>
                                <a:ea typeface="+mn-ea"/>
                                <a:cs typeface="+mn-ea"/>
                                <a:sym typeface="+mn-lt"/>
                              </a:rPr>
                              <m:t>×</m:t>
                            </m:r>
                            <m:r>
                              <a:rPr lang="en-US" altLang="zh-CN" sz="1600" b="0" i="1" smtClean="0">
                                <a:solidFill>
                                  <a:srgbClr val="12357C"/>
                                </a:solidFill>
                                <a:latin typeface="Cambria Math" panose="02040503050406030204" pitchFamily="18" charset="0"/>
                                <a:ea typeface="+mn-ea"/>
                                <a:cs typeface="+mn-ea"/>
                                <a:sym typeface="+mn-lt"/>
                              </a:rPr>
                              <m:t>1</m:t>
                            </m:r>
                          </m:sub>
                        </m:sSub>
                        <m:r>
                          <a:rPr lang="en-US" altLang="zh-CN" sz="1600" b="0" i="1" smtClean="0">
                            <a:solidFill>
                              <a:srgbClr val="12357C"/>
                            </a:solidFill>
                            <a:latin typeface="Cambria Math" panose="02040503050406030204" pitchFamily="18" charset="0"/>
                            <a:ea typeface="+mn-ea"/>
                            <a:cs typeface="+mn-ea"/>
                            <a:sym typeface="+mn-lt"/>
                          </a:rPr>
                          <m:t>=</m:t>
                        </m:r>
                        <m:sSub>
                          <m:sSubPr>
                            <m:ctrlPr>
                              <a:rPr lang="en-US" altLang="zh-CN" sz="1600" b="0" i="1" smtClean="0">
                                <a:solidFill>
                                  <a:srgbClr val="12357C"/>
                                </a:solidFill>
                                <a:latin typeface="Cambria Math" panose="02040503050406030204" pitchFamily="18" charset="0"/>
                                <a:ea typeface="+mn-ea"/>
                                <a:cs typeface="+mn-ea"/>
                                <a:sym typeface="+mn-lt"/>
                              </a:rPr>
                            </m:ctrlPr>
                          </m:sSubPr>
                          <m:e>
                            <m:r>
                              <a:rPr lang="en-US" altLang="zh-CN" sz="1600" b="0" i="1" smtClean="0">
                                <a:solidFill>
                                  <a:srgbClr val="12357C"/>
                                </a:solidFill>
                                <a:latin typeface="Cambria Math" panose="02040503050406030204" pitchFamily="18" charset="0"/>
                                <a:ea typeface="+mn-ea"/>
                                <a:cs typeface="+mn-ea"/>
                                <a:sym typeface="+mn-lt"/>
                              </a:rPr>
                              <m:t>𝐼</m:t>
                            </m:r>
                          </m:e>
                          <m:sub>
                            <m:r>
                              <a:rPr lang="en-US" altLang="zh-CN" sz="1600" b="0" i="1" smtClean="0">
                                <a:solidFill>
                                  <a:srgbClr val="12357C"/>
                                </a:solidFill>
                                <a:latin typeface="Cambria Math" panose="02040503050406030204" pitchFamily="18" charset="0"/>
                                <a:ea typeface="+mn-ea"/>
                                <a:cs typeface="+mn-ea"/>
                                <a:sym typeface="+mn-lt"/>
                              </a:rPr>
                              <m:t>𝑁</m:t>
                            </m:r>
                            <m:r>
                              <a:rPr lang="en-US" altLang="zh-CN" sz="1600" i="1">
                                <a:solidFill>
                                  <a:srgbClr val="12357C"/>
                                </a:solidFill>
                                <a:latin typeface="Cambria Math" panose="02040503050406030204" pitchFamily="18" charset="0"/>
                                <a:ea typeface="+mn-ea"/>
                                <a:cs typeface="+mn-ea"/>
                                <a:sym typeface="+mn-lt"/>
                              </a:rPr>
                              <m:t>×</m:t>
                            </m:r>
                            <m:r>
                              <a:rPr lang="en-US" altLang="zh-CN" sz="1600" b="0" i="1" smtClean="0">
                                <a:solidFill>
                                  <a:srgbClr val="12357C"/>
                                </a:solidFill>
                                <a:latin typeface="Cambria Math" panose="02040503050406030204" pitchFamily="18" charset="0"/>
                                <a:ea typeface="+mn-ea"/>
                                <a:cs typeface="+mn-ea"/>
                                <a:sym typeface="+mn-lt"/>
                              </a:rPr>
                              <m:t>1</m:t>
                            </m:r>
                          </m:sub>
                        </m:sSub>
                      </m:oMath>
                    </a14:m>
                    <a:r>
                      <a:rPr lang="en-US" altLang="zh-CN" sz="1600" b="0" dirty="0">
                        <a:solidFill>
                          <a:srgbClr val="12357C"/>
                        </a:solidFill>
                        <a:latin typeface="+mn-lt"/>
                        <a:ea typeface="+mn-ea"/>
                        <a:cs typeface="+mn-ea"/>
                        <a:sym typeface="+mn-lt"/>
                      </a:rPr>
                      <a:t>.</a:t>
                    </a:r>
                  </a:p>
                </p:txBody>
              </p:sp>
            </mc:Choice>
            <mc:Fallback xmlns="">
              <p:sp>
                <p:nvSpPr>
                  <p:cNvPr id="17" name="文本框 16">
                    <a:extLst>
                      <a:ext uri="{FF2B5EF4-FFF2-40B4-BE49-F238E27FC236}">
                        <a16:creationId xmlns:a16="http://schemas.microsoft.com/office/drawing/2014/main" id="{898B4F9B-52E8-570C-2CE0-B331271AB505}"/>
                      </a:ext>
                    </a:extLst>
                  </p:cNvPr>
                  <p:cNvSpPr txBox="1">
                    <a:spLocks noRot="1" noChangeAspect="1" noMove="1" noResize="1" noEditPoints="1" noAdjustHandles="1" noChangeArrowheads="1" noChangeShapeType="1" noTextEdit="1"/>
                  </p:cNvSpPr>
                  <p:nvPr/>
                </p:nvSpPr>
                <p:spPr>
                  <a:xfrm>
                    <a:off x="325795" y="1490880"/>
                    <a:ext cx="3809400" cy="584775"/>
                  </a:xfrm>
                  <a:prstGeom prst="rect">
                    <a:avLst/>
                  </a:prstGeom>
                  <a:blipFill>
                    <a:blip r:embed="rId7"/>
                    <a:stretch>
                      <a:fillRect l="-962" t="-3125" b="-12500"/>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6A7F5A54-4787-DD43-E64F-FEB724CE06BB}"/>
                    </a:ext>
                  </a:extLst>
                </p:cNvPr>
                <p:cNvSpPr txBox="1"/>
                <p:nvPr/>
              </p:nvSpPr>
              <p:spPr>
                <a:xfrm>
                  <a:off x="1193243" y="5221818"/>
                  <a:ext cx="2074069" cy="341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solidFill>
                                  <a:srgbClr val="C00000"/>
                                </a:solidFill>
                                <a:latin typeface="Cambria Math" panose="02040503050406030204" pitchFamily="18" charset="0"/>
                                <a:ea typeface="+mn-ea"/>
                                <a:cs typeface="+mn-ea"/>
                                <a:sym typeface="+mn-lt"/>
                              </a:rPr>
                            </m:ctrlPr>
                          </m:sSubPr>
                          <m:e>
                            <m:r>
                              <a:rPr lang="en-US" altLang="zh-CN" sz="1600" b="0" i="1" smtClean="0">
                                <a:solidFill>
                                  <a:srgbClr val="C00000"/>
                                </a:solidFill>
                                <a:latin typeface="Cambria Math" panose="02040503050406030204" pitchFamily="18" charset="0"/>
                                <a:ea typeface="+mn-ea"/>
                                <a:cs typeface="+mn-ea"/>
                                <a:sym typeface="+mn-lt"/>
                              </a:rPr>
                              <m:t>𝑆</m:t>
                            </m:r>
                          </m:e>
                          <m:sub>
                            <m:r>
                              <a:rPr lang="en-US" altLang="zh-CN" sz="1600" b="0" i="1" smtClean="0">
                                <a:solidFill>
                                  <a:srgbClr val="C00000"/>
                                </a:solidFill>
                                <a:latin typeface="Cambria Math" panose="02040503050406030204" pitchFamily="18" charset="0"/>
                                <a:ea typeface="+mn-ea"/>
                                <a:cs typeface="+mn-ea"/>
                                <a:sym typeface="+mn-lt"/>
                              </a:rPr>
                              <m:t>𝑀</m:t>
                            </m:r>
                            <m:r>
                              <a:rPr lang="en-US" altLang="zh-CN" sz="1600" i="1">
                                <a:solidFill>
                                  <a:srgbClr val="C00000"/>
                                </a:solidFill>
                                <a:latin typeface="Cambria Math" panose="02040503050406030204" pitchFamily="18" charset="0"/>
                                <a:ea typeface="+mn-ea"/>
                                <a:cs typeface="+mn-ea"/>
                                <a:sym typeface="+mn-lt"/>
                              </a:rPr>
                              <m:t>×</m:t>
                            </m:r>
                            <m:r>
                              <a:rPr lang="en-US" altLang="zh-CN" sz="1600" b="0" i="1" smtClean="0">
                                <a:solidFill>
                                  <a:srgbClr val="C00000"/>
                                </a:solidFill>
                                <a:latin typeface="Cambria Math" panose="02040503050406030204" pitchFamily="18" charset="0"/>
                                <a:ea typeface="+mn-ea"/>
                                <a:cs typeface="+mn-ea"/>
                                <a:sym typeface="+mn-lt"/>
                              </a:rPr>
                              <m:t>1</m:t>
                            </m:r>
                          </m:sub>
                        </m:sSub>
                        <m:r>
                          <a:rPr lang="en-US" altLang="zh-CN" sz="1600" b="0" i="1" smtClean="0">
                            <a:solidFill>
                              <a:srgbClr val="C00000"/>
                            </a:solidFill>
                            <a:latin typeface="Cambria Math" panose="02040503050406030204" pitchFamily="18" charset="0"/>
                            <a:ea typeface="+mn-ea"/>
                            <a:cs typeface="+mn-ea"/>
                            <a:sym typeface="+mn-lt"/>
                          </a:rPr>
                          <m:t>=</m:t>
                        </m:r>
                        <m:sSubSup>
                          <m:sSubSupPr>
                            <m:ctrlPr>
                              <a:rPr lang="en-US" altLang="zh-CN" sz="1600" b="0" i="1" smtClean="0">
                                <a:solidFill>
                                  <a:srgbClr val="C00000"/>
                                </a:solidFill>
                                <a:latin typeface="Cambria Math" panose="02040503050406030204" pitchFamily="18" charset="0"/>
                                <a:ea typeface="+mn-ea"/>
                                <a:cs typeface="+mn-ea"/>
                                <a:sym typeface="+mn-lt"/>
                              </a:rPr>
                            </m:ctrlPr>
                          </m:sSubSupPr>
                          <m:e>
                            <m:r>
                              <m:rPr>
                                <m:sty m:val="p"/>
                              </m:rPr>
                              <a:rPr lang="en-US" altLang="zh-CN" sz="1600">
                                <a:solidFill>
                                  <a:srgbClr val="C00000"/>
                                </a:solidFill>
                                <a:latin typeface="Cambria Math" panose="02040503050406030204" pitchFamily="18" charset="0"/>
                                <a:ea typeface="+mn-ea"/>
                                <a:cs typeface="+mn-ea"/>
                                <a:sym typeface="+mn-lt"/>
                              </a:rPr>
                              <m:t>D</m:t>
                            </m:r>
                          </m:e>
                          <m:sub>
                            <m:r>
                              <a:rPr lang="en-US" altLang="zh-CN" sz="1600" i="1">
                                <a:solidFill>
                                  <a:srgbClr val="C00000"/>
                                </a:solidFill>
                                <a:latin typeface="Cambria Math" panose="02040503050406030204" pitchFamily="18" charset="0"/>
                                <a:ea typeface="+mn-ea"/>
                                <a:cs typeface="+mn-ea"/>
                                <a:sym typeface="+mn-lt"/>
                              </a:rPr>
                              <m:t>𝑁</m:t>
                            </m:r>
                            <m:r>
                              <a:rPr lang="en-US" altLang="zh-CN" sz="1600" i="1">
                                <a:solidFill>
                                  <a:srgbClr val="C00000"/>
                                </a:solidFill>
                                <a:latin typeface="Cambria Math" panose="02040503050406030204" pitchFamily="18" charset="0"/>
                                <a:ea typeface="+mn-ea"/>
                                <a:cs typeface="+mn-ea"/>
                                <a:sym typeface="+mn-lt"/>
                              </a:rPr>
                              <m:t>×</m:t>
                            </m:r>
                            <m:r>
                              <a:rPr lang="en-US" altLang="zh-CN" sz="1600" i="1">
                                <a:solidFill>
                                  <a:srgbClr val="C00000"/>
                                </a:solidFill>
                                <a:latin typeface="Cambria Math" panose="02040503050406030204" pitchFamily="18" charset="0"/>
                                <a:ea typeface="+mn-ea"/>
                                <a:cs typeface="+mn-ea"/>
                                <a:sym typeface="+mn-lt"/>
                              </a:rPr>
                              <m:t>𝑀</m:t>
                            </m:r>
                          </m:sub>
                          <m:sup>
                            <m:r>
                              <a:rPr lang="en-US" altLang="zh-CN" sz="1600" b="0" i="1" smtClean="0">
                                <a:solidFill>
                                  <a:srgbClr val="C00000"/>
                                </a:solidFill>
                                <a:latin typeface="Cambria Math" panose="02040503050406030204" pitchFamily="18" charset="0"/>
                                <a:ea typeface="+mn-ea"/>
                                <a:cs typeface="+mn-ea"/>
                                <a:sym typeface="+mn-lt"/>
                              </a:rPr>
                              <m:t>−1</m:t>
                            </m:r>
                          </m:sup>
                        </m:sSubSup>
                        <m:sSub>
                          <m:sSubPr>
                            <m:ctrlPr>
                              <a:rPr lang="en-US" altLang="zh-CN" sz="1600" b="0" i="1" smtClean="0">
                                <a:solidFill>
                                  <a:srgbClr val="C00000"/>
                                </a:solidFill>
                                <a:latin typeface="Cambria Math" panose="02040503050406030204" pitchFamily="18" charset="0"/>
                                <a:ea typeface="+mn-ea"/>
                                <a:cs typeface="+mn-ea"/>
                                <a:sym typeface="+mn-lt"/>
                              </a:rPr>
                            </m:ctrlPr>
                          </m:sSubPr>
                          <m:e>
                            <m:r>
                              <a:rPr lang="en-US" altLang="zh-CN" sz="1600" b="0" i="1" smtClean="0">
                                <a:solidFill>
                                  <a:srgbClr val="C00000"/>
                                </a:solidFill>
                                <a:latin typeface="Cambria Math" panose="02040503050406030204" pitchFamily="18" charset="0"/>
                                <a:ea typeface="+mn-ea"/>
                                <a:cs typeface="+mn-ea"/>
                                <a:sym typeface="+mn-lt"/>
                              </a:rPr>
                              <m:t>𝐼</m:t>
                            </m:r>
                          </m:e>
                          <m:sub>
                            <m:r>
                              <a:rPr lang="en-US" altLang="zh-CN" sz="1600" b="0" i="1" smtClean="0">
                                <a:solidFill>
                                  <a:srgbClr val="C00000"/>
                                </a:solidFill>
                                <a:latin typeface="Cambria Math" panose="02040503050406030204" pitchFamily="18" charset="0"/>
                                <a:ea typeface="+mn-ea"/>
                                <a:cs typeface="+mn-ea"/>
                                <a:sym typeface="+mn-lt"/>
                              </a:rPr>
                              <m:t>𝑁</m:t>
                            </m:r>
                            <m:r>
                              <a:rPr lang="en-US" altLang="zh-CN" sz="1600" i="1">
                                <a:solidFill>
                                  <a:srgbClr val="C00000"/>
                                </a:solidFill>
                                <a:latin typeface="Cambria Math" panose="02040503050406030204" pitchFamily="18" charset="0"/>
                                <a:ea typeface="+mn-ea"/>
                                <a:cs typeface="+mn-ea"/>
                                <a:sym typeface="+mn-lt"/>
                              </a:rPr>
                              <m:t>×</m:t>
                            </m:r>
                            <m:r>
                              <a:rPr lang="en-US" altLang="zh-CN" sz="1600" b="0" i="1" smtClean="0">
                                <a:solidFill>
                                  <a:srgbClr val="C00000"/>
                                </a:solidFill>
                                <a:latin typeface="Cambria Math" panose="02040503050406030204" pitchFamily="18" charset="0"/>
                                <a:ea typeface="+mn-ea"/>
                                <a:cs typeface="+mn-ea"/>
                                <a:sym typeface="+mn-lt"/>
                              </a:rPr>
                              <m:t>1</m:t>
                            </m:r>
                          </m:sub>
                        </m:sSub>
                      </m:oMath>
                    </m:oMathPara>
                  </a14:m>
                  <a:endParaRPr lang="zh-CN" altLang="en-US" sz="1600" dirty="0">
                    <a:solidFill>
                      <a:srgbClr val="C00000"/>
                    </a:solidFill>
                    <a:latin typeface="+mn-lt"/>
                    <a:ea typeface="+mn-ea"/>
                    <a:cs typeface="+mn-ea"/>
                    <a:sym typeface="+mn-lt"/>
                  </a:endParaRPr>
                </a:p>
              </p:txBody>
            </p:sp>
          </mc:Choice>
          <mc:Fallback xmlns="">
            <p:sp>
              <p:nvSpPr>
                <p:cNvPr id="19" name="文本框 18">
                  <a:extLst>
                    <a:ext uri="{FF2B5EF4-FFF2-40B4-BE49-F238E27FC236}">
                      <a16:creationId xmlns:a16="http://schemas.microsoft.com/office/drawing/2014/main" id="{6A7F5A54-4787-DD43-E64F-FEB724CE06BB}"/>
                    </a:ext>
                  </a:extLst>
                </p:cNvPr>
                <p:cNvSpPr txBox="1">
                  <a:spLocks noRot="1" noChangeAspect="1" noMove="1" noResize="1" noEditPoints="1" noAdjustHandles="1" noChangeArrowheads="1" noChangeShapeType="1" noTextEdit="1"/>
                </p:cNvSpPr>
                <p:nvPr/>
              </p:nvSpPr>
              <p:spPr>
                <a:xfrm>
                  <a:off x="1193243" y="5221818"/>
                  <a:ext cx="2074069" cy="341504"/>
                </a:xfrm>
                <a:prstGeom prst="rect">
                  <a:avLst/>
                </a:prstGeom>
                <a:blipFill>
                  <a:blip r:embed="rId8"/>
                  <a:stretch>
                    <a:fillRect b="-1786"/>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C8986561-B0AB-0F79-3CB6-7B5067B4E762}"/>
                </a:ext>
              </a:extLst>
            </p:cNvPr>
            <p:cNvSpPr txBox="1"/>
            <p:nvPr/>
          </p:nvSpPr>
          <p:spPr>
            <a:xfrm>
              <a:off x="812328" y="5684076"/>
              <a:ext cx="3544098" cy="461665"/>
            </a:xfrm>
            <a:prstGeom prst="rect">
              <a:avLst/>
            </a:prstGeom>
            <a:noFill/>
          </p:spPr>
          <p:txBody>
            <a:bodyPr wrap="square">
              <a:spAutoFit/>
            </a:bodyPr>
            <a:lstStyle/>
            <a:p>
              <a:r>
                <a:rPr lang="en-US" altLang="zh-CN" sz="1200" i="1" dirty="0">
                  <a:solidFill>
                    <a:srgbClr val="12357C"/>
                  </a:solidFill>
                  <a:latin typeface="+mn-lt"/>
                  <a:ea typeface="+mn-ea"/>
                  <a:cs typeface="+mn-ea"/>
                  <a:sym typeface="+mn-lt"/>
                </a:rPr>
                <a:t>N</a:t>
              </a:r>
              <a:r>
                <a:rPr lang="zh-CN" altLang="en-US" sz="1200" i="1" dirty="0">
                  <a:solidFill>
                    <a:srgbClr val="12357C"/>
                  </a:solidFill>
                  <a:latin typeface="+mn-lt"/>
                  <a:ea typeface="+mn-ea"/>
                  <a:cs typeface="+mn-ea"/>
                  <a:sym typeface="+mn-lt"/>
                </a:rPr>
                <a:t> </a:t>
              </a:r>
              <a:r>
                <a:rPr lang="en-US" altLang="zh-CN" sz="1200" dirty="0">
                  <a:solidFill>
                    <a:srgbClr val="12357C"/>
                  </a:solidFill>
                  <a:latin typeface="+mn-lt"/>
                  <a:ea typeface="+mn-ea"/>
                  <a:cs typeface="+mn-ea"/>
                  <a:sym typeface="+mn-lt"/>
                </a:rPr>
                <a:t>:</a:t>
              </a:r>
              <a:r>
                <a:rPr lang="zh-CN" altLang="en-US" sz="1200" dirty="0">
                  <a:solidFill>
                    <a:srgbClr val="12357C"/>
                  </a:solidFill>
                  <a:latin typeface="+mn-lt"/>
                  <a:ea typeface="+mn-ea"/>
                  <a:cs typeface="+mn-ea"/>
                  <a:sym typeface="+mn-lt"/>
                </a:rPr>
                <a:t> </a:t>
              </a:r>
              <a:r>
                <a:rPr lang="en-US" altLang="zh-CN" sz="1200" dirty="0">
                  <a:solidFill>
                    <a:srgbClr val="12357C"/>
                  </a:solidFill>
                  <a:latin typeface="+mn-lt"/>
                  <a:ea typeface="+mn-ea"/>
                  <a:cs typeface="+mn-ea"/>
                  <a:sym typeface="+mn-lt"/>
                </a:rPr>
                <a:t>discrete heating power/Channels</a:t>
              </a:r>
            </a:p>
            <a:p>
              <a:r>
                <a:rPr lang="en-US" altLang="zh-CN" sz="1200" i="1" dirty="0">
                  <a:solidFill>
                    <a:srgbClr val="12357C"/>
                  </a:solidFill>
                  <a:latin typeface="+mn-lt"/>
                  <a:ea typeface="+mn-ea"/>
                  <a:cs typeface="+mn-ea"/>
                  <a:sym typeface="+mn-lt"/>
                </a:rPr>
                <a:t>M</a:t>
              </a:r>
              <a:r>
                <a:rPr lang="zh-CN" altLang="en-US" sz="1200" i="1" dirty="0">
                  <a:solidFill>
                    <a:srgbClr val="12357C"/>
                  </a:solidFill>
                  <a:latin typeface="+mn-lt"/>
                  <a:ea typeface="+mn-ea"/>
                  <a:cs typeface="+mn-ea"/>
                  <a:sym typeface="+mn-lt"/>
                </a:rPr>
                <a:t> </a:t>
              </a:r>
              <a:r>
                <a:rPr lang="en-US" altLang="zh-CN" sz="1200" dirty="0">
                  <a:solidFill>
                    <a:srgbClr val="12357C"/>
                  </a:solidFill>
                  <a:latin typeface="+mn-lt"/>
                  <a:ea typeface="+mn-ea"/>
                  <a:cs typeface="+mn-ea"/>
                  <a:sym typeface="+mn-lt"/>
                </a:rPr>
                <a:t>:</a:t>
              </a:r>
              <a:r>
                <a:rPr lang="zh-CN" altLang="en-US" sz="1200" dirty="0">
                  <a:solidFill>
                    <a:srgbClr val="12357C"/>
                  </a:solidFill>
                  <a:latin typeface="+mn-lt"/>
                  <a:ea typeface="+mn-ea"/>
                  <a:cs typeface="+mn-ea"/>
                  <a:sym typeface="+mn-lt"/>
                </a:rPr>
                <a:t> </a:t>
              </a:r>
              <a:r>
                <a:rPr lang="en-US" altLang="zh-CN" sz="1200" dirty="0">
                  <a:solidFill>
                    <a:srgbClr val="12357C"/>
                  </a:solidFill>
                  <a:latin typeface="+mn-lt"/>
                  <a:ea typeface="+mn-ea"/>
                  <a:cs typeface="+mn-ea"/>
                  <a:sym typeface="+mn-lt"/>
                </a:rPr>
                <a:t>wavelength</a:t>
              </a:r>
              <a:r>
                <a:rPr lang="zh-CN" altLang="en-US" sz="1200" dirty="0">
                  <a:solidFill>
                    <a:srgbClr val="12357C"/>
                  </a:solidFill>
                  <a:latin typeface="+mn-lt"/>
                  <a:ea typeface="+mn-ea"/>
                  <a:cs typeface="+mn-ea"/>
                  <a:sym typeface="+mn-lt"/>
                </a:rPr>
                <a:t> </a:t>
              </a:r>
              <a:r>
                <a:rPr lang="en-US" altLang="zh-CN" sz="1200" dirty="0">
                  <a:solidFill>
                    <a:srgbClr val="12357C"/>
                  </a:solidFill>
                  <a:latin typeface="+mn-lt"/>
                  <a:ea typeface="+mn-ea"/>
                  <a:cs typeface="+mn-ea"/>
                  <a:sym typeface="+mn-lt"/>
                </a:rPr>
                <a:t>band</a:t>
              </a:r>
              <a:r>
                <a:rPr lang="zh-CN" altLang="en-US" sz="1200" dirty="0">
                  <a:solidFill>
                    <a:srgbClr val="12357C"/>
                  </a:solidFill>
                  <a:latin typeface="+mn-lt"/>
                  <a:ea typeface="+mn-ea"/>
                  <a:cs typeface="+mn-ea"/>
                  <a:sym typeface="+mn-lt"/>
                </a:rPr>
                <a:t>（</a:t>
              </a:r>
              <a:r>
                <a:rPr lang="en-US" altLang="zh-CN" sz="1200" dirty="0">
                  <a:solidFill>
                    <a:srgbClr val="12357C"/>
                  </a:solidFill>
                  <a:latin typeface="+mn-lt"/>
                  <a:ea typeface="+mn-ea"/>
                  <a:cs typeface="+mn-ea"/>
                  <a:sym typeface="+mn-lt"/>
                </a:rPr>
                <a:t>points)</a:t>
              </a:r>
              <a:endParaRPr lang="zh-CN" altLang="en-US" sz="1200" dirty="0">
                <a:solidFill>
                  <a:srgbClr val="12357C"/>
                </a:solidFill>
                <a:latin typeface="+mn-lt"/>
                <a:ea typeface="+mn-ea"/>
                <a:cs typeface="+mn-ea"/>
                <a:sym typeface="+mn-lt"/>
              </a:endParaRPr>
            </a:p>
          </p:txBody>
        </p:sp>
        <p:pic>
          <p:nvPicPr>
            <p:cNvPr id="20" name="图片 19">
              <a:extLst>
                <a:ext uri="{FF2B5EF4-FFF2-40B4-BE49-F238E27FC236}">
                  <a16:creationId xmlns:a16="http://schemas.microsoft.com/office/drawing/2014/main" id="{B2B280E1-9849-2FB4-CECA-BEC5DEBD094B}"/>
                </a:ext>
              </a:extLst>
            </p:cNvPr>
            <p:cNvPicPr>
              <a:picLocks noChangeAspect="1"/>
            </p:cNvPicPr>
            <p:nvPr/>
          </p:nvPicPr>
          <p:blipFill>
            <a:blip r:embed="rId9"/>
            <a:stretch>
              <a:fillRect/>
            </a:stretch>
          </p:blipFill>
          <p:spPr>
            <a:xfrm>
              <a:off x="10229408" y="4189318"/>
              <a:ext cx="1174041" cy="447254"/>
            </a:xfrm>
            <a:prstGeom prst="rect">
              <a:avLst/>
            </a:prstGeom>
          </p:spPr>
        </p:pic>
      </p:grpSp>
    </p:spTree>
    <p:extLst>
      <p:ext uri="{BB962C8B-B14F-4D97-AF65-F5344CB8AC3E}">
        <p14:creationId xmlns:p14="http://schemas.microsoft.com/office/powerpoint/2010/main" val="366041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Data Detection Method</a:t>
            </a:r>
            <a:endParaRPr lang="zh-CN" altLang="en-US" dirty="0">
              <a:latin typeface="+mn-lt"/>
              <a:ea typeface="+mn-ea"/>
              <a:cs typeface="+mn-ea"/>
              <a:sym typeface="+mn-lt"/>
            </a:endParaRPr>
          </a:p>
        </p:txBody>
      </p:sp>
      <p:sp>
        <p:nvSpPr>
          <p:cNvPr id="2" name="文本框 1">
            <a:extLst>
              <a:ext uri="{FF2B5EF4-FFF2-40B4-BE49-F238E27FC236}">
                <a16:creationId xmlns:a16="http://schemas.microsoft.com/office/drawing/2014/main" id="{28A45C19-B3A2-B24E-3F55-F8F5E5745779}"/>
              </a:ext>
            </a:extLst>
          </p:cNvPr>
          <p:cNvSpPr txBox="1"/>
          <p:nvPr/>
        </p:nvSpPr>
        <p:spPr>
          <a:xfrm>
            <a:off x="0" y="719277"/>
            <a:ext cx="11212132" cy="341632"/>
          </a:xfrm>
          <a:prstGeom prst="rect">
            <a:avLst/>
          </a:prstGeom>
          <a:noFill/>
        </p:spPr>
        <p:txBody>
          <a:bodyPr wrap="square">
            <a:spAutoFit/>
          </a:bodyPr>
          <a:lstStyle/>
          <a:p>
            <a:pPr marL="285750" indent="-285750" eaLnBrk="1" hangingPunct="1">
              <a:lnSpc>
                <a:spcPct val="90000"/>
              </a:lnSpc>
              <a:spcBef>
                <a:spcPts val="1000"/>
              </a:spcBef>
              <a:buFont typeface="Wingdings" pitchFamily="2" charset="2"/>
              <a:buChar char="Ø"/>
            </a:pPr>
            <a:r>
              <a:rPr lang="en-US" altLang="zh-CN" dirty="0">
                <a:solidFill>
                  <a:srgbClr val="175F8B"/>
                </a:solidFill>
                <a:latin typeface="+mn-lt"/>
                <a:ea typeface="+mn-ea"/>
                <a:cs typeface="+mn-ea"/>
                <a:sym typeface="+mn-lt"/>
              </a:rPr>
              <a:t>Collecting Spectral Signals Data through </a:t>
            </a:r>
            <a:r>
              <a:rPr lang="en-US" altLang="zh-CN" b="1" dirty="0">
                <a:solidFill>
                  <a:srgbClr val="175F8B"/>
                </a:solidFill>
                <a:latin typeface="+mn-lt"/>
                <a:ea typeface="+mn-ea"/>
                <a:cs typeface="+mn-ea"/>
                <a:sym typeface="+mn-lt"/>
              </a:rPr>
              <a:t>Various </a:t>
            </a:r>
            <a:r>
              <a:rPr lang="en-US" altLang="zh-CN" dirty="0">
                <a:solidFill>
                  <a:srgbClr val="175F8B"/>
                </a:solidFill>
                <a:latin typeface="+mn-lt"/>
                <a:ea typeface="+mn-ea"/>
                <a:cs typeface="+mn-ea"/>
                <a:sym typeface="+mn-lt"/>
              </a:rPr>
              <a:t>Methods </a:t>
            </a:r>
            <a:endParaRPr lang="zh-CN" altLang="en-US" dirty="0">
              <a:solidFill>
                <a:srgbClr val="175F8B"/>
              </a:solidFill>
              <a:latin typeface="+mn-lt"/>
              <a:ea typeface="+mn-ea"/>
              <a:cs typeface="+mn-ea"/>
              <a:sym typeface="+mn-lt"/>
            </a:endParaRPr>
          </a:p>
        </p:txBody>
      </p:sp>
      <p:grpSp>
        <p:nvGrpSpPr>
          <p:cNvPr id="5" name="组合 4">
            <a:extLst>
              <a:ext uri="{FF2B5EF4-FFF2-40B4-BE49-F238E27FC236}">
                <a16:creationId xmlns:a16="http://schemas.microsoft.com/office/drawing/2014/main" id="{EEBB9B3B-08A2-B1C1-64CC-B43CFAB7BECA}"/>
              </a:ext>
            </a:extLst>
          </p:cNvPr>
          <p:cNvGrpSpPr/>
          <p:nvPr/>
        </p:nvGrpSpPr>
        <p:grpSpPr>
          <a:xfrm>
            <a:off x="811536" y="1141693"/>
            <a:ext cx="10568929" cy="5175768"/>
            <a:chOff x="621224" y="1060909"/>
            <a:chExt cx="10568929" cy="5175768"/>
          </a:xfrm>
        </p:grpSpPr>
        <p:sp>
          <p:nvSpPr>
            <p:cNvPr id="22" name="矩形 21">
              <a:extLst>
                <a:ext uri="{FF2B5EF4-FFF2-40B4-BE49-F238E27FC236}">
                  <a16:creationId xmlns:a16="http://schemas.microsoft.com/office/drawing/2014/main" id="{BB1D90FB-3B83-00DE-662F-B4FD89169FEC}"/>
                </a:ext>
              </a:extLst>
            </p:cNvPr>
            <p:cNvSpPr>
              <a:spLocks/>
            </p:cNvSpPr>
            <p:nvPr/>
          </p:nvSpPr>
          <p:spPr>
            <a:xfrm>
              <a:off x="621224" y="1070028"/>
              <a:ext cx="3592069" cy="5166263"/>
            </a:xfrm>
            <a:prstGeom prst="rect">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 name="矩形 23">
              <a:extLst>
                <a:ext uri="{FF2B5EF4-FFF2-40B4-BE49-F238E27FC236}">
                  <a16:creationId xmlns:a16="http://schemas.microsoft.com/office/drawing/2014/main" id="{6D78F3EF-55DD-DEAF-01FE-0F387EA2860E}"/>
                </a:ext>
              </a:extLst>
            </p:cNvPr>
            <p:cNvSpPr/>
            <p:nvPr/>
          </p:nvSpPr>
          <p:spPr>
            <a:xfrm>
              <a:off x="7962367" y="1077300"/>
              <a:ext cx="3191933" cy="5159377"/>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矩形 35">
              <a:extLst>
                <a:ext uri="{FF2B5EF4-FFF2-40B4-BE49-F238E27FC236}">
                  <a16:creationId xmlns:a16="http://schemas.microsoft.com/office/drawing/2014/main" id="{21A43FBB-BEAC-BC91-F931-09F1D08522E9}"/>
                </a:ext>
              </a:extLst>
            </p:cNvPr>
            <p:cNvSpPr/>
            <p:nvPr/>
          </p:nvSpPr>
          <p:spPr>
            <a:xfrm>
              <a:off x="4213293" y="1077300"/>
              <a:ext cx="3749073" cy="5159377"/>
            </a:xfrm>
            <a:prstGeom prst="rect">
              <a:avLst/>
            </a:prstGeom>
            <a:solidFill>
              <a:srgbClr val="00206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2060"/>
                </a:solidFill>
                <a:cs typeface="+mn-ea"/>
                <a:sym typeface="+mn-lt"/>
              </a:endParaRPr>
            </a:p>
          </p:txBody>
        </p:sp>
        <p:pic>
          <p:nvPicPr>
            <p:cNvPr id="3" name="图片 2">
              <a:extLst>
                <a:ext uri="{FF2B5EF4-FFF2-40B4-BE49-F238E27FC236}">
                  <a16:creationId xmlns:a16="http://schemas.microsoft.com/office/drawing/2014/main" id="{AC512B9B-2772-EA91-4C69-31158353EA7F}"/>
                </a:ext>
              </a:extLst>
            </p:cNvPr>
            <p:cNvPicPr>
              <a:picLocks/>
            </p:cNvPicPr>
            <p:nvPr/>
          </p:nvPicPr>
          <p:blipFill>
            <a:blip r:embed="rId3">
              <a:clrChange>
                <a:clrFrom>
                  <a:srgbClr val="FFFFFF"/>
                </a:clrFrom>
                <a:clrTo>
                  <a:srgbClr val="FFFFFF">
                    <a:alpha val="0"/>
                  </a:srgbClr>
                </a:clrTo>
              </a:clrChange>
            </a:blip>
            <a:stretch>
              <a:fillRect/>
            </a:stretch>
          </p:blipFill>
          <p:spPr>
            <a:xfrm>
              <a:off x="8342687" y="3764975"/>
              <a:ext cx="2340261" cy="1814560"/>
            </a:xfrm>
            <a:prstGeom prst="rect">
              <a:avLst/>
            </a:prstGeom>
          </p:spPr>
        </p:pic>
        <p:pic>
          <p:nvPicPr>
            <p:cNvPr id="4" name="图片 3">
              <a:extLst>
                <a:ext uri="{FF2B5EF4-FFF2-40B4-BE49-F238E27FC236}">
                  <a16:creationId xmlns:a16="http://schemas.microsoft.com/office/drawing/2014/main" id="{E9496F2B-2145-9EC3-E80F-B7778C057E7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57303" y="1458567"/>
              <a:ext cx="2311030" cy="1943962"/>
            </a:xfrm>
            <a:prstGeom prst="rect">
              <a:avLst/>
            </a:prstGeom>
          </p:spPr>
        </p:pic>
        <p:grpSp>
          <p:nvGrpSpPr>
            <p:cNvPr id="7" name="组合 6">
              <a:extLst>
                <a:ext uri="{FF2B5EF4-FFF2-40B4-BE49-F238E27FC236}">
                  <a16:creationId xmlns:a16="http://schemas.microsoft.com/office/drawing/2014/main" id="{8C3CDD78-73BA-52BE-65C9-312BD6F73110}"/>
                </a:ext>
              </a:extLst>
            </p:cNvPr>
            <p:cNvGrpSpPr>
              <a:grpSpLocks/>
            </p:cNvGrpSpPr>
            <p:nvPr/>
          </p:nvGrpSpPr>
          <p:grpSpPr>
            <a:xfrm>
              <a:off x="4782175" y="1489466"/>
              <a:ext cx="2712353" cy="1824851"/>
              <a:chOff x="2951783" y="992836"/>
              <a:chExt cx="6268417" cy="4846761"/>
            </a:xfrm>
          </p:grpSpPr>
          <p:grpSp>
            <p:nvGrpSpPr>
              <p:cNvPr id="9" name="组合 8">
                <a:extLst>
                  <a:ext uri="{FF2B5EF4-FFF2-40B4-BE49-F238E27FC236}">
                    <a16:creationId xmlns:a16="http://schemas.microsoft.com/office/drawing/2014/main" id="{D2ACFEF8-B8FC-0A6C-C6E6-9A1E8F0722F5}"/>
                  </a:ext>
                </a:extLst>
              </p:cNvPr>
              <p:cNvGrpSpPr/>
              <p:nvPr/>
            </p:nvGrpSpPr>
            <p:grpSpPr>
              <a:xfrm>
                <a:off x="2951783" y="992836"/>
                <a:ext cx="6268417" cy="4826939"/>
                <a:chOff x="2951783" y="1018508"/>
                <a:chExt cx="6235079" cy="4801267"/>
              </a:xfrm>
            </p:grpSpPr>
            <p:pic>
              <p:nvPicPr>
                <p:cNvPr id="17" name="图片 16">
                  <a:extLst>
                    <a:ext uri="{FF2B5EF4-FFF2-40B4-BE49-F238E27FC236}">
                      <a16:creationId xmlns:a16="http://schemas.microsoft.com/office/drawing/2014/main" id="{90229758-61E5-21E9-4E68-D0135E3235B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05137" y="1038225"/>
                  <a:ext cx="6181725" cy="4781550"/>
                </a:xfrm>
                <a:prstGeom prst="rect">
                  <a:avLst/>
                </a:prstGeom>
              </p:spPr>
            </p:pic>
            <p:pic>
              <p:nvPicPr>
                <p:cNvPr id="18" name="图片 17">
                  <a:extLst>
                    <a:ext uri="{FF2B5EF4-FFF2-40B4-BE49-F238E27FC236}">
                      <a16:creationId xmlns:a16="http://schemas.microsoft.com/office/drawing/2014/main" id="{9B67D91F-1250-FF40-634E-386BF0E117C2}"/>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779495" y="1018508"/>
                  <a:ext cx="407367" cy="388850"/>
                </a:xfrm>
                <a:prstGeom prst="rect">
                  <a:avLst/>
                </a:prstGeom>
              </p:spPr>
            </p:pic>
            <p:pic>
              <p:nvPicPr>
                <p:cNvPr id="19" name="图片 18">
                  <a:extLst>
                    <a:ext uri="{FF2B5EF4-FFF2-40B4-BE49-F238E27FC236}">
                      <a16:creationId xmlns:a16="http://schemas.microsoft.com/office/drawing/2014/main" id="{25B44448-D58E-6A47-8B78-A4AC5E2DAA3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779495" y="3651591"/>
                  <a:ext cx="407367" cy="388850"/>
                </a:xfrm>
                <a:prstGeom prst="rect">
                  <a:avLst/>
                </a:prstGeom>
              </p:spPr>
            </p:pic>
            <p:pic>
              <p:nvPicPr>
                <p:cNvPr id="20" name="图片 19">
                  <a:extLst>
                    <a:ext uri="{FF2B5EF4-FFF2-40B4-BE49-F238E27FC236}">
                      <a16:creationId xmlns:a16="http://schemas.microsoft.com/office/drawing/2014/main" id="{4FAD0513-C784-01E6-420A-B499BF608DC5}"/>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951783" y="1018508"/>
                  <a:ext cx="407367" cy="388850"/>
                </a:xfrm>
                <a:prstGeom prst="rect">
                  <a:avLst/>
                </a:prstGeom>
              </p:spPr>
            </p:pic>
          </p:grpSp>
          <p:pic>
            <p:nvPicPr>
              <p:cNvPr id="16" name="图片 15">
                <a:extLst>
                  <a:ext uri="{FF2B5EF4-FFF2-40B4-BE49-F238E27FC236}">
                    <a16:creationId xmlns:a16="http://schemas.microsoft.com/office/drawing/2014/main" id="{EBD6B2A2-34A6-AF34-1315-BA251CBB616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022080" y="4330038"/>
                <a:ext cx="198120" cy="1509559"/>
              </a:xfrm>
              <a:prstGeom prst="rect">
                <a:avLst/>
              </a:prstGeom>
            </p:spPr>
          </p:pic>
        </p:grpSp>
        <p:pic>
          <p:nvPicPr>
            <p:cNvPr id="21" name="图片 20">
              <a:extLst>
                <a:ext uri="{FF2B5EF4-FFF2-40B4-BE49-F238E27FC236}">
                  <a16:creationId xmlns:a16="http://schemas.microsoft.com/office/drawing/2014/main" id="{6C32BE1F-0B46-0FA8-066A-1328110C27B6}"/>
                </a:ext>
              </a:extLst>
            </p:cNvPr>
            <p:cNvPicPr>
              <a:picLocks noChangeAspect="1"/>
            </p:cNvPicPr>
            <p:nvPr/>
          </p:nvPicPr>
          <p:blipFill rotWithShape="1">
            <a:blip r:embed="rId8">
              <a:clrChange>
                <a:clrFrom>
                  <a:srgbClr val="FFFFFF"/>
                </a:clrFrom>
                <a:clrTo>
                  <a:srgbClr val="FFFFFF">
                    <a:alpha val="0"/>
                  </a:srgbClr>
                </a:clrTo>
              </a:clrChange>
            </a:blip>
            <a:srcRect r="35900" b="6546"/>
            <a:stretch/>
          </p:blipFill>
          <p:spPr>
            <a:xfrm>
              <a:off x="858640" y="1534964"/>
              <a:ext cx="3186409" cy="1565785"/>
            </a:xfrm>
            <a:prstGeom prst="rect">
              <a:avLst/>
            </a:prstGeom>
          </p:spPr>
        </p:pic>
        <p:sp>
          <p:nvSpPr>
            <p:cNvPr id="23" name="矩形 22">
              <a:extLst>
                <a:ext uri="{FF2B5EF4-FFF2-40B4-BE49-F238E27FC236}">
                  <a16:creationId xmlns:a16="http://schemas.microsoft.com/office/drawing/2014/main" id="{F91DFA10-28DD-C60F-AEC6-677831CFD565}"/>
                </a:ext>
              </a:extLst>
            </p:cNvPr>
            <p:cNvSpPr/>
            <p:nvPr/>
          </p:nvSpPr>
          <p:spPr>
            <a:xfrm>
              <a:off x="813433" y="3299505"/>
              <a:ext cx="3430720" cy="246221"/>
            </a:xfrm>
            <a:prstGeom prst="rect">
              <a:avLst/>
            </a:prstGeom>
          </p:spPr>
          <p:txBody>
            <a:bodyPr wrap="square">
              <a:spAutoFit/>
            </a:bodyPr>
            <a:lstStyle/>
            <a:p>
              <a:r>
                <a:rPr lang="en-US" altLang="zh-CN" sz="1000" dirty="0">
                  <a:latin typeface="+mn-lt"/>
                  <a:ea typeface="+mn-ea"/>
                  <a:cs typeface="+mn-ea"/>
                  <a:sym typeface="+mn-lt"/>
                </a:rPr>
                <a:t>X. Cai, J. </a:t>
              </a:r>
              <a:r>
                <a:rPr lang="en-US" altLang="zh-CN" sz="1000" dirty="0" err="1">
                  <a:latin typeface="+mn-lt"/>
                  <a:ea typeface="+mn-ea"/>
                  <a:cs typeface="+mn-ea"/>
                  <a:sym typeface="+mn-lt"/>
                </a:rPr>
                <a:t>Xiong</a:t>
              </a:r>
              <a:r>
                <a:rPr lang="en-US" altLang="zh-CN" sz="1000" dirty="0">
                  <a:latin typeface="+mn-lt"/>
                  <a:ea typeface="+mn-ea"/>
                  <a:cs typeface="+mn-ea"/>
                  <a:sym typeface="+mn-lt"/>
                </a:rPr>
                <a:t>, et al., </a:t>
              </a:r>
              <a:r>
                <a:rPr lang="en-US" altLang="zh-CN" sz="1000" b="1" dirty="0">
                  <a:latin typeface="+mn-lt"/>
                  <a:ea typeface="+mn-ea"/>
                  <a:cs typeface="+mn-ea"/>
                  <a:sym typeface="+mn-lt"/>
                </a:rPr>
                <a:t>arXiv</a:t>
              </a:r>
              <a:r>
                <a:rPr lang="en-US" altLang="zh-CN" sz="1000" dirty="0">
                  <a:latin typeface="+mn-lt"/>
                  <a:ea typeface="+mn-ea"/>
                  <a:cs typeface="+mn-ea"/>
                  <a:sym typeface="+mn-lt"/>
                </a:rPr>
                <a:t>:2005.02689v2.(2020).</a:t>
              </a:r>
            </a:p>
          </p:txBody>
        </p:sp>
        <p:sp>
          <p:nvSpPr>
            <p:cNvPr id="25" name="文本框 24">
              <a:extLst>
                <a:ext uri="{FF2B5EF4-FFF2-40B4-BE49-F238E27FC236}">
                  <a16:creationId xmlns:a16="http://schemas.microsoft.com/office/drawing/2014/main" id="{A276281A-581E-A688-CC73-8717B39BF71B}"/>
                </a:ext>
              </a:extLst>
            </p:cNvPr>
            <p:cNvSpPr txBox="1">
              <a:spLocks/>
            </p:cNvSpPr>
            <p:nvPr/>
          </p:nvSpPr>
          <p:spPr>
            <a:xfrm>
              <a:off x="7871336" y="3381512"/>
              <a:ext cx="2974604" cy="400110"/>
            </a:xfrm>
            <a:prstGeom prst="rect">
              <a:avLst/>
            </a:prstGeom>
            <a:noFill/>
          </p:spPr>
          <p:txBody>
            <a:bodyPr wrap="square">
              <a:spAutoFit/>
            </a:bodyPr>
            <a:lstStyle/>
            <a:p>
              <a:pPr algn="ctr"/>
              <a:r>
                <a:rPr lang="en-US" altLang="zh-CN" sz="1000" dirty="0">
                  <a:latin typeface="+mn-lt"/>
                  <a:ea typeface="+mn-ea"/>
                  <a:cs typeface="+mn-ea"/>
                  <a:sym typeface="+mn-lt"/>
                </a:rPr>
                <a:t> Z. Yang, T. </a:t>
              </a:r>
              <a:r>
                <a:rPr lang="en-US" altLang="zh-CN" sz="1000" dirty="0" err="1">
                  <a:latin typeface="+mn-lt"/>
                  <a:ea typeface="+mn-ea"/>
                  <a:cs typeface="+mn-ea"/>
                  <a:sym typeface="+mn-lt"/>
                </a:rPr>
                <a:t>Albrow-owen</a:t>
              </a:r>
              <a:r>
                <a:rPr lang="en-US" altLang="zh-CN" sz="1000" dirty="0">
                  <a:latin typeface="+mn-lt"/>
                  <a:ea typeface="+mn-ea"/>
                  <a:cs typeface="+mn-ea"/>
                  <a:sym typeface="+mn-lt"/>
                </a:rPr>
                <a:t>, et al., </a:t>
              </a:r>
              <a:r>
                <a:rPr lang="en-US" altLang="zh-CN" sz="1000" b="1" dirty="0">
                  <a:latin typeface="+mn-lt"/>
                  <a:ea typeface="+mn-ea"/>
                  <a:cs typeface="+mn-ea"/>
                  <a:sym typeface="+mn-lt"/>
                </a:rPr>
                <a:t>Science</a:t>
              </a:r>
              <a:r>
                <a:rPr lang="en-US" altLang="zh-CN" sz="1000" dirty="0">
                  <a:latin typeface="+mn-lt"/>
                  <a:ea typeface="+mn-ea"/>
                  <a:cs typeface="+mn-ea"/>
                  <a:sym typeface="+mn-lt"/>
                </a:rPr>
                <a:t> 1020, 1017 (2019).</a:t>
              </a:r>
            </a:p>
          </p:txBody>
        </p:sp>
        <p:sp>
          <p:nvSpPr>
            <p:cNvPr id="26" name="文本框 25">
              <a:extLst>
                <a:ext uri="{FF2B5EF4-FFF2-40B4-BE49-F238E27FC236}">
                  <a16:creationId xmlns:a16="http://schemas.microsoft.com/office/drawing/2014/main" id="{CD4090C2-D4D6-4EE4-33BA-5829B3A4B6D6}"/>
                </a:ext>
              </a:extLst>
            </p:cNvPr>
            <p:cNvSpPr txBox="1"/>
            <p:nvPr/>
          </p:nvSpPr>
          <p:spPr>
            <a:xfrm>
              <a:off x="8667395" y="1077300"/>
              <a:ext cx="1700915" cy="338554"/>
            </a:xfrm>
            <a:prstGeom prst="rect">
              <a:avLst/>
            </a:prstGeom>
            <a:noFill/>
          </p:spPr>
          <p:txBody>
            <a:bodyPr wrap="none" rtlCol="0">
              <a:spAutoFit/>
            </a:bodyPr>
            <a:lstStyle/>
            <a:p>
              <a:r>
                <a:rPr lang="en-US" altLang="zh-CN" sz="1600" b="1" dirty="0">
                  <a:solidFill>
                    <a:srgbClr val="175F8B"/>
                  </a:solidFill>
                  <a:latin typeface="+mn-lt"/>
                  <a:ea typeface="+mn-ea"/>
                  <a:cs typeface="+mn-ea"/>
                  <a:sym typeface="+mn-lt"/>
                </a:rPr>
                <a:t>Other Material</a:t>
              </a:r>
              <a:endParaRPr lang="zh-CN" altLang="en-US" sz="1600" b="1" dirty="0">
                <a:solidFill>
                  <a:srgbClr val="175F8B"/>
                </a:solidFill>
                <a:latin typeface="+mn-lt"/>
                <a:ea typeface="+mn-ea"/>
                <a:cs typeface="+mn-ea"/>
                <a:sym typeface="+mn-lt"/>
              </a:endParaRPr>
            </a:p>
          </p:txBody>
        </p:sp>
        <p:sp>
          <p:nvSpPr>
            <p:cNvPr id="35" name="文本框 34">
              <a:extLst>
                <a:ext uri="{FF2B5EF4-FFF2-40B4-BE49-F238E27FC236}">
                  <a16:creationId xmlns:a16="http://schemas.microsoft.com/office/drawing/2014/main" id="{0B7043E3-B3AF-67BA-93FD-EAC1EF434BD4}"/>
                </a:ext>
              </a:extLst>
            </p:cNvPr>
            <p:cNvSpPr txBox="1"/>
            <p:nvPr/>
          </p:nvSpPr>
          <p:spPr>
            <a:xfrm>
              <a:off x="8213271" y="5768211"/>
              <a:ext cx="2939088" cy="400110"/>
            </a:xfrm>
            <a:prstGeom prst="rect">
              <a:avLst/>
            </a:prstGeom>
            <a:noFill/>
          </p:spPr>
          <p:txBody>
            <a:bodyPr wrap="square">
              <a:spAutoFit/>
            </a:bodyPr>
            <a:lstStyle/>
            <a:p>
              <a:pPr>
                <a:spcBef>
                  <a:spcPts val="0"/>
                </a:spcBef>
                <a:spcAft>
                  <a:spcPts val="0"/>
                </a:spcAft>
              </a:pPr>
              <a:r>
                <a:rPr lang="en-US" altLang="zh-CN" sz="1000" dirty="0">
                  <a:effectLst/>
                  <a:latin typeface="+mn-lt"/>
                  <a:ea typeface="+mn-ea"/>
                  <a:cs typeface="+mn-ea"/>
                  <a:sym typeface="+mn-lt"/>
                </a:rPr>
                <a:t>S. Yuan, D. </a:t>
              </a:r>
              <a:r>
                <a:rPr lang="en-US" altLang="zh-CN" sz="1000" dirty="0" err="1">
                  <a:effectLst/>
                  <a:latin typeface="+mn-lt"/>
                  <a:ea typeface="+mn-ea"/>
                  <a:cs typeface="+mn-ea"/>
                  <a:sym typeface="+mn-lt"/>
                </a:rPr>
                <a:t>Naveh</a:t>
              </a:r>
              <a:r>
                <a:rPr lang="en-US" altLang="zh-CN" sz="1000" dirty="0">
                  <a:effectLst/>
                  <a:latin typeface="+mn-lt"/>
                  <a:ea typeface="+mn-ea"/>
                  <a:cs typeface="+mn-ea"/>
                  <a:sym typeface="+mn-lt"/>
                </a:rPr>
                <a:t>, K. Watanabe, T. Taniguchi, and F. Xia, </a:t>
              </a:r>
              <a:r>
                <a:rPr lang="en-US" altLang="zh-CN" sz="1000" b="1" dirty="0">
                  <a:effectLst/>
                  <a:latin typeface="+mn-lt"/>
                  <a:ea typeface="+mn-ea"/>
                  <a:cs typeface="+mn-ea"/>
                  <a:sym typeface="+mn-lt"/>
                </a:rPr>
                <a:t>Nature Photonics </a:t>
              </a:r>
              <a:r>
                <a:rPr lang="en-US" altLang="zh-CN" sz="1000" dirty="0">
                  <a:effectLst/>
                  <a:latin typeface="+mn-lt"/>
                  <a:ea typeface="+mn-ea"/>
                  <a:cs typeface="+mn-ea"/>
                  <a:sym typeface="+mn-lt"/>
                </a:rPr>
                <a:t>(2021).</a:t>
              </a:r>
            </a:p>
          </p:txBody>
        </p:sp>
        <p:sp>
          <p:nvSpPr>
            <p:cNvPr id="37" name="文本框 36">
              <a:extLst>
                <a:ext uri="{FF2B5EF4-FFF2-40B4-BE49-F238E27FC236}">
                  <a16:creationId xmlns:a16="http://schemas.microsoft.com/office/drawing/2014/main" id="{2F5AF90B-3592-4AE4-86A5-F378A4174D70}"/>
                </a:ext>
              </a:extLst>
            </p:cNvPr>
            <p:cNvSpPr txBox="1"/>
            <p:nvPr/>
          </p:nvSpPr>
          <p:spPr>
            <a:xfrm>
              <a:off x="4735394" y="1060909"/>
              <a:ext cx="2455929" cy="338554"/>
            </a:xfrm>
            <a:prstGeom prst="rect">
              <a:avLst/>
            </a:prstGeom>
            <a:noFill/>
          </p:spPr>
          <p:txBody>
            <a:bodyPr wrap="none" rtlCol="0">
              <a:spAutoFit/>
            </a:bodyPr>
            <a:lstStyle/>
            <a:p>
              <a:r>
                <a:rPr lang="en-US" altLang="zh-CN" sz="1600" b="1" dirty="0">
                  <a:solidFill>
                    <a:srgbClr val="175F8B"/>
                  </a:solidFill>
                  <a:latin typeface="+mn-lt"/>
                  <a:ea typeface="+mn-ea"/>
                  <a:cs typeface="+mn-ea"/>
                  <a:sym typeface="+mn-lt"/>
                </a:rPr>
                <a:t>Off-Chip Power Meter</a:t>
              </a:r>
              <a:endParaRPr lang="zh-CN" altLang="en-US" sz="1600" b="1" dirty="0">
                <a:solidFill>
                  <a:srgbClr val="175F8B"/>
                </a:solidFill>
                <a:latin typeface="+mn-lt"/>
                <a:ea typeface="+mn-ea"/>
                <a:cs typeface="+mn-ea"/>
                <a:sym typeface="+mn-lt"/>
              </a:endParaRPr>
            </a:p>
          </p:txBody>
        </p:sp>
        <p:sp>
          <p:nvSpPr>
            <p:cNvPr id="38" name="文本框 37">
              <a:extLst>
                <a:ext uri="{FF2B5EF4-FFF2-40B4-BE49-F238E27FC236}">
                  <a16:creationId xmlns:a16="http://schemas.microsoft.com/office/drawing/2014/main" id="{D3EC4954-CB52-59A3-29FE-DE3D2A769A09}"/>
                </a:ext>
              </a:extLst>
            </p:cNvPr>
            <p:cNvSpPr txBox="1"/>
            <p:nvPr/>
          </p:nvSpPr>
          <p:spPr>
            <a:xfrm>
              <a:off x="4385057" y="3402528"/>
              <a:ext cx="3441397" cy="400110"/>
            </a:xfrm>
            <a:prstGeom prst="rect">
              <a:avLst/>
            </a:prstGeom>
            <a:noFill/>
          </p:spPr>
          <p:txBody>
            <a:bodyPr wrap="square">
              <a:spAutoFit/>
            </a:bodyPr>
            <a:lstStyle/>
            <a:p>
              <a:pPr algn="ctr"/>
              <a:r>
                <a:rPr lang="en-US" altLang="zh-CN" sz="1000" dirty="0">
                  <a:latin typeface="+mn-lt"/>
                  <a:ea typeface="+mn-ea"/>
                  <a:cs typeface="+mn-ea"/>
                  <a:sym typeface="+mn-lt"/>
                </a:rPr>
                <a:t>J. Zhang, Z. Cheng, J. Dong, et al., </a:t>
              </a:r>
              <a:r>
                <a:rPr lang="en-US" altLang="zh-CN" sz="1000" b="1" dirty="0">
                  <a:latin typeface="+mn-lt"/>
                  <a:ea typeface="+mn-ea"/>
                  <a:cs typeface="+mn-ea"/>
                  <a:sym typeface="+mn-lt"/>
                </a:rPr>
                <a:t>Optica</a:t>
              </a:r>
              <a:r>
                <a:rPr lang="en-US" altLang="zh-CN" sz="1000" dirty="0">
                  <a:latin typeface="+mn-lt"/>
                  <a:ea typeface="+mn-ea"/>
                  <a:cs typeface="+mn-ea"/>
                  <a:sym typeface="+mn-lt"/>
                </a:rPr>
                <a:t> 9, 517 (2022).</a:t>
              </a:r>
              <a:endParaRPr lang="zh-CN" altLang="en-US" sz="1000" dirty="0">
                <a:latin typeface="+mn-lt"/>
                <a:ea typeface="+mn-ea"/>
                <a:cs typeface="+mn-ea"/>
                <a:sym typeface="+mn-lt"/>
              </a:endParaRPr>
            </a:p>
          </p:txBody>
        </p:sp>
        <p:pic>
          <p:nvPicPr>
            <p:cNvPr id="39" name="图片 38">
              <a:extLst>
                <a:ext uri="{FF2B5EF4-FFF2-40B4-BE49-F238E27FC236}">
                  <a16:creationId xmlns:a16="http://schemas.microsoft.com/office/drawing/2014/main" id="{777A2D60-7187-2E18-6E84-651255C4236F}"/>
                </a:ext>
              </a:extLst>
            </p:cNvPr>
            <p:cNvPicPr>
              <a:picLocks/>
            </p:cNvPicPr>
            <p:nvPr/>
          </p:nvPicPr>
          <p:blipFill rotWithShape="1">
            <a:blip r:embed="rId9" cstate="print">
              <a:extLst>
                <a:ext uri="{28A0092B-C50C-407E-A947-70E740481C1C}">
                  <a14:useLocalDpi xmlns:a14="http://schemas.microsoft.com/office/drawing/2010/main" val="0"/>
                </a:ext>
              </a:extLst>
            </a:blip>
            <a:srcRect l="55346" b="55227"/>
            <a:stretch/>
          </p:blipFill>
          <p:spPr bwMode="auto">
            <a:xfrm>
              <a:off x="4796564" y="3920750"/>
              <a:ext cx="2712353" cy="1775285"/>
            </a:xfrm>
            <a:prstGeom prst="rect">
              <a:avLst/>
            </a:prstGeom>
            <a:noFill/>
            <a:ln>
              <a:noFill/>
            </a:ln>
          </p:spPr>
        </p:pic>
        <p:sp>
          <p:nvSpPr>
            <p:cNvPr id="40" name="文本框 39">
              <a:extLst>
                <a:ext uri="{FF2B5EF4-FFF2-40B4-BE49-F238E27FC236}">
                  <a16:creationId xmlns:a16="http://schemas.microsoft.com/office/drawing/2014/main" id="{0E08E41A-E3EC-1142-18CF-ED493E82081A}"/>
                </a:ext>
              </a:extLst>
            </p:cNvPr>
            <p:cNvSpPr txBox="1"/>
            <p:nvPr/>
          </p:nvSpPr>
          <p:spPr>
            <a:xfrm>
              <a:off x="4628914" y="5696035"/>
              <a:ext cx="2953683" cy="410409"/>
            </a:xfrm>
            <a:prstGeom prst="rect">
              <a:avLst/>
            </a:prstGeom>
            <a:noFill/>
          </p:spPr>
          <p:txBody>
            <a:bodyPr wrap="square">
              <a:spAutoFit/>
            </a:bodyPr>
            <a:lstStyle/>
            <a:p>
              <a:pPr algn="ctr">
                <a:spcBef>
                  <a:spcPts val="0"/>
                </a:spcBef>
                <a:spcAft>
                  <a:spcPts val="0"/>
                </a:spcAft>
              </a:pPr>
              <a:r>
                <a:rPr lang="en-US" altLang="zh-CN" sz="1000" dirty="0">
                  <a:latin typeface="+mn-lt"/>
                  <a:ea typeface="+mn-ea"/>
                  <a:cs typeface="+mn-ea"/>
                  <a:sym typeface="+mn-lt"/>
                </a:rPr>
                <a:t>H. Xu, Y. Qin, G. Hu, and H. K. Tsang, </a:t>
              </a:r>
              <a:r>
                <a:rPr lang="en-US" altLang="zh-CN" sz="1000" b="1" dirty="0">
                  <a:latin typeface="+mn-lt"/>
                  <a:ea typeface="+mn-ea"/>
                  <a:cs typeface="+mn-ea"/>
                  <a:sym typeface="+mn-lt"/>
                </a:rPr>
                <a:t>ACS Photonics </a:t>
              </a:r>
              <a:r>
                <a:rPr lang="en-US" altLang="zh-CN" sz="1000" dirty="0">
                  <a:latin typeface="+mn-lt"/>
                  <a:ea typeface="+mn-ea"/>
                  <a:cs typeface="+mn-ea"/>
                  <a:sym typeface="+mn-lt"/>
                </a:rPr>
                <a:t>10, 654 (2023).</a:t>
              </a:r>
            </a:p>
          </p:txBody>
        </p:sp>
        <p:sp>
          <p:nvSpPr>
            <p:cNvPr id="42" name="文本框 41">
              <a:extLst>
                <a:ext uri="{FF2B5EF4-FFF2-40B4-BE49-F238E27FC236}">
                  <a16:creationId xmlns:a16="http://schemas.microsoft.com/office/drawing/2014/main" id="{584816AD-3A8A-D5D5-3174-1E2FBCDD500B}"/>
                </a:ext>
              </a:extLst>
            </p:cNvPr>
            <p:cNvSpPr txBox="1"/>
            <p:nvPr/>
          </p:nvSpPr>
          <p:spPr>
            <a:xfrm>
              <a:off x="1517687" y="1066254"/>
              <a:ext cx="968535" cy="338554"/>
            </a:xfrm>
            <a:prstGeom prst="rect">
              <a:avLst/>
            </a:prstGeom>
            <a:noFill/>
          </p:spPr>
          <p:txBody>
            <a:bodyPr wrap="none" rtlCol="0">
              <a:spAutoFit/>
            </a:bodyPr>
            <a:lstStyle/>
            <a:p>
              <a:r>
                <a:rPr lang="en-US" altLang="zh-CN" sz="1600" b="1" dirty="0">
                  <a:solidFill>
                    <a:srgbClr val="175F8B"/>
                  </a:solidFill>
                  <a:latin typeface="+mn-lt"/>
                  <a:ea typeface="+mn-ea"/>
                  <a:cs typeface="+mn-ea"/>
                  <a:sym typeface="+mn-lt"/>
                </a:rPr>
                <a:t>Camera</a:t>
              </a:r>
              <a:endParaRPr lang="zh-CN" altLang="en-US" sz="1600" b="1" dirty="0">
                <a:solidFill>
                  <a:srgbClr val="175F8B"/>
                </a:solidFill>
                <a:latin typeface="+mn-lt"/>
                <a:ea typeface="+mn-ea"/>
                <a:cs typeface="+mn-ea"/>
                <a:sym typeface="+mn-lt"/>
              </a:endParaRPr>
            </a:p>
          </p:txBody>
        </p:sp>
        <p:pic>
          <p:nvPicPr>
            <p:cNvPr id="43" name="图片 42">
              <a:extLst>
                <a:ext uri="{FF2B5EF4-FFF2-40B4-BE49-F238E27FC236}">
                  <a16:creationId xmlns:a16="http://schemas.microsoft.com/office/drawing/2014/main" id="{9A8E2BD5-FCD0-903A-4C19-E9EE7D89DEFF}"/>
                </a:ext>
              </a:extLst>
            </p:cNvPr>
            <p:cNvPicPr>
              <a:picLocks noChangeAspect="1"/>
            </p:cNvPicPr>
            <p:nvPr/>
          </p:nvPicPr>
          <p:blipFill>
            <a:blip r:embed="rId10"/>
            <a:stretch>
              <a:fillRect/>
            </a:stretch>
          </p:blipFill>
          <p:spPr>
            <a:xfrm>
              <a:off x="813432" y="4051383"/>
              <a:ext cx="1642153" cy="1320975"/>
            </a:xfrm>
            <a:prstGeom prst="rect">
              <a:avLst/>
            </a:prstGeom>
          </p:spPr>
        </p:pic>
        <p:pic>
          <p:nvPicPr>
            <p:cNvPr id="44" name="图片 43">
              <a:extLst>
                <a:ext uri="{FF2B5EF4-FFF2-40B4-BE49-F238E27FC236}">
                  <a16:creationId xmlns:a16="http://schemas.microsoft.com/office/drawing/2014/main" id="{198EF9BC-F028-77A4-BB5E-ACBF452AE31E}"/>
                </a:ext>
              </a:extLst>
            </p:cNvPr>
            <p:cNvPicPr>
              <a:picLocks noChangeAspect="1"/>
            </p:cNvPicPr>
            <p:nvPr/>
          </p:nvPicPr>
          <p:blipFill>
            <a:blip r:embed="rId11"/>
            <a:stretch>
              <a:fillRect/>
            </a:stretch>
          </p:blipFill>
          <p:spPr>
            <a:xfrm>
              <a:off x="2510548" y="4051382"/>
              <a:ext cx="1549415" cy="1320976"/>
            </a:xfrm>
            <a:prstGeom prst="rect">
              <a:avLst/>
            </a:prstGeom>
          </p:spPr>
        </p:pic>
        <p:sp>
          <p:nvSpPr>
            <p:cNvPr id="45" name="文本框 44">
              <a:extLst>
                <a:ext uri="{FF2B5EF4-FFF2-40B4-BE49-F238E27FC236}">
                  <a16:creationId xmlns:a16="http://schemas.microsoft.com/office/drawing/2014/main" id="{45D4BA1A-4556-177C-B77D-9789EF0E9837}"/>
                </a:ext>
              </a:extLst>
            </p:cNvPr>
            <p:cNvSpPr txBox="1"/>
            <p:nvPr/>
          </p:nvSpPr>
          <p:spPr>
            <a:xfrm>
              <a:off x="857293" y="5706333"/>
              <a:ext cx="3008573" cy="400110"/>
            </a:xfrm>
            <a:prstGeom prst="rect">
              <a:avLst/>
            </a:prstGeom>
            <a:noFill/>
          </p:spPr>
          <p:txBody>
            <a:bodyPr wrap="square">
              <a:spAutoFit/>
            </a:bodyPr>
            <a:lstStyle/>
            <a:p>
              <a:r>
                <a:rPr lang="en-US" altLang="zh-CN" sz="1000" dirty="0">
                  <a:latin typeface="+mn-lt"/>
                  <a:ea typeface="+mn-ea"/>
                  <a:cs typeface="+mn-ea"/>
                  <a:sym typeface="+mn-lt"/>
                </a:rPr>
                <a:t>B. Redding, M. Alam, M. Seifert, and H. Cao, </a:t>
              </a:r>
              <a:r>
                <a:rPr lang="en-US" altLang="zh-CN" sz="1000" b="1" dirty="0">
                  <a:latin typeface="+mn-lt"/>
                  <a:ea typeface="+mn-ea"/>
                  <a:cs typeface="+mn-ea"/>
                  <a:sym typeface="+mn-lt"/>
                </a:rPr>
                <a:t>Optica</a:t>
              </a:r>
              <a:r>
                <a:rPr lang="en-US" altLang="zh-CN" sz="1000" dirty="0">
                  <a:latin typeface="+mn-lt"/>
                  <a:ea typeface="+mn-ea"/>
                  <a:cs typeface="+mn-ea"/>
                  <a:sym typeface="+mn-lt"/>
                </a:rPr>
                <a:t> 1, 175 (2014).</a:t>
              </a:r>
              <a:endParaRPr lang="zh-CN" altLang="en-US" sz="1000" dirty="0">
                <a:latin typeface="+mn-lt"/>
                <a:ea typeface="+mn-ea"/>
                <a:cs typeface="+mn-ea"/>
                <a:sym typeface="+mn-lt"/>
              </a:endParaRPr>
            </a:p>
          </p:txBody>
        </p:sp>
        <p:sp>
          <p:nvSpPr>
            <p:cNvPr id="6" name="文本框 5">
              <a:extLst>
                <a:ext uri="{FF2B5EF4-FFF2-40B4-BE49-F238E27FC236}">
                  <a16:creationId xmlns:a16="http://schemas.microsoft.com/office/drawing/2014/main" id="{283C6EE9-05A1-B4B5-93D7-5A2987E5FCB0}"/>
                </a:ext>
              </a:extLst>
            </p:cNvPr>
            <p:cNvSpPr txBox="1"/>
            <p:nvPr/>
          </p:nvSpPr>
          <p:spPr>
            <a:xfrm>
              <a:off x="7998219" y="5451036"/>
              <a:ext cx="3191934" cy="307777"/>
            </a:xfrm>
            <a:prstGeom prst="rect">
              <a:avLst/>
            </a:prstGeom>
            <a:noFill/>
          </p:spPr>
          <p:txBody>
            <a:bodyPr wrap="square">
              <a:spAutoFit/>
            </a:bodyPr>
            <a:lstStyle/>
            <a:p>
              <a:r>
                <a:rPr lang="en-US" altLang="zh-CN" sz="1400" dirty="0">
                  <a:latin typeface="+mn-lt"/>
                  <a:ea typeface="+mn-ea"/>
                  <a:cs typeface="+mn-ea"/>
                  <a:sym typeface="+mn-lt"/>
                </a:rPr>
                <a:t>Black</a:t>
              </a:r>
              <a:r>
                <a:rPr lang="zh-CN" altLang="en-US" sz="1400" dirty="0">
                  <a:latin typeface="+mn-lt"/>
                  <a:ea typeface="+mn-ea"/>
                  <a:cs typeface="+mn-ea"/>
                  <a:sym typeface="+mn-lt"/>
                </a:rPr>
                <a:t> phosphorus photodetector</a:t>
              </a:r>
            </a:p>
          </p:txBody>
        </p:sp>
        <p:sp>
          <p:nvSpPr>
            <p:cNvPr id="10" name="文本框 9">
              <a:extLst>
                <a:ext uri="{FF2B5EF4-FFF2-40B4-BE49-F238E27FC236}">
                  <a16:creationId xmlns:a16="http://schemas.microsoft.com/office/drawing/2014/main" id="{40D80D9F-92E8-C111-E353-D54EE6CB354C}"/>
                </a:ext>
              </a:extLst>
            </p:cNvPr>
            <p:cNvSpPr txBox="1"/>
            <p:nvPr/>
          </p:nvSpPr>
          <p:spPr>
            <a:xfrm>
              <a:off x="641576" y="5394336"/>
              <a:ext cx="6126480" cy="307777"/>
            </a:xfrm>
            <a:prstGeom prst="rect">
              <a:avLst/>
            </a:prstGeom>
            <a:noFill/>
          </p:spPr>
          <p:txBody>
            <a:bodyPr wrap="square">
              <a:spAutoFit/>
            </a:bodyPr>
            <a:lstStyle/>
            <a:p>
              <a:r>
                <a:rPr lang="zh-CN" altLang="en-US" sz="1400" dirty="0">
                  <a:latin typeface="+mn-lt"/>
                  <a:ea typeface="+mn-ea"/>
                  <a:cs typeface="+mn-ea"/>
                  <a:sym typeface="+mn-lt"/>
                </a:rPr>
                <a:t>﻿</a:t>
              </a:r>
              <a:r>
                <a:rPr lang="en-US" altLang="zh-CN" sz="1400" dirty="0">
                  <a:latin typeface="+mn-lt"/>
                  <a:ea typeface="+mn-ea"/>
                  <a:cs typeface="+mn-ea"/>
                  <a:sym typeface="+mn-lt"/>
                </a:rPr>
                <a:t>A</a:t>
              </a:r>
              <a:r>
                <a:rPr lang="zh-CN" altLang="en-US" sz="1400" dirty="0">
                  <a:latin typeface="+mn-lt"/>
                  <a:ea typeface="+mn-ea"/>
                  <a:cs typeface="+mn-ea"/>
                  <a:sym typeface="+mn-lt"/>
                </a:rPr>
                <a:t>ll-fiber spectrometers</a:t>
              </a:r>
              <a:r>
                <a:rPr lang="en-US" altLang="zh-CN" sz="1400" dirty="0">
                  <a:latin typeface="+mn-lt"/>
                  <a:ea typeface="+mn-ea"/>
                  <a:cs typeface="+mn-ea"/>
                  <a:sym typeface="+mn-lt"/>
                </a:rPr>
                <a:t>+Camera</a:t>
              </a:r>
              <a:endParaRPr lang="zh-CN" altLang="en-US" sz="1400" dirty="0">
                <a:latin typeface="+mn-lt"/>
                <a:ea typeface="+mn-ea"/>
                <a:cs typeface="+mn-ea"/>
                <a:sym typeface="+mn-lt"/>
              </a:endParaRPr>
            </a:p>
          </p:txBody>
        </p:sp>
        <p:sp>
          <p:nvSpPr>
            <p:cNvPr id="11" name="文本框 10">
              <a:extLst>
                <a:ext uri="{FF2B5EF4-FFF2-40B4-BE49-F238E27FC236}">
                  <a16:creationId xmlns:a16="http://schemas.microsoft.com/office/drawing/2014/main" id="{D766D088-6ED2-C379-5BE0-C66A92D2CE41}"/>
                </a:ext>
              </a:extLst>
            </p:cNvPr>
            <p:cNvSpPr txBox="1"/>
            <p:nvPr/>
          </p:nvSpPr>
          <p:spPr>
            <a:xfrm>
              <a:off x="664086" y="2879785"/>
              <a:ext cx="6126480" cy="307777"/>
            </a:xfrm>
            <a:prstGeom prst="rect">
              <a:avLst/>
            </a:prstGeom>
            <a:noFill/>
          </p:spPr>
          <p:txBody>
            <a:bodyPr wrap="square">
              <a:spAutoFit/>
            </a:bodyPr>
            <a:lstStyle/>
            <a:p>
              <a:r>
                <a:rPr lang="en-US" altLang="zh-CN" sz="1400" dirty="0" err="1">
                  <a:latin typeface="+mn-lt"/>
                  <a:ea typeface="+mn-ea"/>
                  <a:cs typeface="+mn-ea"/>
                  <a:sym typeface="+mn-lt"/>
                </a:rPr>
                <a:t>Metasurface</a:t>
              </a:r>
              <a:r>
                <a:rPr lang="zh-CN" altLang="en-US" sz="1400" dirty="0">
                  <a:latin typeface="+mn-lt"/>
                  <a:ea typeface="+mn-ea"/>
                  <a:cs typeface="+mn-ea"/>
                  <a:sym typeface="+mn-lt"/>
                </a:rPr>
                <a:t> </a:t>
              </a:r>
              <a:r>
                <a:rPr lang="en-US" altLang="zh-CN" sz="1400" dirty="0">
                  <a:latin typeface="+mn-lt"/>
                  <a:ea typeface="+mn-ea"/>
                  <a:cs typeface="+mn-ea"/>
                  <a:sym typeface="+mn-lt"/>
                </a:rPr>
                <a:t>units +</a:t>
              </a:r>
              <a:r>
                <a:rPr lang="zh-CN" altLang="en-US" sz="1400" dirty="0">
                  <a:latin typeface="+mn-lt"/>
                  <a:ea typeface="+mn-ea"/>
                  <a:cs typeface="+mn-ea"/>
                  <a:sym typeface="+mn-lt"/>
                </a:rPr>
                <a:t> </a:t>
              </a:r>
              <a:r>
                <a:rPr lang="en-US" altLang="zh-CN" sz="1400" dirty="0">
                  <a:latin typeface="+mn-lt"/>
                  <a:ea typeface="+mn-ea"/>
                  <a:cs typeface="+mn-ea"/>
                  <a:sym typeface="+mn-lt"/>
                </a:rPr>
                <a:t>Camera</a:t>
              </a:r>
              <a:endParaRPr lang="zh-CN" altLang="en-US" sz="1400" dirty="0">
                <a:latin typeface="+mn-lt"/>
                <a:ea typeface="+mn-ea"/>
                <a:cs typeface="+mn-ea"/>
                <a:sym typeface="+mn-lt"/>
              </a:endParaRPr>
            </a:p>
          </p:txBody>
        </p:sp>
      </p:grpSp>
    </p:spTree>
    <p:extLst>
      <p:ext uri="{BB962C8B-B14F-4D97-AF65-F5344CB8AC3E}">
        <p14:creationId xmlns:p14="http://schemas.microsoft.com/office/powerpoint/2010/main" val="21672730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191D4A9-E950-D85A-A315-973CA0C3ACBE}"/>
              </a:ext>
            </a:extLst>
          </p:cNvPr>
          <p:cNvSpPr>
            <a:spLocks noGrp="1"/>
          </p:cNvSpPr>
          <p:nvPr>
            <p:ph type="body" sz="quarter" idx="11"/>
          </p:nvPr>
        </p:nvSpPr>
        <p:spPr/>
        <p:txBody>
          <a:bodyPr/>
          <a:lstStyle/>
          <a:p>
            <a:r>
              <a:rPr kumimoji="1" lang="en-US" altLang="zh-CN" dirty="0">
                <a:latin typeface="+mn-lt"/>
                <a:ea typeface="+mn-ea"/>
                <a:cs typeface="+mn-ea"/>
                <a:sym typeface="+mn-lt"/>
              </a:rPr>
              <a:t>The</a:t>
            </a:r>
            <a:r>
              <a:rPr kumimoji="1" lang="zh-CN" altLang="en-US" dirty="0">
                <a:latin typeface="+mn-lt"/>
                <a:ea typeface="+mn-ea"/>
                <a:cs typeface="+mn-ea"/>
                <a:sym typeface="+mn-lt"/>
              </a:rPr>
              <a:t> </a:t>
            </a:r>
            <a:r>
              <a:rPr kumimoji="1" lang="en-US" altLang="zh-CN" dirty="0">
                <a:latin typeface="+mn-lt"/>
                <a:ea typeface="+mn-ea"/>
                <a:cs typeface="+mn-ea"/>
                <a:sym typeface="+mn-lt"/>
              </a:rPr>
              <a:t>physical</a:t>
            </a:r>
            <a:r>
              <a:rPr kumimoji="1" lang="zh-CN" altLang="en-US" dirty="0">
                <a:latin typeface="+mn-lt"/>
                <a:ea typeface="+mn-ea"/>
                <a:cs typeface="+mn-ea"/>
                <a:sym typeface="+mn-lt"/>
              </a:rPr>
              <a:t> </a:t>
            </a:r>
            <a:r>
              <a:rPr kumimoji="1" lang="en-US" altLang="zh-CN" dirty="0">
                <a:latin typeface="+mn-lt"/>
                <a:ea typeface="+mn-ea"/>
                <a:cs typeface="+mn-ea"/>
                <a:sym typeface="+mn-lt"/>
              </a:rPr>
              <a:t>properties</a:t>
            </a:r>
            <a:r>
              <a:rPr kumimoji="1" lang="zh-CN" altLang="en-US" dirty="0">
                <a:latin typeface="+mn-lt"/>
                <a:ea typeface="+mn-ea"/>
                <a:cs typeface="+mn-ea"/>
                <a:sym typeface="+mn-lt"/>
              </a:rPr>
              <a:t> </a:t>
            </a:r>
            <a:r>
              <a:rPr kumimoji="1" lang="en-US" altLang="zh-CN" dirty="0">
                <a:latin typeface="+mn-lt"/>
                <a:ea typeface="+mn-ea"/>
                <a:cs typeface="+mn-ea"/>
                <a:sym typeface="+mn-lt"/>
              </a:rPr>
              <a:t>of</a:t>
            </a:r>
            <a:r>
              <a:rPr kumimoji="1" lang="zh-CN" altLang="en-US" dirty="0">
                <a:latin typeface="+mn-lt"/>
                <a:ea typeface="+mn-ea"/>
                <a:cs typeface="+mn-ea"/>
                <a:sym typeface="+mn-lt"/>
              </a:rPr>
              <a:t> </a:t>
            </a:r>
            <a:r>
              <a:rPr kumimoji="1" lang="en-US" altLang="zh-CN" dirty="0">
                <a:latin typeface="+mn-lt"/>
                <a:ea typeface="+mn-ea"/>
                <a:cs typeface="+mn-ea"/>
                <a:sym typeface="+mn-lt"/>
              </a:rPr>
              <a:t>resonators</a:t>
            </a:r>
            <a:r>
              <a:rPr kumimoji="1" lang="zh-CN" altLang="en-US" dirty="0">
                <a:latin typeface="+mn-lt"/>
                <a:ea typeface="+mn-ea"/>
                <a:cs typeface="+mn-ea"/>
                <a:sym typeface="+mn-lt"/>
              </a:rPr>
              <a:t> </a:t>
            </a:r>
          </a:p>
        </p:txBody>
      </p:sp>
      <p:pic>
        <p:nvPicPr>
          <p:cNvPr id="4" name="图片 3">
            <a:extLst>
              <a:ext uri="{FF2B5EF4-FFF2-40B4-BE49-F238E27FC236}">
                <a16:creationId xmlns:a16="http://schemas.microsoft.com/office/drawing/2014/main" id="{48C16D9D-50C2-C368-B248-4FE27A7716B3}"/>
              </a:ext>
            </a:extLst>
          </p:cNvPr>
          <p:cNvPicPr>
            <a:picLocks noChangeAspect="1"/>
          </p:cNvPicPr>
          <p:nvPr/>
        </p:nvPicPr>
        <p:blipFill>
          <a:blip r:embed="rId3"/>
          <a:stretch>
            <a:fillRect/>
          </a:stretch>
        </p:blipFill>
        <p:spPr>
          <a:xfrm>
            <a:off x="588162" y="813317"/>
            <a:ext cx="4318474" cy="4910653"/>
          </a:xfrm>
          <a:prstGeom prst="rect">
            <a:avLst/>
          </a:prstGeom>
        </p:spPr>
      </p:pic>
      <p:pic>
        <p:nvPicPr>
          <p:cNvPr id="15" name="图片 14">
            <a:extLst>
              <a:ext uri="{FF2B5EF4-FFF2-40B4-BE49-F238E27FC236}">
                <a16:creationId xmlns:a16="http://schemas.microsoft.com/office/drawing/2014/main" id="{2135FF16-6ABF-02EA-BD5D-ADD9F57058AA}"/>
              </a:ext>
            </a:extLst>
          </p:cNvPr>
          <p:cNvPicPr>
            <a:picLocks noChangeAspect="1"/>
          </p:cNvPicPr>
          <p:nvPr/>
        </p:nvPicPr>
        <p:blipFill>
          <a:blip r:embed="rId4"/>
          <a:stretch>
            <a:fillRect/>
          </a:stretch>
        </p:blipFill>
        <p:spPr>
          <a:xfrm>
            <a:off x="6004188" y="2808939"/>
            <a:ext cx="4548552" cy="2973904"/>
          </a:xfrm>
          <a:prstGeom prst="rect">
            <a:avLst/>
          </a:prstGeom>
        </p:spPr>
      </p:pic>
      <p:pic>
        <p:nvPicPr>
          <p:cNvPr id="17" name="图片 16">
            <a:extLst>
              <a:ext uri="{FF2B5EF4-FFF2-40B4-BE49-F238E27FC236}">
                <a16:creationId xmlns:a16="http://schemas.microsoft.com/office/drawing/2014/main" id="{034F9540-7EEC-21E0-01C4-85075B09F55B}"/>
              </a:ext>
            </a:extLst>
          </p:cNvPr>
          <p:cNvPicPr>
            <a:picLocks noChangeAspect="1"/>
          </p:cNvPicPr>
          <p:nvPr/>
        </p:nvPicPr>
        <p:blipFill>
          <a:blip r:embed="rId5"/>
          <a:stretch>
            <a:fillRect/>
          </a:stretch>
        </p:blipFill>
        <p:spPr>
          <a:xfrm>
            <a:off x="5632224" y="770127"/>
            <a:ext cx="5292481" cy="1838994"/>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5B1686F3-B53E-0654-D295-A3C46DD1CA64}"/>
                  </a:ext>
                </a:extLst>
              </p:cNvPr>
              <p:cNvSpPr txBox="1"/>
              <p:nvPr/>
            </p:nvSpPr>
            <p:spPr>
              <a:xfrm>
                <a:off x="8935185" y="5800508"/>
                <a:ext cx="2864887" cy="7402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zh-CN" altLang="zh-CN" sz="1800" i="1" kern="100" smtClean="0">
                              <a:effectLst/>
                              <a:latin typeface="Cambria Math" panose="02040503050406030204" pitchFamily="18" charset="0"/>
                              <a:ea typeface="+mn-ea"/>
                              <a:cs typeface="+mn-ea"/>
                              <a:sym typeface="+mn-lt"/>
                            </a:rPr>
                          </m:ctrlPr>
                        </m:fPr>
                        <m:num>
                          <m:sSub>
                            <m:sSubPr>
                              <m:ctrlPr>
                                <a:rPr lang="zh-CN" altLang="zh-CN" sz="1800" i="1" kern="100">
                                  <a:effectLst/>
                                  <a:latin typeface="Cambria Math" panose="02040503050406030204" pitchFamily="18" charset="0"/>
                                  <a:ea typeface="+mn-ea"/>
                                  <a:cs typeface="+mn-ea"/>
                                  <a:sym typeface="+mn-lt"/>
                                </a:rPr>
                              </m:ctrlPr>
                            </m:sSubPr>
                            <m:e>
                              <m:r>
                                <a:rPr lang="en-US" altLang="zh-CN" sz="1800" i="1" kern="100">
                                  <a:effectLst/>
                                  <a:latin typeface="Cambria Math" panose="02040503050406030204" pitchFamily="18" charset="0"/>
                                  <a:ea typeface="+mn-ea"/>
                                  <a:cs typeface="+mn-ea"/>
                                  <a:sym typeface="+mn-lt"/>
                                </a:rPr>
                                <m:t>𝐸</m:t>
                              </m:r>
                            </m:e>
                            <m:sub>
                              <m:r>
                                <a:rPr lang="en-US" altLang="zh-CN" sz="1800" i="1" kern="100">
                                  <a:effectLst/>
                                  <a:latin typeface="Cambria Math" panose="02040503050406030204" pitchFamily="18" charset="0"/>
                                  <a:ea typeface="+mn-ea"/>
                                  <a:cs typeface="+mn-ea"/>
                                  <a:sym typeface="+mn-lt"/>
                                </a:rPr>
                                <m:t>𝑝𝑎𝑠𝑠</m:t>
                              </m:r>
                              <m:r>
                                <a:rPr lang="en-US" altLang="zh-CN" sz="1800" i="1" kern="100">
                                  <a:effectLst/>
                                  <a:latin typeface="Cambria Math" panose="02040503050406030204" pitchFamily="18" charset="0"/>
                                  <a:ea typeface="+mn-ea"/>
                                  <a:cs typeface="+mn-ea"/>
                                  <a:sym typeface="+mn-lt"/>
                                </a:rPr>
                                <m:t> </m:t>
                              </m:r>
                            </m:sub>
                          </m:sSub>
                        </m:num>
                        <m:den>
                          <m:sSub>
                            <m:sSubPr>
                              <m:ctrlPr>
                                <a:rPr lang="zh-CN" altLang="zh-CN" sz="1800" i="1" kern="100">
                                  <a:effectLst/>
                                  <a:latin typeface="Cambria Math" panose="02040503050406030204" pitchFamily="18" charset="0"/>
                                  <a:ea typeface="+mn-ea"/>
                                  <a:cs typeface="+mn-ea"/>
                                  <a:sym typeface="+mn-lt"/>
                                </a:rPr>
                              </m:ctrlPr>
                            </m:sSubPr>
                            <m:e>
                              <m:r>
                                <a:rPr lang="en-US" altLang="zh-CN" sz="1800" i="1" kern="100">
                                  <a:effectLst/>
                                  <a:latin typeface="Cambria Math" panose="02040503050406030204" pitchFamily="18" charset="0"/>
                                  <a:ea typeface="+mn-ea"/>
                                  <a:cs typeface="+mn-ea"/>
                                  <a:sym typeface="+mn-lt"/>
                                </a:rPr>
                                <m:t>𝐸</m:t>
                              </m:r>
                            </m:e>
                            <m:sub>
                              <m:r>
                                <a:rPr lang="en-US" altLang="zh-CN" sz="1800" i="1" kern="100">
                                  <a:effectLst/>
                                  <a:latin typeface="Cambria Math" panose="02040503050406030204" pitchFamily="18" charset="0"/>
                                  <a:ea typeface="+mn-ea"/>
                                  <a:cs typeface="+mn-ea"/>
                                  <a:sym typeface="+mn-lt"/>
                                </a:rPr>
                                <m:t>𝑖𝑛𝑝𝑢𝑡</m:t>
                              </m:r>
                              <m:r>
                                <a:rPr lang="en-US" altLang="zh-CN" sz="1800" i="1" kern="100">
                                  <a:effectLst/>
                                  <a:latin typeface="Cambria Math" panose="02040503050406030204" pitchFamily="18" charset="0"/>
                                  <a:ea typeface="+mn-ea"/>
                                  <a:cs typeface="+mn-ea"/>
                                  <a:sym typeface="+mn-lt"/>
                                </a:rPr>
                                <m:t> </m:t>
                              </m:r>
                            </m:sub>
                          </m:sSub>
                        </m:den>
                      </m:f>
                      <m:r>
                        <a:rPr lang="en-US" altLang="zh-CN" sz="1800" i="1" kern="100">
                          <a:effectLst/>
                          <a:latin typeface="Cambria Math" panose="02040503050406030204" pitchFamily="18" charset="0"/>
                          <a:ea typeface="+mn-ea"/>
                          <a:cs typeface="+mn-ea"/>
                          <a:sym typeface="+mn-lt"/>
                        </a:rPr>
                        <m:t>=</m:t>
                      </m:r>
                      <m:sSup>
                        <m:sSupPr>
                          <m:ctrlPr>
                            <a:rPr lang="zh-CN" altLang="zh-CN" sz="1800" i="1" kern="100">
                              <a:effectLst/>
                              <a:latin typeface="Cambria Math" panose="02040503050406030204" pitchFamily="18" charset="0"/>
                              <a:ea typeface="+mn-ea"/>
                              <a:cs typeface="+mn-ea"/>
                              <a:sym typeface="+mn-lt"/>
                            </a:rPr>
                          </m:ctrlPr>
                        </m:sSupPr>
                        <m:e>
                          <m:r>
                            <a:rPr lang="en-US" altLang="zh-CN" sz="1800" i="1" kern="100">
                              <a:effectLst/>
                              <a:latin typeface="Cambria Math" panose="02040503050406030204" pitchFamily="18" charset="0"/>
                              <a:ea typeface="+mn-ea"/>
                              <a:cs typeface="+mn-ea"/>
                              <a:sym typeface="+mn-lt"/>
                            </a:rPr>
                            <m:t>𝑒</m:t>
                          </m:r>
                        </m:e>
                        <m:sup>
                          <m:r>
                            <a:rPr lang="en-US" altLang="zh-CN" sz="1800" i="1" kern="100">
                              <a:effectLst/>
                              <a:latin typeface="Cambria Math" panose="02040503050406030204" pitchFamily="18" charset="0"/>
                              <a:ea typeface="+mn-ea"/>
                              <a:cs typeface="+mn-ea"/>
                              <a:sym typeface="+mn-lt"/>
                            </a:rPr>
                            <m:t>𝑖</m:t>
                          </m:r>
                          <m:r>
                            <a:rPr lang="en-US" altLang="zh-CN" sz="1800" i="1" kern="100">
                              <a:effectLst/>
                              <a:latin typeface="Cambria Math" panose="02040503050406030204" pitchFamily="18" charset="0"/>
                              <a:ea typeface="+mn-ea"/>
                              <a:cs typeface="+mn-ea"/>
                              <a:sym typeface="+mn-lt"/>
                            </a:rPr>
                            <m:t>(</m:t>
                          </m:r>
                          <m:r>
                            <a:rPr lang="en-US" altLang="zh-CN" sz="1800" i="1" kern="100">
                              <a:effectLst/>
                              <a:latin typeface="Cambria Math" panose="02040503050406030204" pitchFamily="18" charset="0"/>
                              <a:ea typeface="+mn-ea"/>
                              <a:cs typeface="+mn-ea"/>
                              <a:sym typeface="+mn-lt"/>
                            </a:rPr>
                            <m:t>𝜋</m:t>
                          </m:r>
                          <m:r>
                            <a:rPr lang="en-US" altLang="zh-CN" sz="1800" i="1" kern="100">
                              <a:effectLst/>
                              <a:latin typeface="Cambria Math" panose="02040503050406030204" pitchFamily="18" charset="0"/>
                              <a:ea typeface="+mn-ea"/>
                              <a:cs typeface="+mn-ea"/>
                              <a:sym typeface="+mn-lt"/>
                            </a:rPr>
                            <m:t>+</m:t>
                          </m:r>
                          <m:r>
                            <a:rPr lang="en-US" altLang="zh-CN" sz="1800" i="1" kern="100">
                              <a:effectLst/>
                              <a:latin typeface="Cambria Math" panose="02040503050406030204" pitchFamily="18" charset="0"/>
                              <a:ea typeface="+mn-ea"/>
                              <a:cs typeface="+mn-ea"/>
                              <a:sym typeface="+mn-lt"/>
                            </a:rPr>
                            <m:t>𝜙</m:t>
                          </m:r>
                          <m:r>
                            <a:rPr lang="en-US" altLang="zh-CN" sz="1800" i="1" kern="100">
                              <a:effectLst/>
                              <a:latin typeface="Cambria Math" panose="02040503050406030204" pitchFamily="18" charset="0"/>
                              <a:ea typeface="+mn-ea"/>
                              <a:cs typeface="+mn-ea"/>
                              <a:sym typeface="+mn-lt"/>
                            </a:rPr>
                            <m:t>)</m:t>
                          </m:r>
                        </m:sup>
                      </m:sSup>
                      <m:f>
                        <m:fPr>
                          <m:ctrlPr>
                            <a:rPr lang="zh-CN" altLang="zh-CN" sz="1800" i="1" kern="100">
                              <a:effectLst/>
                              <a:latin typeface="Cambria Math" panose="02040503050406030204" pitchFamily="18" charset="0"/>
                              <a:ea typeface="+mn-ea"/>
                              <a:cs typeface="+mn-ea"/>
                              <a:sym typeface="+mn-lt"/>
                            </a:rPr>
                          </m:ctrlPr>
                        </m:fPr>
                        <m:num>
                          <m:r>
                            <a:rPr lang="en-US" altLang="zh-CN" sz="1800" i="1" kern="100">
                              <a:effectLst/>
                              <a:latin typeface="Cambria Math" panose="02040503050406030204" pitchFamily="18" charset="0"/>
                              <a:ea typeface="+mn-ea"/>
                              <a:cs typeface="+mn-ea"/>
                              <a:sym typeface="+mn-lt"/>
                            </a:rPr>
                            <m:t>𝑎</m:t>
                          </m:r>
                          <m:r>
                            <a:rPr lang="en-US" altLang="zh-CN" sz="1800" i="1" kern="100">
                              <a:effectLst/>
                              <a:latin typeface="Cambria Math" panose="02040503050406030204" pitchFamily="18" charset="0"/>
                              <a:ea typeface="+mn-ea"/>
                              <a:cs typeface="+mn-ea"/>
                              <a:sym typeface="+mn-lt"/>
                            </a:rPr>
                            <m:t>−</m:t>
                          </m:r>
                          <m:r>
                            <a:rPr lang="en-US" altLang="zh-CN" sz="1800" i="1" kern="100">
                              <a:effectLst/>
                              <a:latin typeface="Cambria Math" panose="02040503050406030204" pitchFamily="18" charset="0"/>
                              <a:ea typeface="+mn-ea"/>
                              <a:cs typeface="+mn-ea"/>
                              <a:sym typeface="+mn-lt"/>
                            </a:rPr>
                            <m:t>𝑟</m:t>
                          </m:r>
                          <m:sSup>
                            <m:sSupPr>
                              <m:ctrlPr>
                                <a:rPr lang="zh-CN" altLang="zh-CN" sz="1800" i="1" kern="100">
                                  <a:effectLst/>
                                  <a:latin typeface="Cambria Math" panose="02040503050406030204" pitchFamily="18" charset="0"/>
                                  <a:ea typeface="+mn-ea"/>
                                  <a:cs typeface="+mn-ea"/>
                                  <a:sym typeface="+mn-lt"/>
                                </a:rPr>
                              </m:ctrlPr>
                            </m:sSupPr>
                            <m:e>
                              <m:r>
                                <a:rPr lang="en-US" altLang="zh-CN" sz="1800" i="1" kern="100">
                                  <a:effectLst/>
                                  <a:latin typeface="Cambria Math" panose="02040503050406030204" pitchFamily="18" charset="0"/>
                                  <a:ea typeface="+mn-ea"/>
                                  <a:cs typeface="+mn-ea"/>
                                  <a:sym typeface="+mn-lt"/>
                                </a:rPr>
                                <m:t>𝑒</m:t>
                              </m:r>
                            </m:e>
                            <m:sup>
                              <m:r>
                                <a:rPr lang="en-US" altLang="zh-CN" sz="1800" i="1" kern="100">
                                  <a:effectLst/>
                                  <a:latin typeface="Cambria Math" panose="02040503050406030204" pitchFamily="18" charset="0"/>
                                  <a:ea typeface="+mn-ea"/>
                                  <a:cs typeface="+mn-ea"/>
                                  <a:sym typeface="+mn-lt"/>
                                </a:rPr>
                                <m:t>−</m:t>
                              </m:r>
                              <m:r>
                                <a:rPr lang="en-US" altLang="zh-CN" sz="1800" i="1" kern="100">
                                  <a:effectLst/>
                                  <a:latin typeface="Cambria Math" panose="02040503050406030204" pitchFamily="18" charset="0"/>
                                  <a:ea typeface="+mn-ea"/>
                                  <a:cs typeface="+mn-ea"/>
                                  <a:sym typeface="+mn-lt"/>
                                </a:rPr>
                                <m:t>𝑖</m:t>
                              </m:r>
                              <m:r>
                                <a:rPr lang="en-US" altLang="zh-CN" sz="1800" i="1" kern="100">
                                  <a:effectLst/>
                                  <a:latin typeface="Cambria Math" panose="02040503050406030204" pitchFamily="18" charset="0"/>
                                  <a:ea typeface="+mn-ea"/>
                                  <a:cs typeface="+mn-ea"/>
                                  <a:sym typeface="+mn-lt"/>
                                </a:rPr>
                                <m:t>𝜙</m:t>
                              </m:r>
                            </m:sup>
                          </m:sSup>
                        </m:num>
                        <m:den>
                          <m:r>
                            <a:rPr lang="en-US" altLang="zh-CN" sz="1800" i="1" kern="100">
                              <a:effectLst/>
                              <a:latin typeface="Cambria Math" panose="02040503050406030204" pitchFamily="18" charset="0"/>
                              <a:ea typeface="+mn-ea"/>
                              <a:cs typeface="+mn-ea"/>
                              <a:sym typeface="+mn-lt"/>
                            </a:rPr>
                            <m:t>1−</m:t>
                          </m:r>
                          <m:r>
                            <a:rPr lang="en-US" altLang="zh-CN" sz="1800" i="1" kern="100">
                              <a:effectLst/>
                              <a:latin typeface="Cambria Math" panose="02040503050406030204" pitchFamily="18" charset="0"/>
                              <a:ea typeface="+mn-ea"/>
                              <a:cs typeface="+mn-ea"/>
                              <a:sym typeface="+mn-lt"/>
                            </a:rPr>
                            <m:t>𝑟𝑎</m:t>
                          </m:r>
                          <m:sSup>
                            <m:sSupPr>
                              <m:ctrlPr>
                                <a:rPr lang="zh-CN" altLang="zh-CN" sz="1800" i="1" kern="100">
                                  <a:effectLst/>
                                  <a:latin typeface="Cambria Math" panose="02040503050406030204" pitchFamily="18" charset="0"/>
                                  <a:ea typeface="+mn-ea"/>
                                  <a:cs typeface="+mn-ea"/>
                                  <a:sym typeface="+mn-lt"/>
                                </a:rPr>
                              </m:ctrlPr>
                            </m:sSupPr>
                            <m:e>
                              <m:r>
                                <a:rPr lang="en-US" altLang="zh-CN" sz="1800" i="1" kern="100">
                                  <a:effectLst/>
                                  <a:latin typeface="Cambria Math" panose="02040503050406030204" pitchFamily="18" charset="0"/>
                                  <a:ea typeface="+mn-ea"/>
                                  <a:cs typeface="+mn-ea"/>
                                  <a:sym typeface="+mn-lt"/>
                                </a:rPr>
                                <m:t>𝑒</m:t>
                              </m:r>
                            </m:e>
                            <m:sup>
                              <m:r>
                                <a:rPr lang="en-US" altLang="zh-CN" sz="1800" i="1" kern="100">
                                  <a:effectLst/>
                                  <a:latin typeface="Cambria Math" panose="02040503050406030204" pitchFamily="18" charset="0"/>
                                  <a:ea typeface="+mn-ea"/>
                                  <a:cs typeface="+mn-ea"/>
                                  <a:sym typeface="+mn-lt"/>
                                </a:rPr>
                                <m:t>𝑖</m:t>
                              </m:r>
                              <m:r>
                                <a:rPr lang="en-US" altLang="zh-CN" sz="1800" i="1" kern="100">
                                  <a:effectLst/>
                                  <a:latin typeface="Cambria Math" panose="02040503050406030204" pitchFamily="18" charset="0"/>
                                  <a:ea typeface="+mn-ea"/>
                                  <a:cs typeface="+mn-ea"/>
                                  <a:sym typeface="+mn-lt"/>
                                </a:rPr>
                                <m:t>𝜙</m:t>
                              </m:r>
                            </m:sup>
                          </m:sSup>
                        </m:den>
                      </m:f>
                    </m:oMath>
                  </m:oMathPara>
                </a14:m>
                <a:endParaRPr lang="zh-CN" altLang="zh-CN" sz="1800" kern="100" dirty="0">
                  <a:effectLst/>
                  <a:latin typeface="+mn-lt"/>
                  <a:ea typeface="+mn-ea"/>
                  <a:cs typeface="+mn-ea"/>
                  <a:sym typeface="+mn-lt"/>
                </a:endParaRPr>
              </a:p>
            </p:txBody>
          </p:sp>
        </mc:Choice>
        <mc:Fallback xmlns="">
          <p:sp>
            <p:nvSpPr>
              <p:cNvPr id="13" name="文本框 12">
                <a:extLst>
                  <a:ext uri="{FF2B5EF4-FFF2-40B4-BE49-F238E27FC236}">
                    <a16:creationId xmlns:a16="http://schemas.microsoft.com/office/drawing/2014/main" id="{5B1686F3-B53E-0654-D295-A3C46DD1CA64}"/>
                  </a:ext>
                </a:extLst>
              </p:cNvPr>
              <p:cNvSpPr txBox="1">
                <a:spLocks noRot="1" noChangeAspect="1" noMove="1" noResize="1" noEditPoints="1" noAdjustHandles="1" noChangeArrowheads="1" noChangeShapeType="1" noTextEdit="1"/>
              </p:cNvSpPr>
              <p:nvPr/>
            </p:nvSpPr>
            <p:spPr>
              <a:xfrm>
                <a:off x="8935185" y="5800508"/>
                <a:ext cx="2864887" cy="74026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352828B-8480-DE7B-E360-046AD826124C}"/>
                  </a:ext>
                </a:extLst>
              </p:cNvPr>
              <p:cNvSpPr txBox="1"/>
              <p:nvPr/>
            </p:nvSpPr>
            <p:spPr>
              <a:xfrm>
                <a:off x="-59267" y="6326165"/>
                <a:ext cx="8721290" cy="2468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altLang="zh-CN" sz="1000">
                          <a:effectLst/>
                          <a:latin typeface="+mn-lt"/>
                          <a:ea typeface="+mn-ea"/>
                          <a:cs typeface="+mn-ea"/>
                          <a:sym typeface="+mn-lt"/>
                        </a:rPr>
                        <m:t>W</m:t>
                      </m:r>
                      <m:r>
                        <m:rPr>
                          <m:nor/>
                        </m:rPr>
                        <a:rPr lang="en-US" altLang="zh-CN" sz="1000">
                          <a:effectLst/>
                          <a:latin typeface="+mn-lt"/>
                          <a:ea typeface="+mn-ea"/>
                          <a:cs typeface="+mn-ea"/>
                          <a:sym typeface="+mn-lt"/>
                        </a:rPr>
                        <m:t>. </m:t>
                      </m:r>
                      <m:r>
                        <m:rPr>
                          <m:nor/>
                        </m:rPr>
                        <a:rPr lang="en-US" altLang="zh-CN" sz="1000">
                          <a:effectLst/>
                          <a:latin typeface="+mn-lt"/>
                          <a:ea typeface="+mn-ea"/>
                          <a:cs typeface="+mn-ea"/>
                          <a:sym typeface="+mn-lt"/>
                        </a:rPr>
                        <m:t>Bogaerts</m:t>
                      </m:r>
                      <m:r>
                        <m:rPr>
                          <m:nor/>
                        </m:rPr>
                        <a:rPr lang="en-US" altLang="zh-CN" sz="1000">
                          <a:effectLst/>
                          <a:latin typeface="+mn-lt"/>
                          <a:ea typeface="+mn-ea"/>
                          <a:cs typeface="+mn-ea"/>
                          <a:sym typeface="+mn-lt"/>
                        </a:rPr>
                        <m:t>, </m:t>
                      </m:r>
                      <m:r>
                        <m:rPr>
                          <m:nor/>
                        </m:rPr>
                        <a:rPr lang="en-US" altLang="zh-CN" sz="1000">
                          <a:effectLst/>
                          <a:latin typeface="+mn-lt"/>
                          <a:ea typeface="+mn-ea"/>
                          <a:cs typeface="+mn-ea"/>
                          <a:sym typeface="+mn-lt"/>
                        </a:rPr>
                        <m:t>P</m:t>
                      </m:r>
                      <m:r>
                        <m:rPr>
                          <m:nor/>
                        </m:rPr>
                        <a:rPr lang="en-US" altLang="zh-CN" sz="1000">
                          <a:effectLst/>
                          <a:latin typeface="+mn-lt"/>
                          <a:ea typeface="+mn-ea"/>
                          <a:cs typeface="+mn-ea"/>
                          <a:sym typeface="+mn-lt"/>
                        </a:rPr>
                        <m:t>. </m:t>
                      </m:r>
                      <m:r>
                        <m:rPr>
                          <m:nor/>
                        </m:rPr>
                        <a:rPr lang="en-US" altLang="zh-CN" sz="1000">
                          <a:effectLst/>
                          <a:latin typeface="+mn-lt"/>
                          <a:ea typeface="+mn-ea"/>
                          <a:cs typeface="+mn-ea"/>
                          <a:sym typeface="+mn-lt"/>
                        </a:rPr>
                        <m:t>De</m:t>
                      </m:r>
                      <m:r>
                        <m:rPr>
                          <m:nor/>
                        </m:rPr>
                        <a:rPr lang="en-US" altLang="zh-CN" sz="1000">
                          <a:effectLst/>
                          <a:latin typeface="+mn-lt"/>
                          <a:ea typeface="+mn-ea"/>
                          <a:cs typeface="+mn-ea"/>
                          <a:sym typeface="+mn-lt"/>
                        </a:rPr>
                        <m:t> </m:t>
                      </m:r>
                      <m:r>
                        <m:rPr>
                          <m:nor/>
                        </m:rPr>
                        <a:rPr lang="en-US" altLang="zh-CN" sz="1000">
                          <a:effectLst/>
                          <a:latin typeface="+mn-lt"/>
                          <a:ea typeface="+mn-ea"/>
                          <a:cs typeface="+mn-ea"/>
                          <a:sym typeface="+mn-lt"/>
                        </a:rPr>
                        <m:t>Heyn</m:t>
                      </m:r>
                      <m:r>
                        <m:rPr>
                          <m:nor/>
                        </m:rPr>
                        <a:rPr lang="en-US" altLang="zh-CN" sz="1000">
                          <a:effectLst/>
                          <a:latin typeface="+mn-lt"/>
                          <a:ea typeface="+mn-ea"/>
                          <a:cs typeface="+mn-ea"/>
                          <a:sym typeface="+mn-lt"/>
                        </a:rPr>
                        <m:t>, </m:t>
                      </m:r>
                      <m:r>
                        <m:rPr>
                          <m:nor/>
                        </m:rPr>
                        <a:rPr lang="en-US" altLang="zh-CN" sz="1000">
                          <a:effectLst/>
                          <a:latin typeface="+mn-lt"/>
                          <a:ea typeface="+mn-ea"/>
                          <a:cs typeface="+mn-ea"/>
                          <a:sym typeface="+mn-lt"/>
                        </a:rPr>
                        <m:t>T</m:t>
                      </m:r>
                      <m:r>
                        <m:rPr>
                          <m:nor/>
                        </m:rPr>
                        <a:rPr lang="en-US" altLang="zh-CN" sz="1000">
                          <a:effectLst/>
                          <a:latin typeface="+mn-lt"/>
                          <a:ea typeface="+mn-ea"/>
                          <a:cs typeface="+mn-ea"/>
                          <a:sym typeface="+mn-lt"/>
                        </a:rPr>
                        <m:t>. </m:t>
                      </m:r>
                      <m:r>
                        <m:rPr>
                          <m:nor/>
                        </m:rPr>
                        <a:rPr lang="en-US" altLang="zh-CN" sz="1000">
                          <a:effectLst/>
                          <a:latin typeface="+mn-lt"/>
                          <a:ea typeface="+mn-ea"/>
                          <a:cs typeface="+mn-ea"/>
                          <a:sym typeface="+mn-lt"/>
                        </a:rPr>
                        <m:t>Van</m:t>
                      </m:r>
                      <m:r>
                        <m:rPr>
                          <m:nor/>
                        </m:rPr>
                        <a:rPr lang="en-US" altLang="zh-CN" sz="1000">
                          <a:effectLst/>
                          <a:latin typeface="+mn-lt"/>
                          <a:ea typeface="+mn-ea"/>
                          <a:cs typeface="+mn-ea"/>
                          <a:sym typeface="+mn-lt"/>
                        </a:rPr>
                        <m:t> </m:t>
                      </m:r>
                      <m:r>
                        <m:rPr>
                          <m:nor/>
                        </m:rPr>
                        <a:rPr lang="en-US" altLang="zh-CN" sz="1000">
                          <a:effectLst/>
                          <a:latin typeface="+mn-lt"/>
                          <a:ea typeface="+mn-ea"/>
                          <a:cs typeface="+mn-ea"/>
                          <a:sym typeface="+mn-lt"/>
                        </a:rPr>
                        <m:t>Vaerenbergh</m:t>
                      </m:r>
                      <m:r>
                        <m:rPr>
                          <m:nor/>
                        </m:rPr>
                        <a:rPr lang="en-US" altLang="zh-CN" sz="1000">
                          <a:effectLst/>
                          <a:latin typeface="+mn-lt"/>
                          <a:ea typeface="+mn-ea"/>
                          <a:cs typeface="+mn-ea"/>
                          <a:sym typeface="+mn-lt"/>
                        </a:rPr>
                        <m:t>, </m:t>
                      </m:r>
                      <m:r>
                        <m:rPr>
                          <m:nor/>
                        </m:rPr>
                        <a:rPr lang="en-US" altLang="zh-CN" sz="1000" b="0" i="0" smtClean="0">
                          <a:effectLst/>
                          <a:latin typeface="+mn-lt"/>
                          <a:ea typeface="+mn-ea"/>
                          <a:cs typeface="+mn-ea"/>
                          <a:sym typeface="+mn-lt"/>
                        </a:rPr>
                        <m:t>et</m:t>
                      </m:r>
                      <m:r>
                        <m:rPr>
                          <m:nor/>
                        </m:rPr>
                        <a:rPr lang="en-US" altLang="zh-CN" sz="1000" b="0" i="0" smtClean="0">
                          <a:effectLst/>
                          <a:latin typeface="+mn-lt"/>
                          <a:ea typeface="+mn-ea"/>
                          <a:cs typeface="+mn-ea"/>
                          <a:sym typeface="+mn-lt"/>
                        </a:rPr>
                        <m:t> </m:t>
                      </m:r>
                      <m:r>
                        <m:rPr>
                          <m:nor/>
                        </m:rPr>
                        <a:rPr lang="en-US" altLang="zh-CN" sz="1000" b="0" i="0" smtClean="0">
                          <a:effectLst/>
                          <a:latin typeface="+mn-lt"/>
                          <a:ea typeface="+mn-ea"/>
                          <a:cs typeface="+mn-ea"/>
                          <a:sym typeface="+mn-lt"/>
                        </a:rPr>
                        <m:t>al</m:t>
                      </m:r>
                      <m:r>
                        <m:rPr>
                          <m:nor/>
                        </m:rPr>
                        <a:rPr lang="en-US" altLang="zh-CN" sz="1000" b="0" i="0" smtClean="0">
                          <a:effectLst/>
                          <a:latin typeface="+mn-lt"/>
                          <a:ea typeface="+mn-ea"/>
                          <a:cs typeface="+mn-ea"/>
                          <a:sym typeface="+mn-lt"/>
                        </a:rPr>
                        <m:t>., "</m:t>
                      </m:r>
                      <m:r>
                        <m:rPr>
                          <m:nor/>
                        </m:rPr>
                        <a:rPr lang="en-US" altLang="zh-CN" sz="1000">
                          <a:effectLst/>
                          <a:latin typeface="+mn-lt"/>
                          <a:ea typeface="+mn-ea"/>
                          <a:cs typeface="+mn-ea"/>
                          <a:sym typeface="+mn-lt"/>
                        </a:rPr>
                        <m:t>Silicon</m:t>
                      </m:r>
                      <m:r>
                        <m:rPr>
                          <m:nor/>
                        </m:rPr>
                        <a:rPr lang="en-US" altLang="zh-CN" sz="1000">
                          <a:effectLst/>
                          <a:latin typeface="+mn-lt"/>
                          <a:ea typeface="+mn-ea"/>
                          <a:cs typeface="+mn-ea"/>
                          <a:sym typeface="+mn-lt"/>
                        </a:rPr>
                        <m:t> </m:t>
                      </m:r>
                      <m:r>
                        <m:rPr>
                          <m:nor/>
                        </m:rPr>
                        <a:rPr lang="en-US" altLang="zh-CN" sz="1000">
                          <a:effectLst/>
                          <a:latin typeface="+mn-lt"/>
                          <a:ea typeface="+mn-ea"/>
                          <a:cs typeface="+mn-ea"/>
                          <a:sym typeface="+mn-lt"/>
                        </a:rPr>
                        <m:t>microring</m:t>
                      </m:r>
                      <m:r>
                        <m:rPr>
                          <m:nor/>
                        </m:rPr>
                        <a:rPr lang="en-US" altLang="zh-CN" sz="1000">
                          <a:effectLst/>
                          <a:latin typeface="+mn-lt"/>
                          <a:ea typeface="+mn-ea"/>
                          <a:cs typeface="+mn-ea"/>
                          <a:sym typeface="+mn-lt"/>
                        </a:rPr>
                        <m:t> </m:t>
                      </m:r>
                      <m:r>
                        <m:rPr>
                          <m:nor/>
                        </m:rPr>
                        <a:rPr lang="en-US" altLang="zh-CN" sz="1000">
                          <a:effectLst/>
                          <a:latin typeface="+mn-lt"/>
                          <a:ea typeface="+mn-ea"/>
                          <a:cs typeface="+mn-ea"/>
                          <a:sym typeface="+mn-lt"/>
                        </a:rPr>
                        <m:t>resonators</m:t>
                      </m:r>
                      <m:r>
                        <m:rPr>
                          <m:nor/>
                        </m:rPr>
                        <a:rPr lang="en-US" altLang="zh-CN" sz="1000">
                          <a:effectLst/>
                          <a:latin typeface="+mn-lt"/>
                          <a:ea typeface="+mn-ea"/>
                          <a:cs typeface="+mn-ea"/>
                          <a:sym typeface="+mn-lt"/>
                        </a:rPr>
                        <m:t>," </m:t>
                      </m:r>
                      <m:r>
                        <m:rPr>
                          <m:nor/>
                        </m:rPr>
                        <a:rPr lang="en-US" altLang="zh-CN" sz="1000" b="1">
                          <a:effectLst/>
                          <a:latin typeface="+mn-lt"/>
                          <a:ea typeface="+mn-ea"/>
                          <a:cs typeface="+mn-ea"/>
                          <a:sym typeface="+mn-lt"/>
                        </a:rPr>
                        <m:t>Laser</m:t>
                      </m:r>
                      <m:r>
                        <m:rPr>
                          <m:nor/>
                        </m:rPr>
                        <a:rPr lang="en-US" altLang="zh-CN" sz="1000" b="1">
                          <a:effectLst/>
                          <a:latin typeface="+mn-lt"/>
                          <a:ea typeface="+mn-ea"/>
                          <a:cs typeface="+mn-ea"/>
                          <a:sym typeface="+mn-lt"/>
                        </a:rPr>
                        <m:t> &amp; </m:t>
                      </m:r>
                      <m:r>
                        <m:rPr>
                          <m:nor/>
                        </m:rPr>
                        <a:rPr lang="en-US" altLang="zh-CN" sz="1000" b="1">
                          <a:effectLst/>
                          <a:latin typeface="+mn-lt"/>
                          <a:ea typeface="+mn-ea"/>
                          <a:cs typeface="+mn-ea"/>
                          <a:sym typeface="+mn-lt"/>
                        </a:rPr>
                        <m:t>Photonics</m:t>
                      </m:r>
                      <m:r>
                        <m:rPr>
                          <m:nor/>
                        </m:rPr>
                        <a:rPr lang="en-US" altLang="zh-CN" sz="1000" b="1">
                          <a:effectLst/>
                          <a:latin typeface="+mn-lt"/>
                          <a:ea typeface="+mn-ea"/>
                          <a:cs typeface="+mn-ea"/>
                          <a:sym typeface="+mn-lt"/>
                        </a:rPr>
                        <m:t> </m:t>
                      </m:r>
                      <m:r>
                        <m:rPr>
                          <m:nor/>
                        </m:rPr>
                        <a:rPr lang="en-US" altLang="zh-CN" sz="1000" b="1">
                          <a:effectLst/>
                          <a:latin typeface="+mn-lt"/>
                          <a:ea typeface="+mn-ea"/>
                          <a:cs typeface="+mn-ea"/>
                          <a:sym typeface="+mn-lt"/>
                        </a:rPr>
                        <m:t>Reviews</m:t>
                      </m:r>
                      <m:r>
                        <m:rPr>
                          <m:nor/>
                        </m:rPr>
                        <a:rPr lang="en-US" altLang="zh-CN" sz="1000" b="1">
                          <a:effectLst/>
                          <a:latin typeface="+mn-lt"/>
                          <a:ea typeface="+mn-ea"/>
                          <a:cs typeface="+mn-ea"/>
                          <a:sym typeface="+mn-lt"/>
                        </a:rPr>
                        <m:t> </m:t>
                      </m:r>
                      <m:r>
                        <m:rPr>
                          <m:nor/>
                        </m:rPr>
                        <a:rPr lang="en-US" altLang="zh-CN" sz="1000">
                          <a:effectLst/>
                          <a:latin typeface="+mn-lt"/>
                          <a:ea typeface="+mn-ea"/>
                          <a:cs typeface="+mn-ea"/>
                          <a:sym typeface="+mn-lt"/>
                        </a:rPr>
                        <m:t>6, 47–73 (2012).</m:t>
                      </m:r>
                    </m:oMath>
                  </m:oMathPara>
                </a14:m>
                <a:endParaRPr lang="en-US" altLang="zh-CN" sz="1050" dirty="0">
                  <a:effectLst/>
                  <a:latin typeface="+mn-lt"/>
                  <a:ea typeface="+mn-ea"/>
                  <a:cs typeface="+mn-ea"/>
                  <a:sym typeface="+mn-lt"/>
                </a:endParaRPr>
              </a:p>
            </p:txBody>
          </p:sp>
        </mc:Choice>
        <mc:Fallback xmlns="">
          <p:sp>
            <p:nvSpPr>
              <p:cNvPr id="18" name="文本框 17">
                <a:extLst>
                  <a:ext uri="{FF2B5EF4-FFF2-40B4-BE49-F238E27FC236}">
                    <a16:creationId xmlns:a16="http://schemas.microsoft.com/office/drawing/2014/main" id="{4352828B-8480-DE7B-E360-046AD826124C}"/>
                  </a:ext>
                </a:extLst>
              </p:cNvPr>
              <p:cNvSpPr txBox="1">
                <a:spLocks noRot="1" noChangeAspect="1" noMove="1" noResize="1" noEditPoints="1" noAdjustHandles="1" noChangeArrowheads="1" noChangeShapeType="1" noTextEdit="1"/>
              </p:cNvSpPr>
              <p:nvPr/>
            </p:nvSpPr>
            <p:spPr>
              <a:xfrm>
                <a:off x="-59267" y="6326165"/>
                <a:ext cx="8721290" cy="246862"/>
              </a:xfrm>
              <a:prstGeom prst="rect">
                <a:avLst/>
              </a:prstGeom>
              <a:blipFill>
                <a:blip r:embed="rId7"/>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57379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4" y="40005"/>
            <a:ext cx="10586045" cy="598488"/>
          </a:xfrm>
        </p:spPr>
        <p:txBody>
          <a:bodyPr/>
          <a:lstStyle/>
          <a:p>
            <a:r>
              <a:rPr lang="en-US" altLang="zh-CN" dirty="0">
                <a:latin typeface="+mn-lt"/>
                <a:ea typeface="+mn-ea"/>
                <a:cs typeface="+mn-ea"/>
                <a:sym typeface="+mn-lt"/>
              </a:rPr>
              <a:t>Our</a:t>
            </a:r>
            <a:r>
              <a:rPr lang="zh-CN" altLang="en-US" dirty="0">
                <a:latin typeface="+mn-lt"/>
                <a:ea typeface="+mn-ea"/>
                <a:cs typeface="+mn-ea"/>
                <a:sym typeface="+mn-lt"/>
              </a:rPr>
              <a:t> </a:t>
            </a:r>
            <a:r>
              <a:rPr lang="en-US" altLang="zh-CN" dirty="0">
                <a:latin typeface="+mn-lt"/>
                <a:ea typeface="+mn-ea"/>
                <a:cs typeface="+mn-ea"/>
                <a:sym typeface="+mn-lt"/>
              </a:rPr>
              <a:t>method:</a:t>
            </a:r>
            <a:r>
              <a:rPr lang="zh-CN" altLang="en-US" dirty="0">
                <a:latin typeface="+mn-lt"/>
                <a:ea typeface="+mn-ea"/>
                <a:cs typeface="+mn-ea"/>
                <a:sym typeface="+mn-lt"/>
              </a:rPr>
              <a:t> </a:t>
            </a:r>
            <a:r>
              <a:rPr lang="en-US" altLang="zh-CN" dirty="0">
                <a:latin typeface="+mn-lt"/>
                <a:ea typeface="+mn-ea"/>
                <a:cs typeface="+mn-ea"/>
                <a:sym typeface="+mn-lt"/>
              </a:rPr>
              <a:t>TPA detector-&gt;No</a:t>
            </a:r>
            <a:r>
              <a:rPr lang="zh-CN" altLang="en-US" dirty="0">
                <a:latin typeface="+mn-lt"/>
                <a:ea typeface="+mn-ea"/>
                <a:cs typeface="+mn-ea"/>
                <a:sym typeface="+mn-lt"/>
              </a:rPr>
              <a:t> </a:t>
            </a:r>
            <a:r>
              <a:rPr lang="en-US" altLang="zh-CN" dirty="0">
                <a:latin typeface="+mn-lt"/>
                <a:ea typeface="+mn-ea"/>
                <a:cs typeface="+mn-ea"/>
                <a:sym typeface="+mn-lt"/>
              </a:rPr>
              <a:t>PD!</a:t>
            </a:r>
          </a:p>
        </p:txBody>
      </p:sp>
      <p:sp>
        <p:nvSpPr>
          <p:cNvPr id="48" name="文本框 47">
            <a:extLst>
              <a:ext uri="{FF2B5EF4-FFF2-40B4-BE49-F238E27FC236}">
                <a16:creationId xmlns:a16="http://schemas.microsoft.com/office/drawing/2014/main" id="{B74CADE9-3BF1-8791-D56B-0DC19D432351}"/>
              </a:ext>
            </a:extLst>
          </p:cNvPr>
          <p:cNvSpPr txBox="1"/>
          <p:nvPr/>
        </p:nvSpPr>
        <p:spPr>
          <a:xfrm>
            <a:off x="40423" y="4543662"/>
            <a:ext cx="12184179" cy="713016"/>
          </a:xfrm>
          <a:prstGeom prst="rect">
            <a:avLst/>
          </a:prstGeom>
          <a:noFill/>
        </p:spPr>
        <p:txBody>
          <a:bodyPr wrap="square">
            <a:spAutoFit/>
          </a:bodyPr>
          <a:lstStyle/>
          <a:p>
            <a:pPr marL="285750" indent="-285750" eaLnBrk="1" hangingPunct="1">
              <a:spcBef>
                <a:spcPts val="1000"/>
              </a:spcBef>
              <a:buFont typeface="Wingdings" pitchFamily="2" charset="2"/>
              <a:buChar char="Ø"/>
            </a:pPr>
            <a:r>
              <a:rPr lang="en-US" altLang="zh-CN" sz="1600" dirty="0">
                <a:solidFill>
                  <a:srgbClr val="175F8B"/>
                </a:solidFill>
                <a:latin typeface="+mn-lt"/>
                <a:ea typeface="+mn-ea"/>
                <a:cs typeface="+mn-ea"/>
                <a:sym typeface="+mn-lt"/>
              </a:rPr>
              <a:t>In the process of two-photon absorption, two photons are absorbed to</a:t>
            </a:r>
            <a:r>
              <a:rPr lang="zh-CN" altLang="en-US" sz="1600" dirty="0">
                <a:solidFill>
                  <a:srgbClr val="175F8B"/>
                </a:solidFill>
                <a:latin typeface="+mn-lt"/>
                <a:ea typeface="+mn-ea"/>
                <a:cs typeface="+mn-ea"/>
                <a:sym typeface="+mn-lt"/>
              </a:rPr>
              <a:t> </a:t>
            </a:r>
            <a:r>
              <a:rPr lang="en-US" altLang="zh-CN" sz="1600" b="1" dirty="0">
                <a:solidFill>
                  <a:srgbClr val="175F8B"/>
                </a:solidFill>
                <a:latin typeface="+mn-lt"/>
                <a:ea typeface="+mn-ea"/>
                <a:cs typeface="+mn-ea"/>
                <a:sym typeface="+mn-lt"/>
              </a:rPr>
              <a:t>generate electron-hole pairs</a:t>
            </a:r>
            <a:r>
              <a:rPr lang="en-US" altLang="zh-CN" sz="1600" dirty="0">
                <a:solidFill>
                  <a:srgbClr val="175F8B"/>
                </a:solidFill>
                <a:latin typeface="+mn-lt"/>
                <a:ea typeface="+mn-ea"/>
                <a:cs typeface="+mn-ea"/>
                <a:sym typeface="+mn-lt"/>
              </a:rPr>
              <a:t>.</a:t>
            </a:r>
          </a:p>
          <a:p>
            <a:pPr marL="285750" indent="-285750" eaLnBrk="1" hangingPunct="1">
              <a:spcBef>
                <a:spcPts val="1000"/>
              </a:spcBef>
              <a:buFont typeface="Wingdings" pitchFamily="2" charset="2"/>
              <a:buChar char="Ø"/>
            </a:pPr>
            <a:r>
              <a:rPr lang="en-US" altLang="zh-CN" sz="1600" dirty="0">
                <a:solidFill>
                  <a:srgbClr val="175F8B"/>
                </a:solidFill>
                <a:latin typeface="+mn-lt"/>
                <a:ea typeface="+mn-ea"/>
                <a:cs typeface="+mn-ea"/>
                <a:sym typeface="+mn-lt"/>
              </a:rPr>
              <a:t>The generated free carriers can be characterized through </a:t>
            </a:r>
            <a:r>
              <a:rPr lang="en-US" altLang="zh-CN" sz="1600" b="1" dirty="0">
                <a:solidFill>
                  <a:srgbClr val="175F8B"/>
                </a:solidFill>
                <a:latin typeface="+mn-lt"/>
                <a:ea typeface="+mn-ea"/>
                <a:cs typeface="+mn-ea"/>
                <a:sym typeface="+mn-lt"/>
              </a:rPr>
              <a:t>the current signal </a:t>
            </a:r>
            <a:r>
              <a:rPr lang="en-US" altLang="zh-CN" sz="1600" dirty="0">
                <a:solidFill>
                  <a:srgbClr val="175F8B"/>
                </a:solidFill>
                <a:latin typeface="+mn-lt"/>
                <a:ea typeface="+mn-ea"/>
                <a:cs typeface="+mn-ea"/>
                <a:sym typeface="+mn-lt"/>
              </a:rPr>
              <a:t>in a </a:t>
            </a:r>
            <a:r>
              <a:rPr lang="en-US" altLang="zh-CN" sz="1600" b="1" dirty="0">
                <a:solidFill>
                  <a:srgbClr val="175F8B"/>
                </a:solidFill>
                <a:latin typeface="+mn-lt"/>
                <a:ea typeface="+mn-ea"/>
                <a:cs typeface="+mn-ea"/>
                <a:sym typeface="+mn-lt"/>
              </a:rPr>
              <a:t>reverse-biased PN junction</a:t>
            </a:r>
            <a:r>
              <a:rPr lang="en-US" altLang="zh-CN" sz="1600" dirty="0">
                <a:solidFill>
                  <a:srgbClr val="175F8B"/>
                </a:solidFill>
                <a:latin typeface="+mn-lt"/>
                <a:ea typeface="+mn-ea"/>
                <a:cs typeface="+mn-ea"/>
                <a:sym typeface="+mn-lt"/>
              </a:rPr>
              <a:t>.</a:t>
            </a:r>
          </a:p>
        </p:txBody>
      </p:sp>
      <p:sp>
        <p:nvSpPr>
          <p:cNvPr id="9" name="文本框 8">
            <a:extLst>
              <a:ext uri="{FF2B5EF4-FFF2-40B4-BE49-F238E27FC236}">
                <a16:creationId xmlns:a16="http://schemas.microsoft.com/office/drawing/2014/main" id="{B0F24AC0-4F92-75F7-2B59-42833A026CBE}"/>
              </a:ext>
            </a:extLst>
          </p:cNvPr>
          <p:cNvSpPr txBox="1"/>
          <p:nvPr/>
        </p:nvSpPr>
        <p:spPr>
          <a:xfrm>
            <a:off x="128750" y="6071385"/>
            <a:ext cx="8530402" cy="461665"/>
          </a:xfrm>
          <a:prstGeom prst="rect">
            <a:avLst/>
          </a:prstGeom>
          <a:noFill/>
        </p:spPr>
        <p:txBody>
          <a:bodyPr wrap="square">
            <a:spAutoFit/>
          </a:bodyPr>
          <a:lstStyle/>
          <a:p>
            <a:pPr>
              <a:spcBef>
                <a:spcPts val="0"/>
              </a:spcBef>
              <a:spcAft>
                <a:spcPts val="0"/>
              </a:spcAft>
            </a:pPr>
            <a:r>
              <a:rPr lang="en-US" altLang="zh-CN" sz="1200" dirty="0">
                <a:effectLst/>
                <a:latin typeface="+mn-lt"/>
                <a:ea typeface="+mn-ea"/>
                <a:cs typeface="+mn-ea"/>
                <a:sym typeface="+mn-lt"/>
              </a:rPr>
              <a:t>T. K. Liang, H. K. Tsang, et</a:t>
            </a:r>
            <a:r>
              <a:rPr lang="zh-CN" altLang="en-US" sz="1200" dirty="0">
                <a:effectLst/>
                <a:latin typeface="+mn-lt"/>
                <a:ea typeface="+mn-ea"/>
                <a:cs typeface="+mn-ea"/>
                <a:sym typeface="+mn-lt"/>
              </a:rPr>
              <a:t> </a:t>
            </a:r>
            <a:r>
              <a:rPr lang="en-US" altLang="zh-CN" sz="1200" dirty="0">
                <a:effectLst/>
                <a:latin typeface="+mn-lt"/>
                <a:ea typeface="+mn-ea"/>
                <a:cs typeface="+mn-ea"/>
                <a:sym typeface="+mn-lt"/>
              </a:rPr>
              <a:t>al., </a:t>
            </a:r>
            <a:r>
              <a:rPr lang="en-US" altLang="zh-CN" sz="1200" b="1" dirty="0">
                <a:effectLst/>
                <a:latin typeface="+mn-lt"/>
                <a:ea typeface="+mn-ea"/>
                <a:cs typeface="+mn-ea"/>
                <a:sym typeface="+mn-lt"/>
              </a:rPr>
              <a:t>Applied Physics Letters </a:t>
            </a:r>
            <a:r>
              <a:rPr lang="en-US" altLang="zh-CN" sz="1200" dirty="0">
                <a:effectLst/>
                <a:latin typeface="+mn-lt"/>
                <a:ea typeface="+mn-ea"/>
                <a:cs typeface="+mn-ea"/>
                <a:sym typeface="+mn-lt"/>
              </a:rPr>
              <a:t>81, 1323 (2002).</a:t>
            </a:r>
          </a:p>
          <a:p>
            <a:pPr>
              <a:spcBef>
                <a:spcPts val="0"/>
              </a:spcBef>
              <a:spcAft>
                <a:spcPts val="0"/>
              </a:spcAft>
            </a:pPr>
            <a:r>
              <a:rPr lang="en-US" altLang="zh-CN" sz="1200" dirty="0">
                <a:latin typeface="+mn-lt"/>
                <a:ea typeface="+mn-ea"/>
                <a:cs typeface="+mn-ea"/>
                <a:sym typeface="+mn-lt"/>
              </a:rPr>
              <a:t>Y.</a:t>
            </a:r>
            <a:r>
              <a:rPr lang="zh-CN" altLang="en-US" sz="1200" dirty="0">
                <a:latin typeface="+mn-lt"/>
                <a:ea typeface="+mn-ea"/>
                <a:cs typeface="+mn-ea"/>
                <a:sym typeface="+mn-lt"/>
              </a:rPr>
              <a:t> </a:t>
            </a:r>
            <a:r>
              <a:rPr lang="en-US" altLang="zh-CN" sz="1200" dirty="0">
                <a:latin typeface="+mn-lt"/>
                <a:ea typeface="+mn-ea"/>
                <a:cs typeface="+mn-ea"/>
                <a:sym typeface="+mn-lt"/>
              </a:rPr>
              <a:t>Ren,</a:t>
            </a:r>
            <a:r>
              <a:rPr lang="zh-CN" altLang="en-US" sz="1200" dirty="0">
                <a:latin typeface="+mn-lt"/>
                <a:ea typeface="+mn-ea"/>
                <a:cs typeface="+mn-ea"/>
                <a:sym typeface="+mn-lt"/>
              </a:rPr>
              <a:t> </a:t>
            </a:r>
            <a:r>
              <a:rPr lang="en-US" altLang="zh-CN" sz="1200" dirty="0">
                <a:latin typeface="+mn-lt"/>
                <a:ea typeface="+mn-ea"/>
                <a:cs typeface="+mn-ea"/>
                <a:sym typeface="+mn-lt"/>
              </a:rPr>
              <a:t>V.</a:t>
            </a:r>
            <a:r>
              <a:rPr lang="zh-CN" altLang="en-US" sz="1200" dirty="0">
                <a:latin typeface="+mn-lt"/>
                <a:ea typeface="+mn-ea"/>
                <a:cs typeface="+mn-ea"/>
                <a:sym typeface="+mn-lt"/>
              </a:rPr>
              <a:t> </a:t>
            </a:r>
            <a:r>
              <a:rPr lang="en-US" altLang="zh-CN" sz="1200" dirty="0">
                <a:latin typeface="+mn-lt"/>
                <a:ea typeface="+mn-ea"/>
                <a:cs typeface="+mn-ea"/>
                <a:sym typeface="+mn-lt"/>
              </a:rPr>
              <a:t>Van</a:t>
            </a:r>
            <a:r>
              <a:rPr lang="zh-CN" altLang="en-US" sz="1200" dirty="0">
                <a:latin typeface="+mn-lt"/>
                <a:ea typeface="+mn-ea"/>
                <a:cs typeface="+mn-ea"/>
                <a:sym typeface="+mn-lt"/>
              </a:rPr>
              <a:t> </a:t>
            </a:r>
            <a:r>
              <a:rPr lang="en-US" altLang="zh-CN" sz="1200" dirty="0">
                <a:latin typeface="+mn-lt"/>
                <a:ea typeface="+mn-ea"/>
                <a:cs typeface="+mn-ea"/>
                <a:sym typeface="+mn-lt"/>
              </a:rPr>
              <a:t>et</a:t>
            </a:r>
            <a:r>
              <a:rPr lang="zh-CN" altLang="en-US" sz="1200" dirty="0">
                <a:latin typeface="+mn-lt"/>
                <a:ea typeface="+mn-ea"/>
                <a:cs typeface="+mn-ea"/>
                <a:sym typeface="+mn-lt"/>
              </a:rPr>
              <a:t> </a:t>
            </a:r>
            <a:r>
              <a:rPr lang="en-US" altLang="zh-CN" sz="1200" dirty="0">
                <a:latin typeface="+mn-lt"/>
                <a:ea typeface="+mn-ea"/>
                <a:cs typeface="+mn-ea"/>
                <a:sym typeface="+mn-lt"/>
              </a:rPr>
              <a:t>al.,</a:t>
            </a:r>
            <a:r>
              <a:rPr lang="zh-CN" altLang="en-US" sz="1200" dirty="0">
                <a:latin typeface="+mn-lt"/>
                <a:ea typeface="+mn-ea"/>
                <a:cs typeface="+mn-ea"/>
                <a:sym typeface="+mn-lt"/>
              </a:rPr>
              <a:t> </a:t>
            </a:r>
            <a:r>
              <a:rPr lang="en-US" altLang="zh-CN" sz="1200" b="1" dirty="0">
                <a:latin typeface="+mn-lt"/>
                <a:ea typeface="+mn-ea"/>
                <a:cs typeface="+mn-ea"/>
                <a:sym typeface="+mn-lt"/>
              </a:rPr>
              <a:t>IEEE</a:t>
            </a:r>
            <a:r>
              <a:rPr lang="zh-CN" altLang="en-US" sz="1200" b="1" dirty="0">
                <a:latin typeface="+mn-lt"/>
                <a:ea typeface="+mn-ea"/>
                <a:cs typeface="+mn-ea"/>
                <a:sym typeface="+mn-lt"/>
              </a:rPr>
              <a:t> </a:t>
            </a:r>
            <a:r>
              <a:rPr lang="en-US" altLang="zh-CN" sz="1200" b="1" dirty="0">
                <a:latin typeface="+mn-lt"/>
                <a:ea typeface="+mn-ea"/>
                <a:cs typeface="+mn-ea"/>
                <a:sym typeface="+mn-lt"/>
              </a:rPr>
              <a:t>Journal</a:t>
            </a:r>
            <a:r>
              <a:rPr lang="zh-CN" altLang="en-US" sz="1200" b="1" dirty="0">
                <a:latin typeface="+mn-lt"/>
                <a:ea typeface="+mn-ea"/>
                <a:cs typeface="+mn-ea"/>
                <a:sym typeface="+mn-lt"/>
              </a:rPr>
              <a:t> </a:t>
            </a:r>
            <a:r>
              <a:rPr lang="en-US" altLang="zh-CN" sz="1200" b="1" dirty="0">
                <a:latin typeface="+mn-lt"/>
                <a:ea typeface="+mn-ea"/>
                <a:cs typeface="+mn-ea"/>
                <a:sym typeface="+mn-lt"/>
              </a:rPr>
              <a:t>of</a:t>
            </a:r>
            <a:r>
              <a:rPr lang="zh-CN" altLang="en-US" sz="1200" b="1" dirty="0">
                <a:latin typeface="+mn-lt"/>
                <a:ea typeface="+mn-ea"/>
                <a:cs typeface="+mn-ea"/>
                <a:sym typeface="+mn-lt"/>
              </a:rPr>
              <a:t> </a:t>
            </a:r>
            <a:r>
              <a:rPr lang="en-US" altLang="zh-CN" sz="1200" b="1" dirty="0">
                <a:latin typeface="+mn-lt"/>
                <a:ea typeface="+mn-ea"/>
                <a:cs typeface="+mn-ea"/>
                <a:sym typeface="+mn-lt"/>
              </a:rPr>
              <a:t>Selected</a:t>
            </a:r>
            <a:r>
              <a:rPr lang="zh-CN" altLang="en-US" sz="1200" b="1" dirty="0">
                <a:latin typeface="+mn-lt"/>
                <a:ea typeface="+mn-ea"/>
                <a:cs typeface="+mn-ea"/>
                <a:sym typeface="+mn-lt"/>
              </a:rPr>
              <a:t> </a:t>
            </a:r>
            <a:r>
              <a:rPr lang="en-US" altLang="zh-CN" sz="1200" b="1" dirty="0">
                <a:latin typeface="+mn-lt"/>
                <a:ea typeface="+mn-ea"/>
                <a:cs typeface="+mn-ea"/>
                <a:sym typeface="+mn-lt"/>
              </a:rPr>
              <a:t>Quantum</a:t>
            </a:r>
            <a:r>
              <a:rPr lang="zh-CN" altLang="en-US" sz="1200" b="1" dirty="0">
                <a:latin typeface="+mn-lt"/>
                <a:ea typeface="+mn-ea"/>
                <a:cs typeface="+mn-ea"/>
                <a:sym typeface="+mn-lt"/>
              </a:rPr>
              <a:t> </a:t>
            </a:r>
            <a:r>
              <a:rPr lang="en-US" altLang="zh-CN" sz="1200" b="1" dirty="0">
                <a:latin typeface="+mn-lt"/>
                <a:ea typeface="+mn-ea"/>
                <a:cs typeface="+mn-ea"/>
                <a:sym typeface="+mn-lt"/>
              </a:rPr>
              <a:t>Electronics</a:t>
            </a:r>
            <a:r>
              <a:rPr lang="en-US" altLang="zh-CN" sz="1200" dirty="0">
                <a:latin typeface="+mn-lt"/>
                <a:ea typeface="+mn-ea"/>
                <a:cs typeface="+mn-ea"/>
                <a:sym typeface="+mn-lt"/>
              </a:rPr>
              <a:t>,</a:t>
            </a:r>
            <a:r>
              <a:rPr lang="zh-CN" altLang="en-US" sz="1200" dirty="0">
                <a:latin typeface="+mn-lt"/>
                <a:ea typeface="+mn-ea"/>
                <a:cs typeface="+mn-ea"/>
                <a:sym typeface="+mn-lt"/>
              </a:rPr>
              <a:t> </a:t>
            </a:r>
            <a:r>
              <a:rPr lang="en-US" altLang="zh-CN" sz="1200" dirty="0">
                <a:latin typeface="+mn-lt"/>
                <a:ea typeface="+mn-ea"/>
                <a:cs typeface="+mn-ea"/>
                <a:sym typeface="+mn-lt"/>
              </a:rPr>
              <a:t>26,3</a:t>
            </a:r>
            <a:r>
              <a:rPr lang="zh-CN" altLang="en-US" sz="1200" dirty="0">
                <a:latin typeface="+mn-lt"/>
                <a:ea typeface="+mn-ea"/>
                <a:cs typeface="+mn-ea"/>
                <a:sym typeface="+mn-lt"/>
              </a:rPr>
              <a:t> </a:t>
            </a:r>
            <a:r>
              <a:rPr lang="en-US" altLang="zh-CN" sz="1200" dirty="0">
                <a:latin typeface="+mn-lt"/>
                <a:ea typeface="+mn-ea"/>
                <a:cs typeface="+mn-ea"/>
                <a:sym typeface="+mn-lt"/>
              </a:rPr>
              <a:t>(2020)</a:t>
            </a:r>
            <a:endParaRPr lang="en-US" altLang="zh-CN" sz="1200" dirty="0">
              <a:effectLst/>
              <a:latin typeface="+mn-lt"/>
              <a:ea typeface="+mn-ea"/>
              <a:cs typeface="+mn-ea"/>
              <a:sym typeface="+mn-lt"/>
            </a:endParaRPr>
          </a:p>
        </p:txBody>
      </p:sp>
      <p:grpSp>
        <p:nvGrpSpPr>
          <p:cNvPr id="16" name="组合 15">
            <a:extLst>
              <a:ext uri="{FF2B5EF4-FFF2-40B4-BE49-F238E27FC236}">
                <a16:creationId xmlns:a16="http://schemas.microsoft.com/office/drawing/2014/main" id="{5A92EA21-2524-6B11-7398-A9AB8149C2B1}"/>
              </a:ext>
            </a:extLst>
          </p:cNvPr>
          <p:cNvGrpSpPr/>
          <p:nvPr/>
        </p:nvGrpSpPr>
        <p:grpSpPr>
          <a:xfrm>
            <a:off x="347567" y="987956"/>
            <a:ext cx="11209504" cy="2992742"/>
            <a:chOff x="347567" y="697624"/>
            <a:chExt cx="11209504" cy="2992742"/>
          </a:xfrm>
        </p:grpSpPr>
        <p:pic>
          <p:nvPicPr>
            <p:cNvPr id="4" name="图片 3">
              <a:extLst>
                <a:ext uri="{FF2B5EF4-FFF2-40B4-BE49-F238E27FC236}">
                  <a16:creationId xmlns:a16="http://schemas.microsoft.com/office/drawing/2014/main" id="{B26CB35A-F972-6041-22E2-DA7B1842F4F3}"/>
                </a:ext>
              </a:extLst>
            </p:cNvPr>
            <p:cNvPicPr>
              <a:picLocks noChangeAspect="1"/>
            </p:cNvPicPr>
            <p:nvPr/>
          </p:nvPicPr>
          <p:blipFill>
            <a:blip r:embed="rId3"/>
            <a:stretch>
              <a:fillRect/>
            </a:stretch>
          </p:blipFill>
          <p:spPr>
            <a:xfrm>
              <a:off x="8402904" y="1104711"/>
              <a:ext cx="741096" cy="376090"/>
            </a:xfrm>
            <a:prstGeom prst="rect">
              <a:avLst/>
            </a:prstGeom>
          </p:spPr>
        </p:pic>
        <p:pic>
          <p:nvPicPr>
            <p:cNvPr id="2" name="图片 1">
              <a:extLst>
                <a:ext uri="{FF2B5EF4-FFF2-40B4-BE49-F238E27FC236}">
                  <a16:creationId xmlns:a16="http://schemas.microsoft.com/office/drawing/2014/main" id="{9574DB9A-06AF-B052-3999-A4906F5DA012}"/>
                </a:ext>
              </a:extLst>
            </p:cNvPr>
            <p:cNvPicPr>
              <a:picLocks noChangeAspect="1"/>
            </p:cNvPicPr>
            <p:nvPr/>
          </p:nvPicPr>
          <p:blipFill>
            <a:blip r:embed="rId4"/>
            <a:stretch>
              <a:fillRect/>
            </a:stretch>
          </p:blipFill>
          <p:spPr>
            <a:xfrm>
              <a:off x="347567" y="1241988"/>
              <a:ext cx="3075227" cy="1974570"/>
            </a:xfrm>
            <a:prstGeom prst="rect">
              <a:avLst/>
            </a:prstGeom>
          </p:spPr>
        </p:pic>
        <p:pic>
          <p:nvPicPr>
            <p:cNvPr id="13" name="图片 12" descr="图示&#10;&#10;低可信度描述已自动生成">
              <a:extLst>
                <a:ext uri="{FF2B5EF4-FFF2-40B4-BE49-F238E27FC236}">
                  <a16:creationId xmlns:a16="http://schemas.microsoft.com/office/drawing/2014/main" id="{2F4AEB40-FD62-8755-F1A9-1885DCD6C2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1208" y="697624"/>
              <a:ext cx="3745863" cy="2758208"/>
            </a:xfrm>
            <a:prstGeom prst="rect">
              <a:avLst/>
            </a:prstGeom>
          </p:spPr>
        </p:pic>
        <p:pic>
          <p:nvPicPr>
            <p:cNvPr id="12" name="图片 11">
              <a:extLst>
                <a:ext uri="{FF2B5EF4-FFF2-40B4-BE49-F238E27FC236}">
                  <a16:creationId xmlns:a16="http://schemas.microsoft.com/office/drawing/2014/main" id="{6CA32072-3B83-DAA3-9D1E-B9A02885F6AD}"/>
                </a:ext>
              </a:extLst>
            </p:cNvPr>
            <p:cNvPicPr>
              <a:picLocks noChangeAspect="1"/>
            </p:cNvPicPr>
            <p:nvPr/>
          </p:nvPicPr>
          <p:blipFill>
            <a:blip r:embed="rId6"/>
            <a:stretch>
              <a:fillRect/>
            </a:stretch>
          </p:blipFill>
          <p:spPr>
            <a:xfrm>
              <a:off x="3994048" y="768181"/>
              <a:ext cx="3075227" cy="2922185"/>
            </a:xfrm>
            <a:prstGeom prst="rect">
              <a:avLst/>
            </a:prstGeom>
          </p:spPr>
        </p:pic>
      </p:grpSp>
      <p:sp>
        <p:nvSpPr>
          <p:cNvPr id="15" name="文本框 14">
            <a:extLst>
              <a:ext uri="{FF2B5EF4-FFF2-40B4-BE49-F238E27FC236}">
                <a16:creationId xmlns:a16="http://schemas.microsoft.com/office/drawing/2014/main" id="{FE40C465-4DE4-64F7-E209-EF7734820C13}"/>
              </a:ext>
            </a:extLst>
          </p:cNvPr>
          <p:cNvSpPr txBox="1"/>
          <p:nvPr/>
        </p:nvSpPr>
        <p:spPr>
          <a:xfrm>
            <a:off x="6049302" y="6009434"/>
            <a:ext cx="5056050" cy="276999"/>
          </a:xfrm>
          <a:prstGeom prst="rect">
            <a:avLst/>
          </a:prstGeom>
          <a:noFill/>
        </p:spPr>
        <p:txBody>
          <a:bodyPr wrap="square">
            <a:spAutoFit/>
          </a:bodyPr>
          <a:lstStyle/>
          <a:p>
            <a:pPr>
              <a:spcBef>
                <a:spcPts val="0"/>
              </a:spcBef>
              <a:spcAft>
                <a:spcPts val="0"/>
              </a:spcAft>
            </a:pPr>
            <a:r>
              <a:rPr lang="en-US" altLang="zh-CN" sz="1200" dirty="0">
                <a:latin typeface="+mn-lt"/>
                <a:ea typeface="+mn-ea"/>
                <a:cs typeface="+mn-ea"/>
                <a:sym typeface="+mn-lt"/>
              </a:rPr>
              <a:t>M. </a:t>
            </a:r>
            <a:r>
              <a:rPr lang="en-US" altLang="zh-CN" sz="1200" dirty="0" err="1">
                <a:latin typeface="+mn-lt"/>
                <a:ea typeface="+mn-ea"/>
                <a:cs typeface="+mn-ea"/>
                <a:sym typeface="+mn-lt"/>
              </a:rPr>
              <a:t>Casalino</a:t>
            </a:r>
            <a:r>
              <a:rPr lang="en-US" altLang="zh-CN" sz="1200" dirty="0">
                <a:latin typeface="+mn-lt"/>
                <a:ea typeface="+mn-ea"/>
                <a:cs typeface="+mn-ea"/>
                <a:sym typeface="+mn-lt"/>
              </a:rPr>
              <a:t>, et al., </a:t>
            </a:r>
            <a:r>
              <a:rPr lang="en-US" altLang="zh-CN" sz="1200" b="1" dirty="0">
                <a:latin typeface="+mn-lt"/>
                <a:ea typeface="+mn-ea"/>
                <a:cs typeface="+mn-ea"/>
                <a:sym typeface="+mn-lt"/>
              </a:rPr>
              <a:t>Laser &amp; Photonics Reviews </a:t>
            </a:r>
            <a:r>
              <a:rPr lang="en-US" altLang="zh-CN" sz="1200" dirty="0">
                <a:latin typeface="+mn-lt"/>
                <a:ea typeface="+mn-ea"/>
                <a:cs typeface="+mn-ea"/>
                <a:sym typeface="+mn-lt"/>
              </a:rPr>
              <a:t>10, 895–921 (2016).</a:t>
            </a:r>
          </a:p>
        </p:txBody>
      </p:sp>
    </p:spTree>
    <p:extLst>
      <p:ext uri="{BB962C8B-B14F-4D97-AF65-F5344CB8AC3E}">
        <p14:creationId xmlns:p14="http://schemas.microsoft.com/office/powerpoint/2010/main" val="27955661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4" y="40005"/>
            <a:ext cx="10586045" cy="598488"/>
          </a:xfrm>
        </p:spPr>
        <p:txBody>
          <a:bodyPr/>
          <a:lstStyle/>
          <a:p>
            <a:r>
              <a:rPr lang="en-US" altLang="zh-CN" dirty="0">
                <a:latin typeface="+mn-lt"/>
                <a:ea typeface="+mn-ea"/>
                <a:cs typeface="+mn-ea"/>
                <a:sym typeface="+mn-lt"/>
              </a:rPr>
              <a:t>Our</a:t>
            </a:r>
            <a:r>
              <a:rPr lang="zh-CN" altLang="en-US" dirty="0">
                <a:latin typeface="+mn-lt"/>
                <a:ea typeface="+mn-ea"/>
                <a:cs typeface="+mn-ea"/>
                <a:sym typeface="+mn-lt"/>
              </a:rPr>
              <a:t> </a:t>
            </a:r>
            <a:r>
              <a:rPr lang="en-US" altLang="zh-CN" dirty="0">
                <a:latin typeface="+mn-lt"/>
                <a:ea typeface="+mn-ea"/>
                <a:cs typeface="+mn-ea"/>
                <a:sym typeface="+mn-lt"/>
              </a:rPr>
              <a:t>method:</a:t>
            </a:r>
            <a:r>
              <a:rPr lang="zh-CN" altLang="en-US" dirty="0">
                <a:latin typeface="+mn-lt"/>
                <a:ea typeface="+mn-ea"/>
                <a:cs typeface="+mn-ea"/>
                <a:sym typeface="+mn-lt"/>
              </a:rPr>
              <a:t> </a:t>
            </a:r>
            <a:r>
              <a:rPr lang="en-US" altLang="zh-CN" dirty="0">
                <a:latin typeface="+mn-lt"/>
                <a:ea typeface="+mn-ea"/>
                <a:cs typeface="+mn-ea"/>
                <a:sym typeface="+mn-lt"/>
              </a:rPr>
              <a:t>TPA detector-&gt;No</a:t>
            </a:r>
            <a:r>
              <a:rPr lang="zh-CN" altLang="en-US" dirty="0">
                <a:latin typeface="+mn-lt"/>
                <a:ea typeface="+mn-ea"/>
                <a:cs typeface="+mn-ea"/>
                <a:sym typeface="+mn-lt"/>
              </a:rPr>
              <a:t> </a:t>
            </a:r>
            <a:r>
              <a:rPr lang="en-US" altLang="zh-CN" dirty="0">
                <a:latin typeface="+mn-lt"/>
                <a:ea typeface="+mn-ea"/>
                <a:cs typeface="+mn-ea"/>
                <a:sym typeface="+mn-lt"/>
              </a:rPr>
              <a:t>PD!</a:t>
            </a:r>
          </a:p>
        </p:txBody>
      </p:sp>
      <p:pic>
        <p:nvPicPr>
          <p:cNvPr id="3" name="图片 2">
            <a:extLst>
              <a:ext uri="{FF2B5EF4-FFF2-40B4-BE49-F238E27FC236}">
                <a16:creationId xmlns:a16="http://schemas.microsoft.com/office/drawing/2014/main" id="{B9CA4BB6-A327-7468-4061-309319D47160}"/>
              </a:ext>
            </a:extLst>
          </p:cNvPr>
          <p:cNvPicPr>
            <a:picLocks noChangeAspect="1"/>
          </p:cNvPicPr>
          <p:nvPr/>
        </p:nvPicPr>
        <p:blipFill>
          <a:blip r:embed="rId3"/>
          <a:stretch>
            <a:fillRect/>
          </a:stretch>
        </p:blipFill>
        <p:spPr>
          <a:xfrm>
            <a:off x="7344702" y="1510251"/>
            <a:ext cx="1314450" cy="376090"/>
          </a:xfrm>
          <a:prstGeom prst="rect">
            <a:avLst/>
          </a:prstGeom>
        </p:spPr>
      </p:pic>
      <p:pic>
        <p:nvPicPr>
          <p:cNvPr id="4" name="图片 3">
            <a:extLst>
              <a:ext uri="{FF2B5EF4-FFF2-40B4-BE49-F238E27FC236}">
                <a16:creationId xmlns:a16="http://schemas.microsoft.com/office/drawing/2014/main" id="{B26CB35A-F972-6041-22E2-DA7B1842F4F3}"/>
              </a:ext>
            </a:extLst>
          </p:cNvPr>
          <p:cNvPicPr>
            <a:picLocks noChangeAspect="1"/>
          </p:cNvPicPr>
          <p:nvPr/>
        </p:nvPicPr>
        <p:blipFill>
          <a:blip r:embed="rId3"/>
          <a:stretch>
            <a:fillRect/>
          </a:stretch>
        </p:blipFill>
        <p:spPr>
          <a:xfrm>
            <a:off x="8402904" y="1104711"/>
            <a:ext cx="741096" cy="376090"/>
          </a:xfrm>
          <a:prstGeom prst="rect">
            <a:avLst/>
          </a:prstGeom>
        </p:spPr>
      </p:pic>
      <p:pic>
        <p:nvPicPr>
          <p:cNvPr id="5" name="图片 4">
            <a:extLst>
              <a:ext uri="{FF2B5EF4-FFF2-40B4-BE49-F238E27FC236}">
                <a16:creationId xmlns:a16="http://schemas.microsoft.com/office/drawing/2014/main" id="{A5B02FA9-A5E7-1971-A84D-A69632A82D06}"/>
              </a:ext>
            </a:extLst>
          </p:cNvPr>
          <p:cNvPicPr>
            <a:picLocks noChangeAspect="1"/>
          </p:cNvPicPr>
          <p:nvPr/>
        </p:nvPicPr>
        <p:blipFill>
          <a:blip r:embed="rId3"/>
          <a:stretch>
            <a:fillRect/>
          </a:stretch>
        </p:blipFill>
        <p:spPr>
          <a:xfrm>
            <a:off x="7715251" y="1229774"/>
            <a:ext cx="573353" cy="376090"/>
          </a:xfrm>
          <a:prstGeom prst="rect">
            <a:avLst/>
          </a:prstGeom>
        </p:spPr>
      </p:pic>
      <p:pic>
        <p:nvPicPr>
          <p:cNvPr id="2" name="图片 1">
            <a:extLst>
              <a:ext uri="{FF2B5EF4-FFF2-40B4-BE49-F238E27FC236}">
                <a16:creationId xmlns:a16="http://schemas.microsoft.com/office/drawing/2014/main" id="{9574DB9A-06AF-B052-3999-A4906F5DA012}"/>
              </a:ext>
            </a:extLst>
          </p:cNvPr>
          <p:cNvPicPr>
            <a:picLocks noChangeAspect="1"/>
          </p:cNvPicPr>
          <p:nvPr/>
        </p:nvPicPr>
        <p:blipFill>
          <a:blip r:embed="rId4"/>
          <a:stretch>
            <a:fillRect/>
          </a:stretch>
        </p:blipFill>
        <p:spPr>
          <a:xfrm>
            <a:off x="7821" y="1365494"/>
            <a:ext cx="3075227" cy="1974570"/>
          </a:xfrm>
          <a:prstGeom prst="rect">
            <a:avLst/>
          </a:prstGeom>
        </p:spPr>
      </p:pic>
      <p:sp>
        <p:nvSpPr>
          <p:cNvPr id="9" name="文本框 8">
            <a:extLst>
              <a:ext uri="{FF2B5EF4-FFF2-40B4-BE49-F238E27FC236}">
                <a16:creationId xmlns:a16="http://schemas.microsoft.com/office/drawing/2014/main" id="{B0F24AC0-4F92-75F7-2B59-42833A026CBE}"/>
              </a:ext>
            </a:extLst>
          </p:cNvPr>
          <p:cNvSpPr txBox="1"/>
          <p:nvPr/>
        </p:nvSpPr>
        <p:spPr>
          <a:xfrm>
            <a:off x="128750" y="5853529"/>
            <a:ext cx="8530402" cy="613694"/>
          </a:xfrm>
          <a:prstGeom prst="rect">
            <a:avLst/>
          </a:prstGeom>
          <a:noFill/>
        </p:spPr>
        <p:txBody>
          <a:bodyPr wrap="square">
            <a:spAutoFit/>
          </a:bodyPr>
          <a:lstStyle/>
          <a:p>
            <a:pPr>
              <a:lnSpc>
                <a:spcPct val="150000"/>
              </a:lnSpc>
              <a:spcBef>
                <a:spcPts val="0"/>
              </a:spcBef>
              <a:spcAft>
                <a:spcPts val="0"/>
              </a:spcAft>
            </a:pPr>
            <a:r>
              <a:rPr lang="en-US" altLang="zh-CN" sz="1200" dirty="0">
                <a:effectLst/>
                <a:latin typeface="+mn-lt"/>
                <a:ea typeface="+mn-ea"/>
                <a:cs typeface="+mn-ea"/>
                <a:sym typeface="+mn-lt"/>
              </a:rPr>
              <a:t>T. K. Liang, H. K. Tsang, et</a:t>
            </a:r>
            <a:r>
              <a:rPr lang="zh-CN" altLang="en-US" sz="1200" dirty="0">
                <a:effectLst/>
                <a:latin typeface="+mn-lt"/>
                <a:ea typeface="+mn-ea"/>
                <a:cs typeface="+mn-ea"/>
                <a:sym typeface="+mn-lt"/>
              </a:rPr>
              <a:t> </a:t>
            </a:r>
            <a:r>
              <a:rPr lang="en-US" altLang="zh-CN" sz="1200" dirty="0">
                <a:effectLst/>
                <a:latin typeface="+mn-lt"/>
                <a:ea typeface="+mn-ea"/>
                <a:cs typeface="+mn-ea"/>
                <a:sym typeface="+mn-lt"/>
              </a:rPr>
              <a:t>al., </a:t>
            </a:r>
            <a:r>
              <a:rPr lang="en-US" altLang="zh-CN" sz="1200" b="1" dirty="0">
                <a:effectLst/>
                <a:latin typeface="+mn-lt"/>
                <a:ea typeface="+mn-ea"/>
                <a:cs typeface="+mn-ea"/>
                <a:sym typeface="+mn-lt"/>
              </a:rPr>
              <a:t>Applied Physics Letters </a:t>
            </a:r>
            <a:r>
              <a:rPr lang="en-US" altLang="zh-CN" sz="1200" dirty="0">
                <a:effectLst/>
                <a:latin typeface="+mn-lt"/>
                <a:ea typeface="+mn-ea"/>
                <a:cs typeface="+mn-ea"/>
                <a:sym typeface="+mn-lt"/>
              </a:rPr>
              <a:t>81, 1323 (2002).</a:t>
            </a:r>
          </a:p>
          <a:p>
            <a:pPr>
              <a:lnSpc>
                <a:spcPct val="150000"/>
              </a:lnSpc>
              <a:spcBef>
                <a:spcPts val="0"/>
              </a:spcBef>
              <a:spcAft>
                <a:spcPts val="0"/>
              </a:spcAft>
            </a:pPr>
            <a:r>
              <a:rPr lang="en-US" altLang="zh-CN" sz="1200" dirty="0">
                <a:latin typeface="+mn-lt"/>
                <a:ea typeface="+mn-ea"/>
                <a:cs typeface="+mn-ea"/>
                <a:sym typeface="+mn-lt"/>
              </a:rPr>
              <a:t>Y.</a:t>
            </a:r>
            <a:r>
              <a:rPr lang="zh-CN" altLang="en-US" sz="1200" dirty="0">
                <a:latin typeface="+mn-lt"/>
                <a:ea typeface="+mn-ea"/>
                <a:cs typeface="+mn-ea"/>
                <a:sym typeface="+mn-lt"/>
              </a:rPr>
              <a:t> </a:t>
            </a:r>
            <a:r>
              <a:rPr lang="en-US" altLang="zh-CN" sz="1200" dirty="0">
                <a:latin typeface="+mn-lt"/>
                <a:ea typeface="+mn-ea"/>
                <a:cs typeface="+mn-ea"/>
                <a:sym typeface="+mn-lt"/>
              </a:rPr>
              <a:t>Ren,</a:t>
            </a:r>
            <a:r>
              <a:rPr lang="zh-CN" altLang="en-US" sz="1200" dirty="0">
                <a:latin typeface="+mn-lt"/>
                <a:ea typeface="+mn-ea"/>
                <a:cs typeface="+mn-ea"/>
                <a:sym typeface="+mn-lt"/>
              </a:rPr>
              <a:t> </a:t>
            </a:r>
            <a:r>
              <a:rPr lang="en-US" altLang="zh-CN" sz="1200" dirty="0">
                <a:latin typeface="+mn-lt"/>
                <a:ea typeface="+mn-ea"/>
                <a:cs typeface="+mn-ea"/>
                <a:sym typeface="+mn-lt"/>
              </a:rPr>
              <a:t>V.</a:t>
            </a:r>
            <a:r>
              <a:rPr lang="zh-CN" altLang="en-US" sz="1200" dirty="0">
                <a:latin typeface="+mn-lt"/>
                <a:ea typeface="+mn-ea"/>
                <a:cs typeface="+mn-ea"/>
                <a:sym typeface="+mn-lt"/>
              </a:rPr>
              <a:t> </a:t>
            </a:r>
            <a:r>
              <a:rPr lang="en-US" altLang="zh-CN" sz="1200" dirty="0">
                <a:latin typeface="+mn-lt"/>
                <a:ea typeface="+mn-ea"/>
                <a:cs typeface="+mn-ea"/>
                <a:sym typeface="+mn-lt"/>
              </a:rPr>
              <a:t>Van</a:t>
            </a:r>
            <a:r>
              <a:rPr lang="zh-CN" altLang="en-US" sz="1200" dirty="0">
                <a:latin typeface="+mn-lt"/>
                <a:ea typeface="+mn-ea"/>
                <a:cs typeface="+mn-ea"/>
                <a:sym typeface="+mn-lt"/>
              </a:rPr>
              <a:t> </a:t>
            </a:r>
            <a:r>
              <a:rPr lang="en-US" altLang="zh-CN" sz="1200" dirty="0">
                <a:latin typeface="+mn-lt"/>
                <a:ea typeface="+mn-ea"/>
                <a:cs typeface="+mn-ea"/>
                <a:sym typeface="+mn-lt"/>
              </a:rPr>
              <a:t>et</a:t>
            </a:r>
            <a:r>
              <a:rPr lang="zh-CN" altLang="en-US" sz="1200" dirty="0">
                <a:latin typeface="+mn-lt"/>
                <a:ea typeface="+mn-ea"/>
                <a:cs typeface="+mn-ea"/>
                <a:sym typeface="+mn-lt"/>
              </a:rPr>
              <a:t> </a:t>
            </a:r>
            <a:r>
              <a:rPr lang="en-US" altLang="zh-CN" sz="1200" dirty="0">
                <a:latin typeface="+mn-lt"/>
                <a:ea typeface="+mn-ea"/>
                <a:cs typeface="+mn-ea"/>
                <a:sym typeface="+mn-lt"/>
              </a:rPr>
              <a:t>al.,</a:t>
            </a:r>
            <a:r>
              <a:rPr lang="zh-CN" altLang="en-US" sz="1200" dirty="0">
                <a:latin typeface="+mn-lt"/>
                <a:ea typeface="+mn-ea"/>
                <a:cs typeface="+mn-ea"/>
                <a:sym typeface="+mn-lt"/>
              </a:rPr>
              <a:t> </a:t>
            </a:r>
            <a:r>
              <a:rPr lang="en-US" altLang="zh-CN" sz="1200" b="1" dirty="0">
                <a:latin typeface="+mn-lt"/>
                <a:ea typeface="+mn-ea"/>
                <a:cs typeface="+mn-ea"/>
                <a:sym typeface="+mn-lt"/>
              </a:rPr>
              <a:t>IEEE</a:t>
            </a:r>
            <a:r>
              <a:rPr lang="zh-CN" altLang="en-US" sz="1200" b="1" dirty="0">
                <a:latin typeface="+mn-lt"/>
                <a:ea typeface="+mn-ea"/>
                <a:cs typeface="+mn-ea"/>
                <a:sym typeface="+mn-lt"/>
              </a:rPr>
              <a:t> </a:t>
            </a:r>
            <a:r>
              <a:rPr lang="en-US" altLang="zh-CN" sz="1200" b="1" dirty="0">
                <a:latin typeface="+mn-lt"/>
                <a:ea typeface="+mn-ea"/>
                <a:cs typeface="+mn-ea"/>
                <a:sym typeface="+mn-lt"/>
              </a:rPr>
              <a:t>Journal</a:t>
            </a:r>
            <a:r>
              <a:rPr lang="zh-CN" altLang="en-US" sz="1200" b="1" dirty="0">
                <a:latin typeface="+mn-lt"/>
                <a:ea typeface="+mn-ea"/>
                <a:cs typeface="+mn-ea"/>
                <a:sym typeface="+mn-lt"/>
              </a:rPr>
              <a:t> </a:t>
            </a:r>
            <a:r>
              <a:rPr lang="en-US" altLang="zh-CN" sz="1200" b="1" dirty="0">
                <a:latin typeface="+mn-lt"/>
                <a:ea typeface="+mn-ea"/>
                <a:cs typeface="+mn-ea"/>
                <a:sym typeface="+mn-lt"/>
              </a:rPr>
              <a:t>of</a:t>
            </a:r>
            <a:r>
              <a:rPr lang="zh-CN" altLang="en-US" sz="1200" b="1" dirty="0">
                <a:latin typeface="+mn-lt"/>
                <a:ea typeface="+mn-ea"/>
                <a:cs typeface="+mn-ea"/>
                <a:sym typeface="+mn-lt"/>
              </a:rPr>
              <a:t> </a:t>
            </a:r>
            <a:r>
              <a:rPr lang="en-US" altLang="zh-CN" sz="1200" b="1" dirty="0">
                <a:latin typeface="+mn-lt"/>
                <a:ea typeface="+mn-ea"/>
                <a:cs typeface="+mn-ea"/>
                <a:sym typeface="+mn-lt"/>
              </a:rPr>
              <a:t>Selected</a:t>
            </a:r>
            <a:r>
              <a:rPr lang="zh-CN" altLang="en-US" sz="1200" b="1" dirty="0">
                <a:latin typeface="+mn-lt"/>
                <a:ea typeface="+mn-ea"/>
                <a:cs typeface="+mn-ea"/>
                <a:sym typeface="+mn-lt"/>
              </a:rPr>
              <a:t> </a:t>
            </a:r>
            <a:r>
              <a:rPr lang="en-US" altLang="zh-CN" sz="1200" b="1" dirty="0">
                <a:latin typeface="+mn-lt"/>
                <a:ea typeface="+mn-ea"/>
                <a:cs typeface="+mn-ea"/>
                <a:sym typeface="+mn-lt"/>
              </a:rPr>
              <a:t>Quantum</a:t>
            </a:r>
            <a:r>
              <a:rPr lang="zh-CN" altLang="en-US" sz="1200" b="1" dirty="0">
                <a:latin typeface="+mn-lt"/>
                <a:ea typeface="+mn-ea"/>
                <a:cs typeface="+mn-ea"/>
                <a:sym typeface="+mn-lt"/>
              </a:rPr>
              <a:t> </a:t>
            </a:r>
            <a:r>
              <a:rPr lang="en-US" altLang="zh-CN" sz="1200" b="1" dirty="0">
                <a:latin typeface="+mn-lt"/>
                <a:ea typeface="+mn-ea"/>
                <a:cs typeface="+mn-ea"/>
                <a:sym typeface="+mn-lt"/>
              </a:rPr>
              <a:t>Electronics</a:t>
            </a:r>
            <a:r>
              <a:rPr lang="en-US" altLang="zh-CN" sz="1200" dirty="0">
                <a:latin typeface="+mn-lt"/>
                <a:ea typeface="+mn-ea"/>
                <a:cs typeface="+mn-ea"/>
                <a:sym typeface="+mn-lt"/>
              </a:rPr>
              <a:t>,</a:t>
            </a:r>
            <a:r>
              <a:rPr lang="zh-CN" altLang="en-US" sz="1200" dirty="0">
                <a:latin typeface="+mn-lt"/>
                <a:ea typeface="+mn-ea"/>
                <a:cs typeface="+mn-ea"/>
                <a:sym typeface="+mn-lt"/>
              </a:rPr>
              <a:t> </a:t>
            </a:r>
            <a:r>
              <a:rPr lang="en-US" altLang="zh-CN" sz="1200" dirty="0">
                <a:latin typeface="+mn-lt"/>
                <a:ea typeface="+mn-ea"/>
                <a:cs typeface="+mn-ea"/>
                <a:sym typeface="+mn-lt"/>
              </a:rPr>
              <a:t>26,3</a:t>
            </a:r>
            <a:r>
              <a:rPr lang="zh-CN" altLang="en-US" sz="1200" dirty="0">
                <a:latin typeface="+mn-lt"/>
                <a:ea typeface="+mn-ea"/>
                <a:cs typeface="+mn-ea"/>
                <a:sym typeface="+mn-lt"/>
              </a:rPr>
              <a:t> </a:t>
            </a:r>
            <a:r>
              <a:rPr lang="en-US" altLang="zh-CN" sz="1200" dirty="0">
                <a:latin typeface="+mn-lt"/>
                <a:ea typeface="+mn-ea"/>
                <a:cs typeface="+mn-ea"/>
                <a:sym typeface="+mn-lt"/>
              </a:rPr>
              <a:t>(2020)</a:t>
            </a:r>
            <a:endParaRPr lang="en-US" altLang="zh-CN" sz="1200" dirty="0">
              <a:effectLst/>
              <a:latin typeface="+mn-lt"/>
              <a:ea typeface="+mn-ea"/>
              <a:cs typeface="+mn-ea"/>
              <a:sym typeface="+mn-lt"/>
            </a:endParaRPr>
          </a:p>
        </p:txBody>
      </p:sp>
      <p:sp>
        <p:nvSpPr>
          <p:cNvPr id="10" name="文本框 9">
            <a:extLst>
              <a:ext uri="{FF2B5EF4-FFF2-40B4-BE49-F238E27FC236}">
                <a16:creationId xmlns:a16="http://schemas.microsoft.com/office/drawing/2014/main" id="{CCC68149-2C87-9101-D7CC-30447E7D39C6}"/>
              </a:ext>
            </a:extLst>
          </p:cNvPr>
          <p:cNvSpPr txBox="1"/>
          <p:nvPr/>
        </p:nvSpPr>
        <p:spPr>
          <a:xfrm>
            <a:off x="7820" y="4190894"/>
            <a:ext cx="11925099" cy="1156855"/>
          </a:xfrm>
          <a:prstGeom prst="rect">
            <a:avLst/>
          </a:prstGeom>
          <a:noFill/>
        </p:spPr>
        <p:txBody>
          <a:bodyPr wrap="square">
            <a:spAutoFit/>
          </a:bodyPr>
          <a:lstStyle/>
          <a:p>
            <a:pPr marL="285750" indent="-285750">
              <a:lnSpc>
                <a:spcPct val="150000"/>
              </a:lnSpc>
              <a:buFont typeface="Wingdings" pitchFamily="2" charset="2"/>
              <a:buChar char="Ø"/>
            </a:pPr>
            <a:r>
              <a:rPr lang="zh-CN" altLang="en-US" sz="1600" b="1" dirty="0">
                <a:latin typeface="+mn-lt"/>
                <a:ea typeface="+mn-ea"/>
                <a:cs typeface="+mn-ea"/>
                <a:sym typeface="+mn-lt"/>
              </a:rPr>
              <a:t>﻿PDs </a:t>
            </a:r>
            <a:r>
              <a:rPr lang="zh-CN" altLang="en-US" sz="1600" dirty="0">
                <a:latin typeface="+mn-lt"/>
                <a:ea typeface="+mn-ea"/>
                <a:cs typeface="+mn-ea"/>
                <a:sym typeface="+mn-lt"/>
              </a:rPr>
              <a:t>：</a:t>
            </a:r>
            <a:r>
              <a:rPr lang="en-US" altLang="zh-CN" sz="1600" dirty="0">
                <a:latin typeface="+mn-lt"/>
                <a:ea typeface="+mn-ea"/>
                <a:cs typeface="+mn-ea"/>
                <a:sym typeface="+mn-lt"/>
              </a:rPr>
              <a:t>S</a:t>
            </a:r>
            <a:r>
              <a:rPr lang="zh-CN" altLang="en-US" sz="1600" dirty="0">
                <a:latin typeface="+mn-lt"/>
                <a:ea typeface="+mn-ea"/>
                <a:cs typeface="+mn-ea"/>
                <a:sym typeface="+mn-lt"/>
              </a:rPr>
              <a:t>ingle-photon absorption typically require Ge on silicon, SiGe or defect implantation.</a:t>
            </a:r>
          </a:p>
          <a:p>
            <a:pPr marL="285750" indent="-285750" algn="just">
              <a:lnSpc>
                <a:spcPct val="150000"/>
              </a:lnSpc>
              <a:buFont typeface="Wingdings" pitchFamily="2" charset="2"/>
              <a:buChar char="Ø"/>
            </a:pPr>
            <a:r>
              <a:rPr lang="zh-CN" altLang="en-US" sz="1600" b="1" dirty="0">
                <a:latin typeface="+mn-lt"/>
                <a:ea typeface="+mn-ea"/>
                <a:cs typeface="+mn-ea"/>
                <a:sym typeface="+mn-lt"/>
              </a:rPr>
              <a:t>Si PDs based on two-photon absorption (TPA</a:t>
            </a:r>
            <a:r>
              <a:rPr lang="zh-CN" altLang="en-US" sz="1600" dirty="0">
                <a:latin typeface="+mn-lt"/>
                <a:ea typeface="+mn-ea"/>
                <a:cs typeface="+mn-ea"/>
                <a:sym typeface="+mn-lt"/>
              </a:rPr>
              <a:t>)</a:t>
            </a:r>
            <a:r>
              <a:rPr lang="en-US" altLang="zh-CN" sz="1600" dirty="0">
                <a:latin typeface="+mn-lt"/>
                <a:ea typeface="+mn-ea"/>
                <a:cs typeface="+mn-ea"/>
                <a:sym typeface="+mn-lt"/>
              </a:rPr>
              <a:t>:</a:t>
            </a:r>
            <a:r>
              <a:rPr lang="zh-CN" altLang="en-US" sz="1600" dirty="0">
                <a:latin typeface="+mn-lt"/>
                <a:ea typeface="+mn-ea"/>
                <a:cs typeface="+mn-ea"/>
                <a:sym typeface="+mn-lt"/>
              </a:rPr>
              <a:t> do not require extra fabrication steps beyond the standard CMOS process and are thus more cost-effective and easier to incorporate into Si PICs. </a:t>
            </a:r>
            <a:endParaRPr lang="en-US" altLang="zh-CN" sz="1600" dirty="0">
              <a:latin typeface="+mn-lt"/>
              <a:ea typeface="+mn-ea"/>
              <a:cs typeface="+mn-ea"/>
              <a:sym typeface="+mn-lt"/>
            </a:endParaRPr>
          </a:p>
        </p:txBody>
      </p:sp>
      <p:pic>
        <p:nvPicPr>
          <p:cNvPr id="11" name="图片 10">
            <a:extLst>
              <a:ext uri="{FF2B5EF4-FFF2-40B4-BE49-F238E27FC236}">
                <a16:creationId xmlns:a16="http://schemas.microsoft.com/office/drawing/2014/main" id="{E072D398-163D-77F3-E3AB-A58D920A1F55}"/>
              </a:ext>
            </a:extLst>
          </p:cNvPr>
          <p:cNvPicPr>
            <a:picLocks noChangeAspect="1"/>
          </p:cNvPicPr>
          <p:nvPr/>
        </p:nvPicPr>
        <p:blipFill>
          <a:blip r:embed="rId5"/>
          <a:stretch>
            <a:fillRect/>
          </a:stretch>
        </p:blipFill>
        <p:spPr>
          <a:xfrm>
            <a:off x="7438217" y="916303"/>
            <a:ext cx="4571048" cy="2423761"/>
          </a:xfrm>
          <a:prstGeom prst="rect">
            <a:avLst/>
          </a:prstGeom>
        </p:spPr>
      </p:pic>
      <p:pic>
        <p:nvPicPr>
          <p:cNvPr id="13" name="图片 12" descr="图示&#10;&#10;低可信度描述已自动生成">
            <a:extLst>
              <a:ext uri="{FF2B5EF4-FFF2-40B4-BE49-F238E27FC236}">
                <a16:creationId xmlns:a16="http://schemas.microsoft.com/office/drawing/2014/main" id="{2F4AEB40-FD62-8755-F1A9-1885DCD6C2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7701" y="697624"/>
            <a:ext cx="3745863" cy="2758208"/>
          </a:xfrm>
          <a:prstGeom prst="rect">
            <a:avLst/>
          </a:prstGeom>
        </p:spPr>
      </p:pic>
    </p:spTree>
    <p:extLst>
      <p:ext uri="{BB962C8B-B14F-4D97-AF65-F5344CB8AC3E}">
        <p14:creationId xmlns:p14="http://schemas.microsoft.com/office/powerpoint/2010/main" val="12401706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Principle of TPA detector</a:t>
            </a:r>
          </a:p>
        </p:txBody>
      </p:sp>
      <p:sp>
        <p:nvSpPr>
          <p:cNvPr id="48" name="文本框 47">
            <a:extLst>
              <a:ext uri="{FF2B5EF4-FFF2-40B4-BE49-F238E27FC236}">
                <a16:creationId xmlns:a16="http://schemas.microsoft.com/office/drawing/2014/main" id="{B74CADE9-3BF1-8791-D56B-0DC19D432351}"/>
              </a:ext>
            </a:extLst>
          </p:cNvPr>
          <p:cNvSpPr txBox="1"/>
          <p:nvPr/>
        </p:nvSpPr>
        <p:spPr>
          <a:xfrm>
            <a:off x="30939" y="4709994"/>
            <a:ext cx="11701762" cy="990015"/>
          </a:xfrm>
          <a:prstGeom prst="rect">
            <a:avLst/>
          </a:prstGeom>
          <a:noFill/>
        </p:spPr>
        <p:txBody>
          <a:bodyPr wrap="square">
            <a:spAutoFit/>
          </a:bodyPr>
          <a:lstStyle/>
          <a:p>
            <a:pPr marL="285750" indent="-285750" eaLnBrk="1" hangingPunct="1">
              <a:spcBef>
                <a:spcPts val="1000"/>
              </a:spcBef>
              <a:buFont typeface="Wingdings" pitchFamily="2" charset="2"/>
              <a:buChar char="Ø"/>
            </a:pPr>
            <a:r>
              <a:rPr lang="en-US" altLang="zh-CN" sz="1600" dirty="0">
                <a:solidFill>
                  <a:srgbClr val="175F8B"/>
                </a:solidFill>
                <a:latin typeface="+mn-lt"/>
                <a:ea typeface="+mn-ea"/>
                <a:cs typeface="+mn-ea"/>
                <a:sym typeface="+mn-lt"/>
              </a:rPr>
              <a:t>Collecting spectral information through two-photon absorption is a </a:t>
            </a:r>
            <a:r>
              <a:rPr lang="en-US" altLang="zh-CN" sz="1600" b="1" dirty="0">
                <a:solidFill>
                  <a:srgbClr val="C00000"/>
                </a:solidFill>
                <a:latin typeface="+mn-lt"/>
                <a:ea typeface="+mn-ea"/>
                <a:cs typeface="+mn-ea"/>
                <a:sym typeface="+mn-lt"/>
              </a:rPr>
              <a:t>fully CMOS-compatible</a:t>
            </a:r>
            <a:r>
              <a:rPr lang="en-US" altLang="zh-CN" sz="1600" b="1" dirty="0">
                <a:solidFill>
                  <a:srgbClr val="175F8B"/>
                </a:solidFill>
                <a:latin typeface="+mn-lt"/>
                <a:ea typeface="+mn-ea"/>
                <a:cs typeface="+mn-ea"/>
                <a:sym typeface="+mn-lt"/>
              </a:rPr>
              <a:t> </a:t>
            </a:r>
            <a:r>
              <a:rPr lang="en-US" altLang="zh-CN" sz="1600" dirty="0">
                <a:solidFill>
                  <a:srgbClr val="175F8B"/>
                </a:solidFill>
                <a:latin typeface="+mn-lt"/>
                <a:ea typeface="+mn-ea"/>
                <a:cs typeface="+mn-ea"/>
                <a:sym typeface="+mn-lt"/>
              </a:rPr>
              <a:t>method, featuring advantages such as</a:t>
            </a:r>
            <a:r>
              <a:rPr lang="en-US" altLang="zh-CN" sz="1600" b="1" dirty="0">
                <a:solidFill>
                  <a:srgbClr val="175F8B"/>
                </a:solidFill>
                <a:latin typeface="+mn-lt"/>
                <a:ea typeface="+mn-ea"/>
                <a:cs typeface="+mn-ea"/>
                <a:sym typeface="+mn-lt"/>
              </a:rPr>
              <a:t> </a:t>
            </a:r>
            <a:r>
              <a:rPr lang="en-US" altLang="zh-CN" sz="1600" b="1" dirty="0">
                <a:solidFill>
                  <a:srgbClr val="C00000"/>
                </a:solidFill>
                <a:latin typeface="+mn-lt"/>
                <a:ea typeface="+mn-ea"/>
                <a:cs typeface="+mn-ea"/>
                <a:sym typeface="+mn-lt"/>
              </a:rPr>
              <a:t>low dark current</a:t>
            </a:r>
            <a:r>
              <a:rPr lang="en-US" altLang="zh-CN" sz="1600" dirty="0">
                <a:solidFill>
                  <a:srgbClr val="175F8B"/>
                </a:solidFill>
                <a:latin typeface="+mn-lt"/>
                <a:ea typeface="+mn-ea"/>
                <a:cs typeface="+mn-ea"/>
                <a:sym typeface="+mn-lt"/>
              </a:rPr>
              <a:t>, </a:t>
            </a:r>
            <a:r>
              <a:rPr lang="en-US" altLang="zh-CN" sz="1600" b="1" dirty="0">
                <a:solidFill>
                  <a:srgbClr val="C00000"/>
                </a:solidFill>
                <a:latin typeface="+mn-lt"/>
                <a:ea typeface="+mn-ea"/>
                <a:cs typeface="+mn-ea"/>
                <a:sym typeface="+mn-lt"/>
              </a:rPr>
              <a:t>small size</a:t>
            </a:r>
            <a:r>
              <a:rPr lang="en-US" altLang="zh-CN" sz="1600" dirty="0">
                <a:solidFill>
                  <a:srgbClr val="175F8B"/>
                </a:solidFill>
                <a:latin typeface="+mn-lt"/>
                <a:ea typeface="+mn-ea"/>
                <a:cs typeface="+mn-ea"/>
                <a:sym typeface="+mn-lt"/>
              </a:rPr>
              <a:t>, </a:t>
            </a:r>
            <a:r>
              <a:rPr lang="en-US" altLang="zh-CN" sz="1600" b="1" dirty="0">
                <a:solidFill>
                  <a:srgbClr val="C00000"/>
                </a:solidFill>
                <a:latin typeface="+mn-lt"/>
                <a:ea typeface="+mn-ea"/>
                <a:cs typeface="+mn-ea"/>
                <a:sym typeface="+mn-lt"/>
              </a:rPr>
              <a:t>low cost</a:t>
            </a:r>
            <a:r>
              <a:rPr lang="en-US" altLang="zh-CN" sz="1600" dirty="0">
                <a:solidFill>
                  <a:srgbClr val="175F8B"/>
                </a:solidFill>
                <a:latin typeface="+mn-lt"/>
                <a:ea typeface="+mn-ea"/>
                <a:cs typeface="+mn-ea"/>
                <a:sym typeface="+mn-lt"/>
              </a:rPr>
              <a:t>, and</a:t>
            </a:r>
            <a:r>
              <a:rPr lang="en-US" altLang="zh-CN" sz="1600" b="1" dirty="0">
                <a:solidFill>
                  <a:srgbClr val="175F8B"/>
                </a:solidFill>
                <a:latin typeface="+mn-lt"/>
                <a:ea typeface="+mn-ea"/>
                <a:cs typeface="+mn-ea"/>
                <a:sym typeface="+mn-lt"/>
              </a:rPr>
              <a:t> </a:t>
            </a:r>
            <a:r>
              <a:rPr lang="en-US" altLang="zh-CN" sz="1600" b="1" dirty="0">
                <a:solidFill>
                  <a:srgbClr val="C00000"/>
                </a:solidFill>
                <a:latin typeface="+mn-lt"/>
                <a:ea typeface="+mn-ea"/>
                <a:cs typeface="+mn-ea"/>
                <a:sym typeface="+mn-lt"/>
              </a:rPr>
              <a:t>low optical loss</a:t>
            </a:r>
            <a:r>
              <a:rPr lang="en-US" altLang="zh-CN" sz="1600" dirty="0">
                <a:solidFill>
                  <a:srgbClr val="175F8B"/>
                </a:solidFill>
                <a:latin typeface="+mn-lt"/>
                <a:ea typeface="+mn-ea"/>
                <a:cs typeface="+mn-ea"/>
                <a:sym typeface="+mn-lt"/>
              </a:rPr>
              <a:t>. </a:t>
            </a:r>
          </a:p>
          <a:p>
            <a:pPr marL="285750" indent="-285750" eaLnBrk="1" hangingPunct="1">
              <a:spcBef>
                <a:spcPts val="1000"/>
              </a:spcBef>
              <a:buFont typeface="Wingdings" pitchFamily="2" charset="2"/>
              <a:buChar char="Ø"/>
            </a:pPr>
            <a:r>
              <a:rPr lang="en-US" altLang="zh-CN" sz="1600" dirty="0">
                <a:solidFill>
                  <a:srgbClr val="175F8B"/>
                </a:solidFill>
                <a:latin typeface="+mn-lt"/>
                <a:ea typeface="+mn-ea"/>
                <a:cs typeface="+mn-ea"/>
                <a:sym typeface="+mn-lt"/>
              </a:rPr>
              <a:t>However, with</a:t>
            </a:r>
            <a:r>
              <a:rPr lang="zh-CN" altLang="en-US" sz="1600" dirty="0">
                <a:solidFill>
                  <a:srgbClr val="175F8B"/>
                </a:solidFill>
                <a:latin typeface="+mn-lt"/>
                <a:ea typeface="+mn-ea"/>
                <a:cs typeface="+mn-ea"/>
                <a:sym typeface="+mn-lt"/>
              </a:rPr>
              <a:t> </a:t>
            </a:r>
            <a:r>
              <a:rPr lang="en-US" altLang="zh-CN" sz="1600" dirty="0">
                <a:solidFill>
                  <a:srgbClr val="175F8B"/>
                </a:solidFill>
                <a:latin typeface="+mn-lt"/>
                <a:ea typeface="+mn-ea"/>
                <a:cs typeface="+mn-ea"/>
                <a:sym typeface="+mn-lt"/>
              </a:rPr>
              <a:t>relative</a:t>
            </a:r>
            <a:r>
              <a:rPr lang="zh-CN" altLang="en-US" sz="1600" dirty="0">
                <a:solidFill>
                  <a:srgbClr val="175F8B"/>
                </a:solidFill>
                <a:latin typeface="+mn-lt"/>
                <a:ea typeface="+mn-ea"/>
                <a:cs typeface="+mn-ea"/>
                <a:sym typeface="+mn-lt"/>
              </a:rPr>
              <a:t> </a:t>
            </a:r>
            <a:r>
              <a:rPr lang="en-US" altLang="zh-CN" sz="1600" b="1" dirty="0">
                <a:latin typeface="+mn-lt"/>
                <a:ea typeface="+mn-ea"/>
                <a:cs typeface="+mn-ea"/>
                <a:sym typeface="+mn-lt"/>
              </a:rPr>
              <a:t>poor responsivity</a:t>
            </a:r>
            <a:r>
              <a:rPr lang="zh-CN" altLang="en-US" sz="1600" b="1" dirty="0">
                <a:latin typeface="+mn-lt"/>
                <a:ea typeface="+mn-ea"/>
                <a:cs typeface="+mn-ea"/>
                <a:sym typeface="+mn-lt"/>
              </a:rPr>
              <a:t> </a:t>
            </a:r>
            <a:r>
              <a:rPr lang="en-US" altLang="zh-CN" sz="1600" b="1" dirty="0">
                <a:latin typeface="+mn-lt"/>
                <a:ea typeface="+mn-ea"/>
                <a:cs typeface="+mn-ea"/>
                <a:sym typeface="+mn-lt"/>
              </a:rPr>
              <a:t>(3</a:t>
            </a:r>
            <a:r>
              <a:rPr lang="zh-CN" altLang="en-US" sz="1600" b="1" dirty="0">
                <a:latin typeface="+mn-lt"/>
                <a:ea typeface="+mn-ea"/>
                <a:cs typeface="+mn-ea"/>
                <a:sym typeface="+mn-lt"/>
              </a:rPr>
              <a:t> </a:t>
            </a:r>
            <a:r>
              <a:rPr lang="en-US" altLang="zh-CN" sz="1600" b="1" dirty="0">
                <a:latin typeface="+mn-lt"/>
                <a:ea typeface="+mn-ea"/>
                <a:cs typeface="+mn-ea"/>
                <a:sym typeface="+mn-lt"/>
              </a:rPr>
              <a:t>orders)-&gt;</a:t>
            </a:r>
            <a:r>
              <a:rPr lang="en-US" altLang="zh-CN" sz="1600" b="1" dirty="0">
                <a:solidFill>
                  <a:schemeClr val="accent1"/>
                </a:solidFill>
                <a:latin typeface="+mn-lt"/>
                <a:ea typeface="+mn-ea"/>
                <a:cs typeface="+mn-ea"/>
                <a:sym typeface="+mn-lt"/>
              </a:rPr>
              <a:t>Enhanced</a:t>
            </a:r>
            <a:r>
              <a:rPr lang="zh-CN" altLang="en-US" sz="1600" b="1" dirty="0">
                <a:solidFill>
                  <a:schemeClr val="accent1"/>
                </a:solidFill>
                <a:latin typeface="+mn-lt"/>
                <a:ea typeface="+mn-ea"/>
                <a:cs typeface="+mn-ea"/>
                <a:sym typeface="+mn-lt"/>
              </a:rPr>
              <a:t> </a:t>
            </a:r>
            <a:r>
              <a:rPr lang="en-US" altLang="zh-CN" sz="1600" b="1" dirty="0">
                <a:solidFill>
                  <a:schemeClr val="accent1"/>
                </a:solidFill>
                <a:latin typeface="+mn-lt"/>
                <a:ea typeface="+mn-ea"/>
                <a:cs typeface="+mn-ea"/>
                <a:sym typeface="+mn-lt"/>
              </a:rPr>
              <a:t>in</a:t>
            </a:r>
            <a:r>
              <a:rPr lang="zh-CN" altLang="en-US" sz="1600" b="1" dirty="0">
                <a:solidFill>
                  <a:schemeClr val="accent1"/>
                </a:solidFill>
                <a:latin typeface="+mn-lt"/>
                <a:ea typeface="+mn-ea"/>
                <a:cs typeface="+mn-ea"/>
                <a:sym typeface="+mn-lt"/>
              </a:rPr>
              <a:t> </a:t>
            </a:r>
            <a:r>
              <a:rPr lang="en-US" altLang="zh-CN" sz="1600" b="1" dirty="0" err="1">
                <a:solidFill>
                  <a:schemeClr val="accent1"/>
                </a:solidFill>
                <a:latin typeface="+mn-lt"/>
                <a:ea typeface="+mn-ea"/>
                <a:cs typeface="+mn-ea"/>
                <a:sym typeface="+mn-lt"/>
              </a:rPr>
              <a:t>Microring</a:t>
            </a:r>
            <a:r>
              <a:rPr lang="zh-CN" altLang="en-US" sz="1600" b="1" dirty="0">
                <a:solidFill>
                  <a:schemeClr val="accent1"/>
                </a:solidFill>
                <a:latin typeface="+mn-lt"/>
                <a:ea typeface="+mn-ea"/>
                <a:cs typeface="+mn-ea"/>
                <a:sym typeface="+mn-lt"/>
              </a:rPr>
              <a:t> </a:t>
            </a:r>
            <a:r>
              <a:rPr lang="en-US" altLang="zh-CN" sz="1600" b="1" dirty="0">
                <a:solidFill>
                  <a:schemeClr val="accent1"/>
                </a:solidFill>
                <a:latin typeface="+mn-lt"/>
                <a:ea typeface="+mn-ea"/>
                <a:cs typeface="+mn-ea"/>
                <a:sym typeface="+mn-lt"/>
              </a:rPr>
              <a:t>resonator!</a:t>
            </a:r>
          </a:p>
        </p:txBody>
      </p:sp>
      <p:pic>
        <p:nvPicPr>
          <p:cNvPr id="4" name="图片 3">
            <a:extLst>
              <a:ext uri="{FF2B5EF4-FFF2-40B4-BE49-F238E27FC236}">
                <a16:creationId xmlns:a16="http://schemas.microsoft.com/office/drawing/2014/main" id="{B26CB35A-F972-6041-22E2-DA7B1842F4F3}"/>
              </a:ext>
            </a:extLst>
          </p:cNvPr>
          <p:cNvPicPr>
            <a:picLocks noChangeAspect="1"/>
          </p:cNvPicPr>
          <p:nvPr/>
        </p:nvPicPr>
        <p:blipFill>
          <a:blip r:embed="rId3"/>
          <a:stretch>
            <a:fillRect/>
          </a:stretch>
        </p:blipFill>
        <p:spPr>
          <a:xfrm>
            <a:off x="8402904" y="1104711"/>
            <a:ext cx="741096" cy="376090"/>
          </a:xfrm>
          <a:prstGeom prst="rect">
            <a:avLst/>
          </a:prstGeom>
        </p:spPr>
      </p:pic>
      <p:pic>
        <p:nvPicPr>
          <p:cNvPr id="5" name="图片 4">
            <a:extLst>
              <a:ext uri="{FF2B5EF4-FFF2-40B4-BE49-F238E27FC236}">
                <a16:creationId xmlns:a16="http://schemas.microsoft.com/office/drawing/2014/main" id="{A5B02FA9-A5E7-1971-A84D-A69632A82D06}"/>
              </a:ext>
            </a:extLst>
          </p:cNvPr>
          <p:cNvPicPr>
            <a:picLocks noChangeAspect="1"/>
          </p:cNvPicPr>
          <p:nvPr/>
        </p:nvPicPr>
        <p:blipFill>
          <a:blip r:embed="rId3"/>
          <a:stretch>
            <a:fillRect/>
          </a:stretch>
        </p:blipFill>
        <p:spPr>
          <a:xfrm>
            <a:off x="7715251" y="1229774"/>
            <a:ext cx="573353" cy="376090"/>
          </a:xfrm>
          <a:prstGeom prst="rect">
            <a:avLst/>
          </a:prstGeom>
        </p:spPr>
      </p:pic>
      <p:graphicFrame>
        <p:nvGraphicFramePr>
          <p:cNvPr id="7" name="表格 6">
            <a:extLst>
              <a:ext uri="{FF2B5EF4-FFF2-40B4-BE49-F238E27FC236}">
                <a16:creationId xmlns:a16="http://schemas.microsoft.com/office/drawing/2014/main" id="{3DA20776-0A1C-855E-A9B2-686BBB016E03}"/>
              </a:ext>
            </a:extLst>
          </p:cNvPr>
          <p:cNvGraphicFramePr>
            <a:graphicFrameLocks noGrp="1"/>
          </p:cNvGraphicFramePr>
          <p:nvPr/>
        </p:nvGraphicFramePr>
        <p:xfrm>
          <a:off x="6525592" y="889893"/>
          <a:ext cx="5666408" cy="2119139"/>
        </p:xfrm>
        <a:graphic>
          <a:graphicData uri="http://schemas.openxmlformats.org/drawingml/2006/table">
            <a:tbl>
              <a:tblPr firstRow="1" bandRow="1">
                <a:tableStyleId>{5C22544A-7EE6-4342-B048-85BDC9FD1C3A}</a:tableStyleId>
              </a:tblPr>
              <a:tblGrid>
                <a:gridCol w="1687906">
                  <a:extLst>
                    <a:ext uri="{9D8B030D-6E8A-4147-A177-3AD203B41FA5}">
                      <a16:colId xmlns:a16="http://schemas.microsoft.com/office/drawing/2014/main" val="3129886340"/>
                    </a:ext>
                  </a:extLst>
                </a:gridCol>
                <a:gridCol w="1562653">
                  <a:extLst>
                    <a:ext uri="{9D8B030D-6E8A-4147-A177-3AD203B41FA5}">
                      <a16:colId xmlns:a16="http://schemas.microsoft.com/office/drawing/2014/main" val="880173084"/>
                    </a:ext>
                  </a:extLst>
                </a:gridCol>
                <a:gridCol w="1522256">
                  <a:extLst>
                    <a:ext uri="{9D8B030D-6E8A-4147-A177-3AD203B41FA5}">
                      <a16:colId xmlns:a16="http://schemas.microsoft.com/office/drawing/2014/main" val="2983761784"/>
                    </a:ext>
                  </a:extLst>
                </a:gridCol>
                <a:gridCol w="893593">
                  <a:extLst>
                    <a:ext uri="{9D8B030D-6E8A-4147-A177-3AD203B41FA5}">
                      <a16:colId xmlns:a16="http://schemas.microsoft.com/office/drawing/2014/main" val="963543691"/>
                    </a:ext>
                  </a:extLst>
                </a:gridCol>
              </a:tblGrid>
              <a:tr h="228336">
                <a:tc>
                  <a:txBody>
                    <a:bodyPr/>
                    <a:lstStyle/>
                    <a:p>
                      <a:pPr marL="0" indent="0" algn="ctr" defTabSz="0" rtl="0" eaLnBrk="1" latinLnBrk="0" hangingPunct="1">
                        <a:lnSpc>
                          <a:spcPct val="150000"/>
                        </a:lnSpc>
                      </a:pPr>
                      <a:r>
                        <a:rPr lang="en-US" sz="1400" b="1" kern="1200" dirty="0">
                          <a:solidFill>
                            <a:schemeClr val="lt1"/>
                          </a:solidFill>
                          <a:latin typeface="+mn-lt"/>
                          <a:ea typeface="+mn-ea"/>
                          <a:cs typeface="+mn-ea"/>
                          <a:sym typeface="+mn-lt"/>
                        </a:rPr>
                        <a:t>Type</a:t>
                      </a:r>
                      <a:endParaRPr lang="zh-CN" altLang="en-US" sz="1400" b="1" kern="1200" dirty="0">
                        <a:solidFill>
                          <a:schemeClr val="lt1"/>
                        </a:solidFill>
                        <a:latin typeface="+mn-lt"/>
                        <a:ea typeface="+mn-ea"/>
                        <a:cs typeface="+mn-ea"/>
                        <a:sym typeface="+mn-lt"/>
                      </a:endParaRPr>
                    </a:p>
                  </a:txBody>
                  <a:tcPr marL="59338" marR="59338" marT="0" marB="0"/>
                </a:tc>
                <a:tc>
                  <a:txBody>
                    <a:bodyPr/>
                    <a:lstStyle/>
                    <a:p>
                      <a:pPr marL="0" indent="0" algn="ctr" defTabSz="0" rtl="0" eaLnBrk="1" latinLnBrk="0" hangingPunct="1">
                        <a:lnSpc>
                          <a:spcPct val="150000"/>
                        </a:lnSpc>
                      </a:pPr>
                      <a:r>
                        <a:rPr lang="en-US" sz="1400" b="1" kern="1200" dirty="0">
                          <a:solidFill>
                            <a:schemeClr val="lt1"/>
                          </a:solidFill>
                          <a:latin typeface="+mn-lt"/>
                          <a:ea typeface="+mn-ea"/>
                          <a:cs typeface="+mn-ea"/>
                          <a:sym typeface="+mn-lt"/>
                        </a:rPr>
                        <a:t>Responsivity </a:t>
                      </a:r>
                      <a:endParaRPr lang="zh-CN" altLang="en-US" sz="1400" b="1" kern="1200" dirty="0">
                        <a:solidFill>
                          <a:schemeClr val="lt1"/>
                        </a:solidFill>
                        <a:latin typeface="+mn-lt"/>
                        <a:ea typeface="+mn-ea"/>
                        <a:cs typeface="+mn-ea"/>
                        <a:sym typeface="+mn-lt"/>
                      </a:endParaRPr>
                    </a:p>
                  </a:txBody>
                  <a:tcPr marL="59338" marR="59338" marT="0" marB="0"/>
                </a:tc>
                <a:tc>
                  <a:txBody>
                    <a:bodyPr/>
                    <a:lstStyle/>
                    <a:p>
                      <a:pPr marL="0" indent="0" algn="ctr" defTabSz="0" rtl="0" eaLnBrk="1" latinLnBrk="0" hangingPunct="1">
                        <a:lnSpc>
                          <a:spcPct val="150000"/>
                        </a:lnSpc>
                      </a:pPr>
                      <a:r>
                        <a:rPr lang="en-US" sz="1400" b="1" kern="1200" dirty="0">
                          <a:solidFill>
                            <a:schemeClr val="lt1"/>
                          </a:solidFill>
                          <a:latin typeface="+mn-lt"/>
                          <a:ea typeface="+mn-ea"/>
                          <a:cs typeface="+mn-ea"/>
                          <a:sym typeface="+mn-lt"/>
                        </a:rPr>
                        <a:t>Dark Current</a:t>
                      </a:r>
                      <a:endParaRPr lang="zh-CN" altLang="en-US" sz="1400" b="1" kern="1200" dirty="0">
                        <a:solidFill>
                          <a:schemeClr val="lt1"/>
                        </a:solidFill>
                        <a:latin typeface="+mn-lt"/>
                        <a:ea typeface="+mn-ea"/>
                        <a:cs typeface="+mn-ea"/>
                        <a:sym typeface="+mn-lt"/>
                      </a:endParaRPr>
                    </a:p>
                  </a:txBody>
                  <a:tcPr marL="59338" marR="59338" marT="0" marB="0"/>
                </a:tc>
                <a:tc>
                  <a:txBody>
                    <a:bodyPr/>
                    <a:lstStyle/>
                    <a:p>
                      <a:pPr marL="0" indent="0" algn="ctr" defTabSz="0" rtl="0" eaLnBrk="1" latinLnBrk="0" hangingPunct="1">
                        <a:lnSpc>
                          <a:spcPct val="150000"/>
                        </a:lnSpc>
                      </a:pPr>
                      <a:r>
                        <a:rPr lang="en-US" sz="1400" b="1" kern="1200" dirty="0">
                          <a:solidFill>
                            <a:schemeClr val="lt1"/>
                          </a:solidFill>
                          <a:latin typeface="+mn-lt"/>
                          <a:ea typeface="+mn-ea"/>
                          <a:cs typeface="+mn-ea"/>
                          <a:sym typeface="+mn-lt"/>
                        </a:rPr>
                        <a:t>Ref.</a:t>
                      </a:r>
                      <a:endParaRPr lang="zh-CN" altLang="en-US" sz="1400" b="1" kern="1200" dirty="0">
                        <a:solidFill>
                          <a:schemeClr val="lt1"/>
                        </a:solidFill>
                        <a:latin typeface="+mn-lt"/>
                        <a:ea typeface="+mn-ea"/>
                        <a:cs typeface="+mn-ea"/>
                        <a:sym typeface="+mn-lt"/>
                      </a:endParaRPr>
                    </a:p>
                  </a:txBody>
                  <a:tcPr marL="59338" marR="59338" marT="0" marB="0"/>
                </a:tc>
                <a:extLst>
                  <a:ext uri="{0D108BD9-81ED-4DB2-BD59-A6C34878D82A}">
                    <a16:rowId xmlns:a16="http://schemas.microsoft.com/office/drawing/2014/main" val="19050592"/>
                  </a:ext>
                </a:extLst>
              </a:tr>
              <a:tr h="254716">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Lateral Ge PIN</a:t>
                      </a:r>
                      <a:endParaRPr lang="zh-CN" altLang="en-US" sz="1300" b="0" kern="100" dirty="0">
                        <a:solidFill>
                          <a:schemeClr val="dk1"/>
                        </a:solidFill>
                        <a:effectLst/>
                        <a:latin typeface="+mn-lt"/>
                        <a:ea typeface="+mn-ea"/>
                        <a:cs typeface="+mn-ea"/>
                        <a:sym typeface="+mn-lt"/>
                      </a:endParaRPr>
                    </a:p>
                  </a:txBody>
                  <a:tcPr marL="59338" marR="59338" marT="0" marB="0"/>
                </a:tc>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&lt; 1.14 A/W</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&lt;120 </a:t>
                      </a:r>
                      <a:r>
                        <a:rPr lang="en-US" sz="1300" b="0" kern="100" dirty="0" err="1">
                          <a:solidFill>
                            <a:schemeClr val="dk1"/>
                          </a:solidFill>
                          <a:effectLst/>
                          <a:latin typeface="+mn-lt"/>
                          <a:ea typeface="+mn-ea"/>
                          <a:cs typeface="+mn-ea"/>
                          <a:sym typeface="+mn-lt"/>
                        </a:rPr>
                        <a:t>nA</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altLang="zh-CN" sz="1300" b="0" kern="100" dirty="0">
                          <a:solidFill>
                            <a:schemeClr val="dk1"/>
                          </a:solidFill>
                          <a:effectLst/>
                          <a:latin typeface="+mn-lt"/>
                          <a:ea typeface="+mn-ea"/>
                          <a:cs typeface="+mn-ea"/>
                          <a:sym typeface="+mn-lt"/>
                        </a:rPr>
                        <a:t>[1]</a:t>
                      </a:r>
                      <a:endParaRPr lang="zh-CN" altLang="en-US" sz="1300" b="0" kern="100" dirty="0">
                        <a:solidFill>
                          <a:schemeClr val="dk1"/>
                        </a:solidFill>
                        <a:effectLst/>
                        <a:latin typeface="+mn-lt"/>
                        <a:ea typeface="+mn-ea"/>
                        <a:cs typeface="+mn-ea"/>
                        <a:sym typeface="+mn-lt"/>
                      </a:endParaRPr>
                    </a:p>
                  </a:txBody>
                  <a:tcPr marL="52812" marR="52812" marT="26405" marB="26405"/>
                </a:tc>
                <a:extLst>
                  <a:ext uri="{0D108BD9-81ED-4DB2-BD59-A6C34878D82A}">
                    <a16:rowId xmlns:a16="http://schemas.microsoft.com/office/drawing/2014/main" val="2166426972"/>
                  </a:ext>
                </a:extLst>
              </a:tr>
              <a:tr h="254716">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Lateral Ge PIN</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a:solidFill>
                            <a:schemeClr val="dk1"/>
                          </a:solidFill>
                          <a:effectLst/>
                          <a:latin typeface="+mn-lt"/>
                          <a:ea typeface="+mn-ea"/>
                          <a:cs typeface="+mn-ea"/>
                          <a:sym typeface="+mn-lt"/>
                        </a:rPr>
                        <a:t>1.06 A/W</a:t>
                      </a:r>
                      <a:endParaRPr lang="zh-CN" altLang="en-US" sz="1300" b="0" kern="10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~500 </a:t>
                      </a:r>
                      <a:r>
                        <a:rPr lang="en-US" sz="1300" b="0" kern="100" dirty="0" err="1">
                          <a:solidFill>
                            <a:schemeClr val="dk1"/>
                          </a:solidFill>
                          <a:effectLst/>
                          <a:latin typeface="+mn-lt"/>
                          <a:ea typeface="+mn-ea"/>
                          <a:cs typeface="+mn-ea"/>
                          <a:sym typeface="+mn-lt"/>
                        </a:rPr>
                        <a:t>nA</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altLang="zh-CN" sz="1300" b="0" kern="100" dirty="0">
                          <a:solidFill>
                            <a:schemeClr val="dk1"/>
                          </a:solidFill>
                          <a:effectLst/>
                          <a:latin typeface="+mn-lt"/>
                          <a:ea typeface="+mn-ea"/>
                          <a:cs typeface="+mn-ea"/>
                          <a:sym typeface="+mn-lt"/>
                        </a:rPr>
                        <a:t>[2]</a:t>
                      </a:r>
                      <a:endParaRPr lang="zh-CN" altLang="en-US" sz="1300" b="0" kern="100" dirty="0">
                        <a:solidFill>
                          <a:schemeClr val="dk1"/>
                        </a:solidFill>
                        <a:effectLst/>
                        <a:latin typeface="+mn-lt"/>
                        <a:ea typeface="+mn-ea"/>
                        <a:cs typeface="+mn-ea"/>
                        <a:sym typeface="+mn-lt"/>
                      </a:endParaRPr>
                    </a:p>
                  </a:txBody>
                  <a:tcPr marL="52812" marR="52812" marT="26405" marB="26405"/>
                </a:tc>
                <a:extLst>
                  <a:ext uri="{0D108BD9-81ED-4DB2-BD59-A6C34878D82A}">
                    <a16:rowId xmlns:a16="http://schemas.microsoft.com/office/drawing/2014/main" val="2205261987"/>
                  </a:ext>
                </a:extLst>
              </a:tr>
              <a:tr h="212004">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Lateral Ge PIN</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a:solidFill>
                            <a:schemeClr val="dk1"/>
                          </a:solidFill>
                          <a:effectLst/>
                          <a:latin typeface="+mn-lt"/>
                          <a:ea typeface="+mn-ea"/>
                          <a:cs typeface="+mn-ea"/>
                          <a:sym typeface="+mn-lt"/>
                        </a:rPr>
                        <a:t>1.16 A/W</a:t>
                      </a:r>
                      <a:endParaRPr lang="zh-CN" altLang="en-US" sz="1300" b="0" kern="10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a:solidFill>
                            <a:schemeClr val="dk1"/>
                          </a:solidFill>
                          <a:effectLst/>
                          <a:latin typeface="+mn-lt"/>
                          <a:ea typeface="+mn-ea"/>
                          <a:cs typeface="+mn-ea"/>
                          <a:sym typeface="+mn-lt"/>
                        </a:rPr>
                        <a:t>~200 nA</a:t>
                      </a:r>
                      <a:endParaRPr lang="zh-CN" altLang="en-US" sz="1300" b="0" kern="10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[3]</a:t>
                      </a:r>
                      <a:endParaRPr lang="zh-CN" altLang="en-US" sz="1300" b="0" kern="100" dirty="0">
                        <a:solidFill>
                          <a:schemeClr val="dk1"/>
                        </a:solidFill>
                        <a:effectLst/>
                        <a:latin typeface="+mn-lt"/>
                        <a:ea typeface="+mn-ea"/>
                        <a:cs typeface="+mn-ea"/>
                        <a:sym typeface="+mn-lt"/>
                      </a:endParaRPr>
                    </a:p>
                  </a:txBody>
                  <a:tcPr marL="68580" marR="68580" marT="0" marB="0"/>
                </a:tc>
                <a:extLst>
                  <a:ext uri="{0D108BD9-81ED-4DB2-BD59-A6C34878D82A}">
                    <a16:rowId xmlns:a16="http://schemas.microsoft.com/office/drawing/2014/main" val="323022993"/>
                  </a:ext>
                </a:extLst>
              </a:tr>
              <a:tr h="254716">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Vertical Ge PIN</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0.95 A/W</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10 </a:t>
                      </a:r>
                      <a:r>
                        <a:rPr lang="en-US" sz="1300" b="0" kern="100" dirty="0" err="1">
                          <a:solidFill>
                            <a:schemeClr val="dk1"/>
                          </a:solidFill>
                          <a:effectLst/>
                          <a:latin typeface="+mn-lt"/>
                          <a:ea typeface="+mn-ea"/>
                          <a:cs typeface="+mn-ea"/>
                          <a:sym typeface="+mn-lt"/>
                        </a:rPr>
                        <a:t>nA</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altLang="zh-CN" sz="1300" b="0" kern="100" dirty="0">
                          <a:solidFill>
                            <a:schemeClr val="dk1"/>
                          </a:solidFill>
                          <a:effectLst/>
                          <a:latin typeface="+mn-lt"/>
                          <a:ea typeface="+mn-ea"/>
                          <a:cs typeface="+mn-ea"/>
                          <a:sym typeface="+mn-lt"/>
                        </a:rPr>
                        <a:t>[4]</a:t>
                      </a:r>
                      <a:endParaRPr lang="zh-CN" altLang="en-US" sz="1300" b="0" kern="100" dirty="0">
                        <a:solidFill>
                          <a:schemeClr val="dk1"/>
                        </a:solidFill>
                        <a:effectLst/>
                        <a:latin typeface="+mn-lt"/>
                        <a:ea typeface="+mn-ea"/>
                        <a:cs typeface="+mn-ea"/>
                        <a:sym typeface="+mn-lt"/>
                      </a:endParaRPr>
                    </a:p>
                  </a:txBody>
                  <a:tcPr marL="52812" marR="52812" marT="26405" marB="26405"/>
                </a:tc>
                <a:extLst>
                  <a:ext uri="{0D108BD9-81ED-4DB2-BD59-A6C34878D82A}">
                    <a16:rowId xmlns:a16="http://schemas.microsoft.com/office/drawing/2014/main" val="2392432531"/>
                  </a:ext>
                </a:extLst>
              </a:tr>
              <a:tr h="254716">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Vertical Ge PIN</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1.09 A/W</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0" kern="100" dirty="0">
                          <a:solidFill>
                            <a:schemeClr val="dk1"/>
                          </a:solidFill>
                          <a:effectLst/>
                          <a:latin typeface="+mn-lt"/>
                          <a:ea typeface="+mn-ea"/>
                          <a:cs typeface="+mn-ea"/>
                          <a:sym typeface="+mn-lt"/>
                        </a:rPr>
                        <a:t>3.5 </a:t>
                      </a:r>
                      <a:r>
                        <a:rPr lang="en-US" sz="1300" b="0" kern="100" dirty="0" err="1">
                          <a:solidFill>
                            <a:schemeClr val="dk1"/>
                          </a:solidFill>
                          <a:effectLst/>
                          <a:latin typeface="+mn-lt"/>
                          <a:ea typeface="+mn-ea"/>
                          <a:cs typeface="+mn-ea"/>
                          <a:sym typeface="+mn-lt"/>
                        </a:rPr>
                        <a:t>μA</a:t>
                      </a:r>
                      <a:endParaRPr lang="zh-CN" altLang="en-US" sz="1300" b="0"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altLang="zh-CN" sz="1300" b="0" kern="100" dirty="0">
                          <a:solidFill>
                            <a:schemeClr val="dk1"/>
                          </a:solidFill>
                          <a:effectLst/>
                          <a:latin typeface="+mn-lt"/>
                          <a:ea typeface="+mn-ea"/>
                          <a:cs typeface="+mn-ea"/>
                          <a:sym typeface="+mn-lt"/>
                        </a:rPr>
                        <a:t>[5]</a:t>
                      </a:r>
                      <a:endParaRPr lang="zh-CN" altLang="en-US" sz="1300" b="0" kern="100" dirty="0">
                        <a:solidFill>
                          <a:schemeClr val="dk1"/>
                        </a:solidFill>
                        <a:effectLst/>
                        <a:latin typeface="+mn-lt"/>
                        <a:ea typeface="+mn-ea"/>
                        <a:cs typeface="+mn-ea"/>
                        <a:sym typeface="+mn-lt"/>
                      </a:endParaRPr>
                    </a:p>
                  </a:txBody>
                  <a:tcPr marL="52812" marR="52812" marT="26405" marB="26405"/>
                </a:tc>
                <a:extLst>
                  <a:ext uri="{0D108BD9-81ED-4DB2-BD59-A6C34878D82A}">
                    <a16:rowId xmlns:a16="http://schemas.microsoft.com/office/drawing/2014/main" val="2999030235"/>
                  </a:ext>
                </a:extLst>
              </a:tr>
              <a:tr h="254716">
                <a:tc>
                  <a:txBody>
                    <a:bodyPr/>
                    <a:lstStyle/>
                    <a:p>
                      <a:pPr marL="0" indent="266700" algn="just" defTabSz="914400" rtl="0" eaLnBrk="1" latinLnBrk="0" hangingPunct="1">
                        <a:lnSpc>
                          <a:spcPct val="150000"/>
                        </a:lnSpc>
                      </a:pPr>
                      <a:r>
                        <a:rPr lang="en-US" altLang="zh-CN" sz="1300" b="1" kern="100" dirty="0">
                          <a:solidFill>
                            <a:schemeClr val="dk1"/>
                          </a:solidFill>
                          <a:effectLst/>
                          <a:latin typeface="+mn-lt"/>
                          <a:ea typeface="+mn-ea"/>
                          <a:cs typeface="+mn-ea"/>
                          <a:sym typeface="+mn-lt"/>
                        </a:rPr>
                        <a:t>Our</a:t>
                      </a:r>
                      <a:r>
                        <a:rPr lang="zh-CN" altLang="en-US" sz="1300" b="1" kern="100" dirty="0">
                          <a:solidFill>
                            <a:schemeClr val="dk1"/>
                          </a:solidFill>
                          <a:effectLst/>
                          <a:latin typeface="+mn-lt"/>
                          <a:ea typeface="+mn-ea"/>
                          <a:cs typeface="+mn-ea"/>
                          <a:sym typeface="+mn-lt"/>
                        </a:rPr>
                        <a:t> </a:t>
                      </a:r>
                      <a:r>
                        <a:rPr lang="en-US" altLang="zh-CN" sz="1300" b="1" kern="100" dirty="0">
                          <a:solidFill>
                            <a:schemeClr val="dk1"/>
                          </a:solidFill>
                          <a:effectLst/>
                          <a:latin typeface="+mn-lt"/>
                          <a:ea typeface="+mn-ea"/>
                          <a:cs typeface="+mn-ea"/>
                          <a:sym typeface="+mn-lt"/>
                        </a:rPr>
                        <a:t>TPA</a:t>
                      </a:r>
                      <a:r>
                        <a:rPr lang="zh-CN" altLang="en-US" sz="1300" b="1" kern="100" dirty="0">
                          <a:solidFill>
                            <a:schemeClr val="dk1"/>
                          </a:solidFill>
                          <a:effectLst/>
                          <a:latin typeface="+mn-lt"/>
                          <a:ea typeface="+mn-ea"/>
                          <a:cs typeface="+mn-ea"/>
                          <a:sym typeface="+mn-lt"/>
                        </a:rPr>
                        <a:t> </a:t>
                      </a:r>
                      <a:r>
                        <a:rPr lang="en-US" altLang="zh-CN" sz="1300" b="1" kern="100" dirty="0">
                          <a:solidFill>
                            <a:schemeClr val="dk1"/>
                          </a:solidFill>
                          <a:effectLst/>
                          <a:latin typeface="+mn-lt"/>
                          <a:ea typeface="+mn-ea"/>
                          <a:cs typeface="+mn-ea"/>
                          <a:sym typeface="+mn-lt"/>
                        </a:rPr>
                        <a:t>work</a:t>
                      </a:r>
                      <a:endParaRPr lang="zh-CN" altLang="en-US" sz="1300" b="1" kern="100" dirty="0">
                        <a:solidFill>
                          <a:schemeClr val="dk1"/>
                        </a:solidFill>
                        <a:effectLst/>
                        <a:latin typeface="+mn-lt"/>
                        <a:ea typeface="+mn-ea"/>
                        <a:cs typeface="+mn-ea"/>
                        <a:sym typeface="+mn-lt"/>
                      </a:endParaRPr>
                    </a:p>
                  </a:txBody>
                  <a:tcPr marL="52812" marR="52812" marT="26405" marB="26405"/>
                </a:tc>
                <a:tc>
                  <a:txBody>
                    <a:bodyPr/>
                    <a:lstStyle/>
                    <a:p>
                      <a:pPr marL="0" indent="266700" algn="just" defTabSz="914400" rtl="0" eaLnBrk="1" latinLnBrk="0" hangingPunct="1">
                        <a:lnSpc>
                          <a:spcPct val="150000"/>
                        </a:lnSpc>
                      </a:pPr>
                      <a:r>
                        <a:rPr lang="en-US" sz="1300" b="1" kern="100" dirty="0">
                          <a:solidFill>
                            <a:schemeClr val="dk1"/>
                          </a:solidFill>
                          <a:effectLst/>
                          <a:latin typeface="+mn-lt"/>
                          <a:ea typeface="+mn-ea"/>
                          <a:cs typeface="+mn-ea"/>
                          <a:sym typeface="+mn-lt"/>
                        </a:rPr>
                        <a:t>1 mA/W</a:t>
                      </a:r>
                      <a:endParaRPr lang="zh-CN" altLang="en-US" sz="1300" b="1"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sz="1300" b="1" kern="100" dirty="0">
                          <a:solidFill>
                            <a:schemeClr val="dk1"/>
                          </a:solidFill>
                          <a:effectLst/>
                          <a:latin typeface="+mn-lt"/>
                          <a:ea typeface="+mn-ea"/>
                          <a:cs typeface="+mn-ea"/>
                          <a:sym typeface="+mn-lt"/>
                        </a:rPr>
                        <a:t>0.1 </a:t>
                      </a:r>
                      <a:r>
                        <a:rPr lang="en-US" sz="1300" b="1" kern="100" dirty="0" err="1">
                          <a:solidFill>
                            <a:schemeClr val="dk1"/>
                          </a:solidFill>
                          <a:effectLst/>
                          <a:latin typeface="+mn-lt"/>
                          <a:ea typeface="+mn-ea"/>
                          <a:cs typeface="+mn-ea"/>
                          <a:sym typeface="+mn-lt"/>
                        </a:rPr>
                        <a:t>nA</a:t>
                      </a:r>
                      <a:endParaRPr lang="zh-CN" altLang="en-US" sz="1300" b="1" kern="100" dirty="0">
                        <a:solidFill>
                          <a:schemeClr val="dk1"/>
                        </a:solidFill>
                        <a:effectLst/>
                        <a:latin typeface="+mn-lt"/>
                        <a:ea typeface="+mn-ea"/>
                        <a:cs typeface="+mn-ea"/>
                        <a:sym typeface="+mn-lt"/>
                      </a:endParaRPr>
                    </a:p>
                  </a:txBody>
                  <a:tcPr marL="68580" marR="68580" marT="0" marB="0"/>
                </a:tc>
                <a:tc>
                  <a:txBody>
                    <a:bodyPr/>
                    <a:lstStyle/>
                    <a:p>
                      <a:pPr marL="0" indent="266700" algn="just" defTabSz="914400" rtl="0" eaLnBrk="1" latinLnBrk="0" hangingPunct="1">
                        <a:lnSpc>
                          <a:spcPct val="150000"/>
                        </a:lnSpc>
                      </a:pPr>
                      <a:r>
                        <a:rPr lang="en-US" altLang="zh-CN" sz="1300" b="1" kern="100" dirty="0">
                          <a:solidFill>
                            <a:schemeClr val="dk1"/>
                          </a:solidFill>
                          <a:effectLst/>
                          <a:latin typeface="+mn-lt"/>
                          <a:ea typeface="+mn-ea"/>
                          <a:cs typeface="+mn-ea"/>
                          <a:sym typeface="+mn-lt"/>
                        </a:rPr>
                        <a:t>#</a:t>
                      </a:r>
                      <a:endParaRPr lang="zh-CN" altLang="en-US" sz="1300" b="1" kern="100" dirty="0">
                        <a:solidFill>
                          <a:schemeClr val="dk1"/>
                        </a:solidFill>
                        <a:effectLst/>
                        <a:latin typeface="+mn-lt"/>
                        <a:ea typeface="+mn-ea"/>
                        <a:cs typeface="+mn-ea"/>
                        <a:sym typeface="+mn-lt"/>
                      </a:endParaRPr>
                    </a:p>
                  </a:txBody>
                  <a:tcPr marL="52812" marR="52812" marT="26405" marB="26405"/>
                </a:tc>
                <a:extLst>
                  <a:ext uri="{0D108BD9-81ED-4DB2-BD59-A6C34878D82A}">
                    <a16:rowId xmlns:a16="http://schemas.microsoft.com/office/drawing/2014/main" val="3127767454"/>
                  </a:ext>
                </a:extLst>
              </a:tr>
            </a:tbl>
          </a:graphicData>
        </a:graphic>
      </p:graphicFrame>
      <p:sp>
        <p:nvSpPr>
          <p:cNvPr id="11" name="文本框 10">
            <a:extLst>
              <a:ext uri="{FF2B5EF4-FFF2-40B4-BE49-F238E27FC236}">
                <a16:creationId xmlns:a16="http://schemas.microsoft.com/office/drawing/2014/main" id="{89DA3442-091A-C5FF-712A-F8F6FEB44F7C}"/>
              </a:ext>
            </a:extLst>
          </p:cNvPr>
          <p:cNvSpPr txBox="1"/>
          <p:nvPr/>
        </p:nvSpPr>
        <p:spPr>
          <a:xfrm>
            <a:off x="7518018" y="3239315"/>
            <a:ext cx="4812198" cy="1219308"/>
          </a:xfrm>
          <a:prstGeom prst="rect">
            <a:avLst/>
          </a:prstGeom>
          <a:noFill/>
        </p:spPr>
        <p:txBody>
          <a:bodyPr wrap="square" rtlCol="0">
            <a:spAutoFit/>
          </a:bodyPr>
          <a:lstStyle/>
          <a:p>
            <a:pPr>
              <a:lnSpc>
                <a:spcPct val="150000"/>
              </a:lnSpc>
            </a:pPr>
            <a:r>
              <a:rPr lang="en-US" altLang="zh-CN" sz="1000" dirty="0">
                <a:effectLst/>
                <a:latin typeface="+mn-lt"/>
                <a:ea typeface="+mn-ea"/>
                <a:cs typeface="+mn-ea"/>
                <a:sym typeface="+mn-lt"/>
              </a:rPr>
              <a:t>[1] Y. Zhang, S. Yang, et al., Optics express </a:t>
            </a:r>
            <a:r>
              <a:rPr lang="en-US" altLang="zh-CN" sz="1000" b="1" dirty="0">
                <a:effectLst/>
                <a:latin typeface="+mn-lt"/>
                <a:ea typeface="+mn-ea"/>
                <a:cs typeface="+mn-ea"/>
                <a:sym typeface="+mn-lt"/>
              </a:rPr>
              <a:t>22</a:t>
            </a:r>
            <a:r>
              <a:rPr lang="en-US" altLang="zh-CN" sz="1000" dirty="0">
                <a:effectLst/>
                <a:latin typeface="+mn-lt"/>
                <a:ea typeface="+mn-ea"/>
                <a:cs typeface="+mn-ea"/>
                <a:sym typeface="+mn-lt"/>
              </a:rPr>
              <a:t>, 11367–11375 (2014).</a:t>
            </a:r>
          </a:p>
          <a:p>
            <a:pPr>
              <a:lnSpc>
                <a:spcPct val="150000"/>
              </a:lnSpc>
            </a:pPr>
            <a:r>
              <a:rPr lang="en-US" altLang="zh-CN" sz="1000" dirty="0">
                <a:effectLst/>
                <a:latin typeface="+mn-lt"/>
                <a:ea typeface="+mn-ea"/>
                <a:cs typeface="+mn-ea"/>
                <a:sym typeface="+mn-lt"/>
              </a:rPr>
              <a:t>[2] S. </a:t>
            </a:r>
            <a:r>
              <a:rPr lang="en-US" altLang="zh-CN" sz="1000" dirty="0" err="1">
                <a:effectLst/>
                <a:latin typeface="+mn-lt"/>
                <a:ea typeface="+mn-ea"/>
                <a:cs typeface="+mn-ea"/>
                <a:sym typeface="+mn-lt"/>
              </a:rPr>
              <a:t>Lischke</a:t>
            </a:r>
            <a:r>
              <a:rPr lang="en-US" altLang="zh-CN" sz="1000" dirty="0">
                <a:effectLst/>
                <a:latin typeface="+mn-lt"/>
                <a:ea typeface="+mn-ea"/>
                <a:cs typeface="+mn-ea"/>
                <a:sym typeface="+mn-lt"/>
              </a:rPr>
              <a:t>, D. Knoll, C. Mai, et al., Optics express </a:t>
            </a:r>
            <a:r>
              <a:rPr lang="en-US" altLang="zh-CN" sz="1000" b="1" dirty="0">
                <a:effectLst/>
                <a:latin typeface="+mn-lt"/>
                <a:ea typeface="+mn-ea"/>
                <a:cs typeface="+mn-ea"/>
                <a:sym typeface="+mn-lt"/>
              </a:rPr>
              <a:t>23</a:t>
            </a:r>
            <a:r>
              <a:rPr lang="en-US" altLang="zh-CN" sz="1000" dirty="0">
                <a:effectLst/>
                <a:latin typeface="+mn-lt"/>
                <a:ea typeface="+mn-ea"/>
                <a:cs typeface="+mn-ea"/>
                <a:sym typeface="+mn-lt"/>
              </a:rPr>
              <a:t>, 27213–27220 (2015).</a:t>
            </a:r>
            <a:endParaRPr lang="en-US" altLang="zh-CN" sz="1000" dirty="0">
              <a:latin typeface="+mn-lt"/>
              <a:ea typeface="+mn-ea"/>
              <a:cs typeface="+mn-ea"/>
              <a:sym typeface="+mn-lt"/>
            </a:endParaRPr>
          </a:p>
          <a:p>
            <a:pPr>
              <a:lnSpc>
                <a:spcPct val="150000"/>
              </a:lnSpc>
            </a:pPr>
            <a:r>
              <a:rPr lang="en-US" altLang="zh-CN" sz="1000" kern="100" dirty="0">
                <a:effectLst/>
                <a:latin typeface="+mn-lt"/>
                <a:ea typeface="+mn-ea"/>
                <a:cs typeface="+mn-ea"/>
                <a:sym typeface="+mn-lt"/>
              </a:rPr>
              <a:t>[3] L. </a:t>
            </a:r>
            <a:r>
              <a:rPr lang="en-US" altLang="zh-CN" sz="1000" kern="100" dirty="0" err="1">
                <a:effectLst/>
                <a:latin typeface="+mn-lt"/>
                <a:ea typeface="+mn-ea"/>
                <a:cs typeface="+mn-ea"/>
                <a:sym typeface="+mn-lt"/>
              </a:rPr>
              <a:t>Virot</a:t>
            </a:r>
            <a:r>
              <a:rPr lang="en-US" altLang="zh-CN" sz="1000" kern="100" dirty="0">
                <a:effectLst/>
                <a:latin typeface="+mn-lt"/>
                <a:ea typeface="+mn-ea"/>
                <a:cs typeface="+mn-ea"/>
                <a:sym typeface="+mn-lt"/>
              </a:rPr>
              <a:t>, D. </a:t>
            </a:r>
            <a:r>
              <a:rPr lang="en-US" altLang="zh-CN" sz="1000" kern="100" dirty="0" err="1">
                <a:effectLst/>
                <a:latin typeface="+mn-lt"/>
                <a:ea typeface="+mn-ea"/>
                <a:cs typeface="+mn-ea"/>
                <a:sym typeface="+mn-lt"/>
              </a:rPr>
              <a:t>Benedikovic</a:t>
            </a:r>
            <a:r>
              <a:rPr lang="en-US" altLang="zh-CN" sz="1000" kern="100" dirty="0">
                <a:effectLst/>
                <a:latin typeface="+mn-lt"/>
                <a:ea typeface="+mn-ea"/>
                <a:cs typeface="+mn-ea"/>
                <a:sym typeface="+mn-lt"/>
              </a:rPr>
              <a:t>, et al., Optics Express </a:t>
            </a:r>
            <a:r>
              <a:rPr lang="en-US" altLang="zh-CN" sz="1000" b="1" kern="100" dirty="0">
                <a:effectLst/>
                <a:latin typeface="+mn-lt"/>
                <a:ea typeface="+mn-ea"/>
                <a:cs typeface="+mn-ea"/>
                <a:sym typeface="+mn-lt"/>
              </a:rPr>
              <a:t>25</a:t>
            </a:r>
            <a:r>
              <a:rPr lang="en-US" altLang="zh-CN" sz="1000" kern="100" dirty="0">
                <a:effectLst/>
                <a:latin typeface="+mn-lt"/>
                <a:ea typeface="+mn-ea"/>
                <a:cs typeface="+mn-ea"/>
                <a:sym typeface="+mn-lt"/>
              </a:rPr>
              <a:t>, 19487–19496 (2017).</a:t>
            </a:r>
            <a:endParaRPr lang="zh-CN" altLang="zh-CN" sz="1000" kern="100" dirty="0">
              <a:effectLst/>
              <a:latin typeface="+mn-lt"/>
              <a:ea typeface="+mn-ea"/>
              <a:cs typeface="+mn-ea"/>
              <a:sym typeface="+mn-lt"/>
            </a:endParaRPr>
          </a:p>
          <a:p>
            <a:pPr>
              <a:lnSpc>
                <a:spcPct val="150000"/>
              </a:lnSpc>
            </a:pPr>
            <a:r>
              <a:rPr lang="en-US" altLang="zh-CN" sz="1000" kern="100" dirty="0">
                <a:effectLst/>
                <a:latin typeface="+mn-lt"/>
                <a:ea typeface="+mn-ea"/>
                <a:cs typeface="+mn-ea"/>
                <a:sym typeface="+mn-lt"/>
              </a:rPr>
              <a:t>[4] S. Liao, N.-N. Feng, et al., Optics Express </a:t>
            </a:r>
            <a:r>
              <a:rPr lang="en-US" altLang="zh-CN" sz="1000" b="1" kern="100" dirty="0">
                <a:effectLst/>
                <a:latin typeface="+mn-lt"/>
                <a:ea typeface="+mn-ea"/>
                <a:cs typeface="+mn-ea"/>
                <a:sym typeface="+mn-lt"/>
              </a:rPr>
              <a:t>19</a:t>
            </a:r>
            <a:r>
              <a:rPr lang="en-US" altLang="zh-CN" sz="1000" kern="100" dirty="0">
                <a:effectLst/>
                <a:latin typeface="+mn-lt"/>
                <a:ea typeface="+mn-ea"/>
                <a:cs typeface="+mn-ea"/>
                <a:sym typeface="+mn-lt"/>
              </a:rPr>
              <a:t>, 10967–10972 (2011).</a:t>
            </a:r>
            <a:endParaRPr lang="zh-CN" altLang="zh-CN" sz="1000" kern="100" dirty="0">
              <a:effectLst/>
              <a:latin typeface="+mn-lt"/>
              <a:ea typeface="+mn-ea"/>
              <a:cs typeface="+mn-ea"/>
              <a:sym typeface="+mn-lt"/>
            </a:endParaRPr>
          </a:p>
          <a:p>
            <a:pPr>
              <a:lnSpc>
                <a:spcPct val="150000"/>
              </a:lnSpc>
            </a:pPr>
            <a:r>
              <a:rPr lang="en-US" altLang="zh-CN" sz="1000" kern="100" dirty="0">
                <a:effectLst/>
                <a:latin typeface="+mn-lt"/>
                <a:ea typeface="+mn-ea"/>
                <a:cs typeface="+mn-ea"/>
                <a:sym typeface="+mn-lt"/>
              </a:rPr>
              <a:t>[5] M. M. P. </a:t>
            </a:r>
            <a:r>
              <a:rPr lang="en-US" altLang="zh-CN" sz="1000" kern="100" dirty="0" err="1">
                <a:effectLst/>
                <a:latin typeface="+mn-lt"/>
                <a:ea typeface="+mn-ea"/>
                <a:cs typeface="+mn-ea"/>
                <a:sym typeface="+mn-lt"/>
              </a:rPr>
              <a:t>Fard</a:t>
            </a:r>
            <a:r>
              <a:rPr lang="en-US" altLang="zh-CN" sz="1000" kern="100" dirty="0">
                <a:effectLst/>
                <a:latin typeface="+mn-lt"/>
                <a:ea typeface="+mn-ea"/>
                <a:cs typeface="+mn-ea"/>
                <a:sym typeface="+mn-lt"/>
              </a:rPr>
              <a:t>, G. Cowan, et al., Optics Express </a:t>
            </a:r>
            <a:r>
              <a:rPr lang="en-US" altLang="zh-CN" sz="1000" b="1" kern="100" dirty="0">
                <a:effectLst/>
                <a:latin typeface="+mn-lt"/>
                <a:ea typeface="+mn-ea"/>
                <a:cs typeface="+mn-ea"/>
                <a:sym typeface="+mn-lt"/>
              </a:rPr>
              <a:t>24</a:t>
            </a:r>
            <a:r>
              <a:rPr lang="en-US" altLang="zh-CN" sz="1000" kern="100" dirty="0">
                <a:effectLst/>
                <a:latin typeface="+mn-lt"/>
                <a:ea typeface="+mn-ea"/>
                <a:cs typeface="+mn-ea"/>
                <a:sym typeface="+mn-lt"/>
              </a:rPr>
              <a:t>, 27738–27752 (2016).</a:t>
            </a:r>
            <a:endParaRPr lang="zh-CN" altLang="zh-CN" sz="1000" kern="100" dirty="0">
              <a:effectLst/>
              <a:latin typeface="+mn-lt"/>
              <a:ea typeface="+mn-ea"/>
              <a:cs typeface="+mn-ea"/>
              <a:sym typeface="+mn-lt"/>
            </a:endParaRPr>
          </a:p>
        </p:txBody>
      </p:sp>
      <p:sp>
        <p:nvSpPr>
          <p:cNvPr id="8" name="文本框 7">
            <a:extLst>
              <a:ext uri="{FF2B5EF4-FFF2-40B4-BE49-F238E27FC236}">
                <a16:creationId xmlns:a16="http://schemas.microsoft.com/office/drawing/2014/main" id="{3D07C27A-DE54-275E-8ACD-61A9DF568222}"/>
              </a:ext>
            </a:extLst>
          </p:cNvPr>
          <p:cNvSpPr txBox="1"/>
          <p:nvPr/>
        </p:nvSpPr>
        <p:spPr>
          <a:xfrm>
            <a:off x="5656700" y="6079406"/>
            <a:ext cx="6673516" cy="338554"/>
          </a:xfrm>
          <a:prstGeom prst="rect">
            <a:avLst/>
          </a:prstGeom>
          <a:noFill/>
        </p:spPr>
        <p:txBody>
          <a:bodyPr wrap="square">
            <a:spAutoFit/>
          </a:bodyPr>
          <a:lstStyle/>
          <a:p>
            <a:pPr>
              <a:spcBef>
                <a:spcPts val="0"/>
              </a:spcBef>
              <a:spcAft>
                <a:spcPts val="0"/>
              </a:spcAft>
            </a:pPr>
            <a:r>
              <a:rPr lang="en-US" altLang="zh-CN" sz="1600" b="1" dirty="0">
                <a:latin typeface="+mn-lt"/>
                <a:ea typeface="+mn-ea"/>
                <a:cs typeface="+mn-ea"/>
                <a:sym typeface="+mn-lt"/>
              </a:rPr>
              <a:t>#</a:t>
            </a:r>
            <a:r>
              <a:rPr lang="zh-CN" altLang="en-US" sz="1600" dirty="0">
                <a:latin typeface="+mn-lt"/>
                <a:ea typeface="+mn-ea"/>
                <a:cs typeface="+mn-ea"/>
                <a:sym typeface="+mn-lt"/>
              </a:rPr>
              <a:t> </a:t>
            </a:r>
            <a:r>
              <a:rPr lang="en-US" altLang="zh-CN" sz="1600" dirty="0">
                <a:latin typeface="+mn-lt"/>
                <a:ea typeface="+mn-ea"/>
                <a:cs typeface="+mn-ea"/>
                <a:sym typeface="+mn-lt"/>
              </a:rPr>
              <a:t>Y. Zhao,† X. Guo,†</a:t>
            </a:r>
            <a:r>
              <a:rPr lang="en-US" altLang="zh-CN" sz="1600" baseline="30000" dirty="0">
                <a:latin typeface="+mn-lt"/>
                <a:ea typeface="+mn-ea"/>
                <a:cs typeface="+mn-ea"/>
                <a:sym typeface="+mn-lt"/>
              </a:rPr>
              <a:t>, </a:t>
            </a:r>
            <a:r>
              <a:rPr lang="en-US" altLang="zh-CN" sz="1600" dirty="0">
                <a:latin typeface="+mn-lt"/>
                <a:ea typeface="+mn-ea"/>
                <a:cs typeface="+mn-ea"/>
                <a:sym typeface="+mn-lt"/>
              </a:rPr>
              <a:t>* Y. Zhang, Y. Su, et al., </a:t>
            </a:r>
            <a:r>
              <a:rPr lang="en-US" altLang="zh-CN" sz="1600" b="1" dirty="0">
                <a:latin typeface="+mn-lt"/>
                <a:ea typeface="+mn-ea"/>
                <a:cs typeface="+mn-ea"/>
                <a:sym typeface="+mn-lt"/>
              </a:rPr>
              <a:t>Optica</a:t>
            </a:r>
            <a:r>
              <a:rPr lang="en-US" altLang="zh-CN" sz="1600" dirty="0">
                <a:latin typeface="+mn-lt"/>
                <a:ea typeface="+mn-ea"/>
                <a:cs typeface="+mn-ea"/>
                <a:sym typeface="+mn-lt"/>
              </a:rPr>
              <a:t> 11, 399 (2024).</a:t>
            </a:r>
          </a:p>
        </p:txBody>
      </p:sp>
      <p:sp>
        <p:nvSpPr>
          <p:cNvPr id="10" name="文本框 9">
            <a:extLst>
              <a:ext uri="{FF2B5EF4-FFF2-40B4-BE49-F238E27FC236}">
                <a16:creationId xmlns:a16="http://schemas.microsoft.com/office/drawing/2014/main" id="{F06546B8-7F76-79EF-8EE2-4DF13EC11F75}"/>
              </a:ext>
            </a:extLst>
          </p:cNvPr>
          <p:cNvSpPr txBox="1"/>
          <p:nvPr/>
        </p:nvSpPr>
        <p:spPr>
          <a:xfrm>
            <a:off x="-17782" y="3448640"/>
            <a:ext cx="7535799" cy="787523"/>
          </a:xfrm>
          <a:prstGeom prst="rect">
            <a:avLst/>
          </a:prstGeom>
          <a:noFill/>
        </p:spPr>
        <p:txBody>
          <a:bodyPr wrap="square">
            <a:spAutoFit/>
          </a:bodyPr>
          <a:lstStyle/>
          <a:p>
            <a:pPr marL="285750" indent="-285750" algn="just">
              <a:lnSpc>
                <a:spcPct val="150000"/>
              </a:lnSpc>
              <a:buFont typeface="Wingdings" pitchFamily="2" charset="2"/>
              <a:buChar char="Ø"/>
            </a:pPr>
            <a:r>
              <a:rPr lang="en-US" altLang="zh-CN" sz="1600" dirty="0">
                <a:latin typeface="+mn-lt"/>
                <a:ea typeface="+mn-ea"/>
                <a:cs typeface="+mn-ea"/>
                <a:sym typeface="+mn-lt"/>
              </a:rPr>
              <a:t>Pre-equalization of the nonlinearity:</a:t>
            </a:r>
            <a:r>
              <a:rPr lang="zh-CN" altLang="en-US" sz="1600" dirty="0">
                <a:latin typeface="+mn-lt"/>
                <a:ea typeface="+mn-ea"/>
                <a:cs typeface="+mn-ea"/>
                <a:sym typeface="+mn-lt"/>
              </a:rPr>
              <a:t> </a:t>
            </a:r>
            <a:endParaRPr lang="en-US" altLang="zh-CN" sz="1600" dirty="0">
              <a:latin typeface="+mn-lt"/>
              <a:ea typeface="+mn-ea"/>
              <a:cs typeface="+mn-ea"/>
              <a:sym typeface="+mn-lt"/>
            </a:endParaRPr>
          </a:p>
          <a:p>
            <a:pPr algn="just">
              <a:lnSpc>
                <a:spcPct val="150000"/>
              </a:lnSpc>
            </a:pPr>
            <a:r>
              <a:rPr lang="en-US" altLang="zh-CN" sz="1600" dirty="0">
                <a:latin typeface="+mn-lt"/>
                <a:ea typeface="+mn-ea"/>
                <a:cs typeface="+mn-ea"/>
                <a:sym typeface="+mn-lt"/>
              </a:rPr>
              <a:t>     Get the real TPA current response from real measurement.</a:t>
            </a:r>
            <a:endParaRPr lang="zh-CN" altLang="en-US" sz="1600" dirty="0">
              <a:latin typeface="+mn-lt"/>
              <a:ea typeface="+mn-ea"/>
              <a:cs typeface="+mn-ea"/>
              <a:sym typeface="+mn-lt"/>
            </a:endParaRPr>
          </a:p>
        </p:txBody>
      </p:sp>
      <p:pic>
        <p:nvPicPr>
          <p:cNvPr id="12" name="图片 11">
            <a:extLst>
              <a:ext uri="{FF2B5EF4-FFF2-40B4-BE49-F238E27FC236}">
                <a16:creationId xmlns:a16="http://schemas.microsoft.com/office/drawing/2014/main" id="{7360E8FD-EF2E-9989-36B8-367863ED0F75}"/>
              </a:ext>
            </a:extLst>
          </p:cNvPr>
          <p:cNvPicPr>
            <a:picLocks noChangeAspect="1"/>
          </p:cNvPicPr>
          <p:nvPr/>
        </p:nvPicPr>
        <p:blipFill>
          <a:blip r:embed="rId4"/>
          <a:stretch>
            <a:fillRect/>
          </a:stretch>
        </p:blipFill>
        <p:spPr>
          <a:xfrm>
            <a:off x="869605" y="609317"/>
            <a:ext cx="4255351" cy="2425821"/>
          </a:xfrm>
          <a:prstGeom prst="rect">
            <a:avLst/>
          </a:prstGeom>
        </p:spPr>
      </p:pic>
      <p:sp>
        <p:nvSpPr>
          <p:cNvPr id="13" name="文本框 12">
            <a:extLst>
              <a:ext uri="{FF2B5EF4-FFF2-40B4-BE49-F238E27FC236}">
                <a16:creationId xmlns:a16="http://schemas.microsoft.com/office/drawing/2014/main" id="{F5A83455-A5D9-D0F7-F91E-05CE44D2BD69}"/>
              </a:ext>
            </a:extLst>
          </p:cNvPr>
          <p:cNvSpPr txBox="1"/>
          <p:nvPr/>
        </p:nvSpPr>
        <p:spPr>
          <a:xfrm>
            <a:off x="167566" y="3114067"/>
            <a:ext cx="5489134" cy="276999"/>
          </a:xfrm>
          <a:prstGeom prst="rect">
            <a:avLst/>
          </a:prstGeom>
          <a:noFill/>
        </p:spPr>
        <p:txBody>
          <a:bodyPr wrap="square">
            <a:spAutoFit/>
          </a:bodyPr>
          <a:lstStyle/>
          <a:p>
            <a:pPr>
              <a:spcBef>
                <a:spcPts val="0"/>
              </a:spcBef>
              <a:spcAft>
                <a:spcPts val="0"/>
              </a:spcAft>
            </a:pPr>
            <a:r>
              <a:rPr lang="en-US" altLang="zh-CN" sz="1200" dirty="0">
                <a:effectLst/>
                <a:latin typeface="+mn-lt"/>
                <a:ea typeface="+mn-ea"/>
                <a:cs typeface="+mn-ea"/>
                <a:sym typeface="+mn-lt"/>
              </a:rPr>
              <a:t>T. K. Liang, H. K. Tsang, et</a:t>
            </a:r>
            <a:r>
              <a:rPr lang="zh-CN" altLang="en-US" sz="1200" dirty="0">
                <a:effectLst/>
                <a:latin typeface="+mn-lt"/>
                <a:ea typeface="+mn-ea"/>
                <a:cs typeface="+mn-ea"/>
                <a:sym typeface="+mn-lt"/>
              </a:rPr>
              <a:t> </a:t>
            </a:r>
            <a:r>
              <a:rPr lang="en-US" altLang="zh-CN" sz="1200" dirty="0">
                <a:effectLst/>
                <a:latin typeface="+mn-lt"/>
                <a:ea typeface="+mn-ea"/>
                <a:cs typeface="+mn-ea"/>
                <a:sym typeface="+mn-lt"/>
              </a:rPr>
              <a:t>al., </a:t>
            </a:r>
            <a:r>
              <a:rPr lang="en-US" altLang="zh-CN" sz="1200" b="1" dirty="0">
                <a:effectLst/>
                <a:latin typeface="+mn-lt"/>
                <a:ea typeface="+mn-ea"/>
                <a:cs typeface="+mn-ea"/>
                <a:sym typeface="+mn-lt"/>
              </a:rPr>
              <a:t>Applied Physics Letters </a:t>
            </a:r>
            <a:r>
              <a:rPr lang="en-US" altLang="zh-CN" sz="1200" dirty="0">
                <a:effectLst/>
                <a:latin typeface="+mn-lt"/>
                <a:ea typeface="+mn-ea"/>
                <a:cs typeface="+mn-ea"/>
                <a:sym typeface="+mn-lt"/>
              </a:rPr>
              <a:t>81, 1323 (2002).</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B38D357-0632-CFBB-A767-9B9D987F3749}"/>
                  </a:ext>
                </a:extLst>
              </p:cNvPr>
              <p:cNvSpPr txBox="1"/>
              <p:nvPr/>
            </p:nvSpPr>
            <p:spPr>
              <a:xfrm>
                <a:off x="3608795" y="2793939"/>
                <a:ext cx="2609850" cy="3718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1" i="1" smtClean="0">
                          <a:solidFill>
                            <a:srgbClr val="C00000"/>
                          </a:solidFill>
                          <a:effectLst/>
                          <a:latin typeface="Cambria Math" panose="02040503050406030204" pitchFamily="18" charset="0"/>
                          <a:ea typeface="+mn-ea"/>
                          <a:cs typeface="+mn-ea"/>
                          <a:sym typeface="+mn-lt"/>
                        </a:rPr>
                        <m:t> </m:t>
                      </m:r>
                      <m:sSub>
                        <m:sSubPr>
                          <m:ctrlPr>
                            <a:rPr lang="zh-CN" altLang="zh-CN" sz="1600" b="1" i="1" smtClean="0">
                              <a:solidFill>
                                <a:srgbClr val="C00000"/>
                              </a:solidFill>
                              <a:effectLst/>
                              <a:latin typeface="Cambria Math" panose="02040503050406030204" pitchFamily="18" charset="0"/>
                              <a:ea typeface="+mn-ea"/>
                              <a:cs typeface="+mn-ea"/>
                              <a:sym typeface="+mn-lt"/>
                            </a:rPr>
                          </m:ctrlPr>
                        </m:sSubPr>
                        <m:e>
                          <m:r>
                            <a:rPr lang="en-US" altLang="zh-CN" sz="1600" b="1" i="1">
                              <a:solidFill>
                                <a:srgbClr val="C00000"/>
                              </a:solidFill>
                              <a:effectLst/>
                              <a:latin typeface="Cambria Math" panose="02040503050406030204" pitchFamily="18" charset="0"/>
                              <a:ea typeface="+mn-ea"/>
                              <a:cs typeface="+mn-ea"/>
                              <a:sym typeface="+mn-lt"/>
                            </a:rPr>
                            <m:t>𝑰</m:t>
                          </m:r>
                        </m:e>
                        <m:sub>
                          <m:r>
                            <a:rPr lang="en-US" altLang="zh-CN" sz="1600" b="1" i="1">
                              <a:solidFill>
                                <a:srgbClr val="C00000"/>
                              </a:solidFill>
                              <a:effectLst/>
                              <a:latin typeface="Cambria Math" panose="02040503050406030204" pitchFamily="18" charset="0"/>
                              <a:ea typeface="+mn-ea"/>
                              <a:cs typeface="+mn-ea"/>
                              <a:sym typeface="+mn-lt"/>
                            </a:rPr>
                            <m:t>𝒑𝒉</m:t>
                          </m:r>
                        </m:sub>
                      </m:sSub>
                      <m:d>
                        <m:dPr>
                          <m:ctrlPr>
                            <a:rPr lang="en-US" altLang="zh-CN" sz="1600" b="1" i="1">
                              <a:solidFill>
                                <a:srgbClr val="C00000"/>
                              </a:solidFill>
                              <a:effectLst/>
                              <a:latin typeface="Cambria Math" panose="02040503050406030204" pitchFamily="18" charset="0"/>
                              <a:ea typeface="+mn-ea"/>
                              <a:cs typeface="+mn-ea"/>
                              <a:sym typeface="+mn-lt"/>
                            </a:rPr>
                          </m:ctrlPr>
                        </m:dPr>
                        <m:e>
                          <m:r>
                            <a:rPr lang="en-US" altLang="zh-CN" sz="1600" b="1" i="1">
                              <a:solidFill>
                                <a:srgbClr val="C00000"/>
                              </a:solidFill>
                              <a:effectLst/>
                              <a:latin typeface="Cambria Math" panose="02040503050406030204" pitchFamily="18" charset="0"/>
                              <a:ea typeface="+mn-ea"/>
                              <a:cs typeface="+mn-ea"/>
                              <a:sym typeface="+mn-lt"/>
                            </a:rPr>
                            <m:t>𝝀</m:t>
                          </m:r>
                        </m:e>
                      </m:d>
                      <m:r>
                        <a:rPr lang="zh-CN" altLang="en-US" sz="1600" b="1" i="1">
                          <a:solidFill>
                            <a:srgbClr val="C00000"/>
                          </a:solidFill>
                          <a:latin typeface="Cambria Math" panose="02040503050406030204" pitchFamily="18" charset="0"/>
                          <a:ea typeface="+mn-ea"/>
                          <a:cs typeface="+mn-ea"/>
                          <a:sym typeface="+mn-lt"/>
                        </a:rPr>
                        <m:t>≈</m:t>
                      </m:r>
                      <m:r>
                        <a:rPr lang="en-US" altLang="zh-CN" sz="1600" b="1" i="1">
                          <a:solidFill>
                            <a:srgbClr val="C00000"/>
                          </a:solidFill>
                          <a:effectLst/>
                          <a:latin typeface="Cambria Math" panose="02040503050406030204" pitchFamily="18" charset="0"/>
                          <a:ea typeface="+mn-ea"/>
                          <a:cs typeface="+mn-ea"/>
                          <a:sym typeface="+mn-lt"/>
                        </a:rPr>
                        <m:t>𝜸</m:t>
                      </m:r>
                      <m:d>
                        <m:dPr>
                          <m:ctrlPr>
                            <a:rPr lang="en-US" altLang="zh-CN" sz="1600" b="1" i="1" smtClean="0">
                              <a:solidFill>
                                <a:srgbClr val="C00000"/>
                              </a:solidFill>
                              <a:effectLst/>
                              <a:latin typeface="Cambria Math" panose="02040503050406030204" pitchFamily="18" charset="0"/>
                              <a:ea typeface="+mn-ea"/>
                              <a:cs typeface="+mn-ea"/>
                              <a:sym typeface="+mn-lt"/>
                            </a:rPr>
                          </m:ctrlPr>
                        </m:dPr>
                        <m:e>
                          <m:r>
                            <a:rPr lang="en-US" altLang="zh-CN" sz="1600" b="1" i="1" smtClean="0">
                              <a:solidFill>
                                <a:srgbClr val="C00000"/>
                              </a:solidFill>
                              <a:effectLst/>
                              <a:latin typeface="Cambria Math" panose="02040503050406030204" pitchFamily="18" charset="0"/>
                              <a:ea typeface="+mn-ea"/>
                              <a:cs typeface="+mn-ea"/>
                              <a:sym typeface="+mn-lt"/>
                            </a:rPr>
                            <m:t>𝝀</m:t>
                          </m:r>
                        </m:e>
                      </m:d>
                      <m:sSup>
                        <m:sSupPr>
                          <m:ctrlPr>
                            <a:rPr lang="en-US" altLang="zh-CN" sz="1600" b="1" i="1" smtClean="0">
                              <a:solidFill>
                                <a:srgbClr val="C00000"/>
                              </a:solidFill>
                              <a:effectLst/>
                              <a:latin typeface="Cambria Math" panose="02040503050406030204" pitchFamily="18" charset="0"/>
                              <a:ea typeface="+mn-ea"/>
                              <a:cs typeface="+mn-ea"/>
                              <a:sym typeface="+mn-lt"/>
                            </a:rPr>
                          </m:ctrlPr>
                        </m:sSupPr>
                        <m:e>
                          <m:r>
                            <a:rPr lang="en-US" altLang="zh-CN" sz="1600" b="1" i="1" smtClean="0">
                              <a:solidFill>
                                <a:srgbClr val="C00000"/>
                              </a:solidFill>
                              <a:effectLst/>
                              <a:latin typeface="Cambria Math" panose="02040503050406030204" pitchFamily="18" charset="0"/>
                              <a:ea typeface="+mn-ea"/>
                              <a:cs typeface="+mn-ea"/>
                              <a:sym typeface="+mn-lt"/>
                            </a:rPr>
                            <m:t>𝑷</m:t>
                          </m:r>
                        </m:e>
                        <m:sup>
                          <m:r>
                            <a:rPr lang="en-US" altLang="zh-CN" sz="1600" b="1" i="1" smtClean="0">
                              <a:solidFill>
                                <a:srgbClr val="C00000"/>
                              </a:solidFill>
                              <a:effectLst/>
                              <a:latin typeface="Cambria Math" panose="02040503050406030204" pitchFamily="18" charset="0"/>
                              <a:ea typeface="+mn-ea"/>
                              <a:cs typeface="+mn-ea"/>
                              <a:sym typeface="+mn-lt"/>
                            </a:rPr>
                            <m:t>𝟐</m:t>
                          </m:r>
                        </m:sup>
                      </m:sSup>
                      <m:r>
                        <a:rPr lang="en-US" altLang="zh-CN" sz="1600" b="1" i="1" smtClean="0">
                          <a:solidFill>
                            <a:srgbClr val="C00000"/>
                          </a:solidFill>
                          <a:effectLst/>
                          <a:latin typeface="Cambria Math" panose="02040503050406030204" pitchFamily="18" charset="0"/>
                          <a:ea typeface="+mn-ea"/>
                          <a:cs typeface="+mn-ea"/>
                          <a:sym typeface="+mn-lt"/>
                        </a:rPr>
                        <m:t>(</m:t>
                      </m:r>
                      <m:r>
                        <a:rPr lang="en-US" altLang="zh-CN" sz="1600" b="1" i="1" smtClean="0">
                          <a:solidFill>
                            <a:srgbClr val="C00000"/>
                          </a:solidFill>
                          <a:effectLst/>
                          <a:latin typeface="Cambria Math" panose="02040503050406030204" pitchFamily="18" charset="0"/>
                          <a:ea typeface="+mn-ea"/>
                          <a:cs typeface="+mn-ea"/>
                          <a:sym typeface="+mn-lt"/>
                        </a:rPr>
                        <m:t>𝝀</m:t>
                      </m:r>
                      <m:r>
                        <a:rPr lang="en-US" altLang="zh-CN" sz="1600" b="1" i="1" smtClean="0">
                          <a:solidFill>
                            <a:srgbClr val="C00000"/>
                          </a:solidFill>
                          <a:effectLst/>
                          <a:latin typeface="Cambria Math" panose="02040503050406030204" pitchFamily="18" charset="0"/>
                          <a:ea typeface="+mn-ea"/>
                          <a:cs typeface="+mn-ea"/>
                          <a:sym typeface="+mn-lt"/>
                        </a:rPr>
                        <m:t>)</m:t>
                      </m:r>
                    </m:oMath>
                  </m:oMathPara>
                </a14:m>
                <a:endParaRPr lang="zh-CN" altLang="en-US" sz="1200" b="1" dirty="0">
                  <a:solidFill>
                    <a:srgbClr val="C00000"/>
                  </a:solidFill>
                  <a:latin typeface="+mn-lt"/>
                  <a:ea typeface="+mn-ea"/>
                  <a:cs typeface="+mn-ea"/>
                  <a:sym typeface="+mn-lt"/>
                </a:endParaRPr>
              </a:p>
            </p:txBody>
          </p:sp>
        </mc:Choice>
        <mc:Fallback xmlns="">
          <p:sp>
            <p:nvSpPr>
              <p:cNvPr id="2" name="文本框 1">
                <a:extLst>
                  <a:ext uri="{FF2B5EF4-FFF2-40B4-BE49-F238E27FC236}">
                    <a16:creationId xmlns:a16="http://schemas.microsoft.com/office/drawing/2014/main" id="{EB38D357-0632-CFBB-A767-9B9D987F3749}"/>
                  </a:ext>
                </a:extLst>
              </p:cNvPr>
              <p:cNvSpPr txBox="1">
                <a:spLocks noRot="1" noChangeAspect="1" noMove="1" noResize="1" noEditPoints="1" noAdjustHandles="1" noChangeArrowheads="1" noChangeShapeType="1" noTextEdit="1"/>
              </p:cNvSpPr>
              <p:nvPr/>
            </p:nvSpPr>
            <p:spPr>
              <a:xfrm>
                <a:off x="3608795" y="2793939"/>
                <a:ext cx="2609850" cy="371833"/>
              </a:xfrm>
              <a:prstGeom prst="rect">
                <a:avLst/>
              </a:prstGeom>
              <a:blipFill>
                <a:blip r:embed="rId5"/>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0895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TPA based computational spectrometer</a:t>
            </a:r>
          </a:p>
        </p:txBody>
      </p:sp>
      <p:grpSp>
        <p:nvGrpSpPr>
          <p:cNvPr id="34" name="组合 33">
            <a:extLst>
              <a:ext uri="{FF2B5EF4-FFF2-40B4-BE49-F238E27FC236}">
                <a16:creationId xmlns:a16="http://schemas.microsoft.com/office/drawing/2014/main" id="{F4EA0A68-2317-B6EC-DCC2-06EBE71793CB}"/>
              </a:ext>
            </a:extLst>
          </p:cNvPr>
          <p:cNvGrpSpPr/>
          <p:nvPr/>
        </p:nvGrpSpPr>
        <p:grpSpPr>
          <a:xfrm>
            <a:off x="657852" y="733557"/>
            <a:ext cx="5269169" cy="5746486"/>
            <a:chOff x="689964" y="733557"/>
            <a:chExt cx="4612218" cy="5746486"/>
          </a:xfrm>
        </p:grpSpPr>
        <p:sp>
          <p:nvSpPr>
            <p:cNvPr id="9" name="矩形 8">
              <a:extLst>
                <a:ext uri="{FF2B5EF4-FFF2-40B4-BE49-F238E27FC236}">
                  <a16:creationId xmlns:a16="http://schemas.microsoft.com/office/drawing/2014/main" id="{6F314473-5787-4F89-3880-AEEFBD798D3D}"/>
                </a:ext>
              </a:extLst>
            </p:cNvPr>
            <p:cNvSpPr/>
            <p:nvPr/>
          </p:nvSpPr>
          <p:spPr>
            <a:xfrm>
              <a:off x="689964" y="733557"/>
              <a:ext cx="4612218" cy="574648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半闭框 14">
              <a:extLst>
                <a:ext uri="{FF2B5EF4-FFF2-40B4-BE49-F238E27FC236}">
                  <a16:creationId xmlns:a16="http://schemas.microsoft.com/office/drawing/2014/main" id="{B36944DA-3E97-1225-0714-0E5D1A0CC24A}"/>
                </a:ext>
              </a:extLst>
            </p:cNvPr>
            <p:cNvSpPr/>
            <p:nvPr/>
          </p:nvSpPr>
          <p:spPr>
            <a:xfrm rot="10800000">
              <a:off x="5033940" y="6116012"/>
              <a:ext cx="268242" cy="35715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38" name="矩形 37">
            <a:extLst>
              <a:ext uri="{FF2B5EF4-FFF2-40B4-BE49-F238E27FC236}">
                <a16:creationId xmlns:a16="http://schemas.microsoft.com/office/drawing/2014/main" id="{4FF8F8B2-BCD7-C4DD-6890-1BBB23DDD505}"/>
              </a:ext>
            </a:extLst>
          </p:cNvPr>
          <p:cNvSpPr/>
          <p:nvPr/>
        </p:nvSpPr>
        <p:spPr>
          <a:xfrm>
            <a:off x="657850" y="5134087"/>
            <a:ext cx="5269170" cy="1028936"/>
          </a:xfrm>
          <a:prstGeom prst="rect">
            <a:avLst/>
          </a:prstGeom>
          <a:solidFill>
            <a:schemeClr val="accent5">
              <a:lumMod val="60000"/>
              <a:lumOff val="40000"/>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AA901A3-B9EC-A681-5479-15B8B3CF3D9E}"/>
              </a:ext>
            </a:extLst>
          </p:cNvPr>
          <p:cNvSpPr/>
          <p:nvPr/>
        </p:nvSpPr>
        <p:spPr>
          <a:xfrm>
            <a:off x="657850" y="3870036"/>
            <a:ext cx="5269170" cy="1028936"/>
          </a:xfrm>
          <a:prstGeom prst="rect">
            <a:avLst/>
          </a:prstGeom>
          <a:solidFill>
            <a:srgbClr val="92D050">
              <a:alpha val="6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40585E5F-4985-94CC-39AC-E2A276C07EF0}"/>
              </a:ext>
            </a:extLst>
          </p:cNvPr>
          <p:cNvSpPr txBox="1"/>
          <p:nvPr/>
        </p:nvSpPr>
        <p:spPr>
          <a:xfrm>
            <a:off x="640551" y="4030337"/>
            <a:ext cx="5269169" cy="708335"/>
          </a:xfrm>
          <a:prstGeom prst="rect">
            <a:avLst/>
          </a:prstGeom>
          <a:noFill/>
        </p:spPr>
        <p:txBody>
          <a:bodyPr wrap="square">
            <a:spAutoFit/>
          </a:bodyPr>
          <a:lstStyle/>
          <a:p>
            <a:pPr marL="285750" indent="-285750">
              <a:lnSpc>
                <a:spcPts val="2500"/>
              </a:lnSpc>
              <a:buFont typeface="Arial" panose="020B0604020202020204" pitchFamily="34" charset="0"/>
              <a:buChar char="•"/>
            </a:pPr>
            <a:r>
              <a:rPr lang="en-US" altLang="zh-CN" sz="1600" dirty="0">
                <a:effectLst/>
                <a:latin typeface="+mn-lt"/>
                <a:ea typeface="+mn-ea"/>
                <a:cs typeface="+mn-ea"/>
                <a:sym typeface="+mn-lt"/>
              </a:rPr>
              <a:t>TPA current </a:t>
            </a:r>
            <a:r>
              <a:rPr lang="en-US" altLang="zh-CN" sz="1600" i="1" dirty="0">
                <a:effectLst/>
                <a:latin typeface="+mn-lt"/>
                <a:ea typeface="+mn-ea"/>
                <a:cs typeface="+mn-ea"/>
                <a:sym typeface="+mn-lt"/>
              </a:rPr>
              <a:t>I</a:t>
            </a:r>
            <a:r>
              <a:rPr lang="en-US" altLang="zh-CN" sz="1600" i="1" baseline="-25000" dirty="0">
                <a:effectLst/>
                <a:latin typeface="+mn-lt"/>
                <a:ea typeface="+mn-ea"/>
                <a:cs typeface="+mn-ea"/>
                <a:sym typeface="+mn-lt"/>
              </a:rPr>
              <a:t>ph,N×1</a:t>
            </a:r>
            <a:r>
              <a:rPr lang="en-US" altLang="zh-CN" sz="1600" dirty="0">
                <a:effectLst/>
                <a:latin typeface="+mn-lt"/>
                <a:ea typeface="+mn-ea"/>
                <a:cs typeface="+mn-ea"/>
                <a:sym typeface="+mn-lt"/>
              </a:rPr>
              <a:t> is obtained by direct measurement at different channels. </a:t>
            </a:r>
            <a:endParaRPr lang="zh-CN" altLang="en-US" sz="1600" dirty="0">
              <a:latin typeface="+mn-lt"/>
              <a:ea typeface="+mn-ea"/>
              <a:cs typeface="+mn-ea"/>
              <a:sym typeface="+mn-lt"/>
            </a:endParaRPr>
          </a:p>
        </p:txBody>
      </p:sp>
      <p:sp>
        <p:nvSpPr>
          <p:cNvPr id="12" name="Object 4014">
            <a:extLst>
              <a:ext uri="{FF2B5EF4-FFF2-40B4-BE49-F238E27FC236}">
                <a16:creationId xmlns:a16="http://schemas.microsoft.com/office/drawing/2014/main" id="{C07544B0-4DA4-19B7-51D8-388E5AC1CDDC}"/>
              </a:ext>
            </a:extLst>
          </p:cNvPr>
          <p:cNvSpPr txBox="1"/>
          <p:nvPr/>
        </p:nvSpPr>
        <p:spPr>
          <a:xfrm>
            <a:off x="698517" y="1456133"/>
            <a:ext cx="5187840" cy="1302829"/>
          </a:xfrm>
          <a:prstGeom prst="rect">
            <a:avLst/>
          </a:prstGeom>
        </p:spPr>
        <p:txBody>
          <a:bodyPr vert="horz" rtlCol="0" anchor="t" anchorCtr="0">
            <a:noAutofit/>
          </a:bodyPr>
          <a:lstStyle/>
          <a:p>
            <a:pPr algn="just">
              <a:lnSpc>
                <a:spcPct val="130000"/>
              </a:lnSpc>
              <a:spcBef>
                <a:spcPts val="600"/>
              </a:spcBef>
            </a:pPr>
            <a:r>
              <a:rPr lang="en-US" altLang="zh-CN" b="1" dirty="0">
                <a:solidFill>
                  <a:srgbClr val="12357C"/>
                </a:solidFill>
                <a:latin typeface="+mn-lt"/>
                <a:ea typeface="+mn-ea"/>
                <a:cs typeface="+mn-ea"/>
                <a:sym typeface="+mn-lt"/>
              </a:rPr>
              <a:t>Data Sampling: </a:t>
            </a:r>
          </a:p>
        </p:txBody>
      </p:sp>
      <p:sp>
        <p:nvSpPr>
          <p:cNvPr id="16" name="Object 4014">
            <a:extLst>
              <a:ext uri="{FF2B5EF4-FFF2-40B4-BE49-F238E27FC236}">
                <a16:creationId xmlns:a16="http://schemas.microsoft.com/office/drawing/2014/main" id="{09AFD1FB-6E44-0685-8A99-F6F1AC8832B3}"/>
              </a:ext>
            </a:extLst>
          </p:cNvPr>
          <p:cNvSpPr txBox="1"/>
          <p:nvPr/>
        </p:nvSpPr>
        <p:spPr>
          <a:xfrm>
            <a:off x="666501" y="3275939"/>
            <a:ext cx="5269169" cy="534061"/>
          </a:xfrm>
          <a:prstGeom prst="rect">
            <a:avLst/>
          </a:prstGeom>
        </p:spPr>
        <p:txBody>
          <a:bodyPr vert="horz" rtlCol="0" anchor="t" anchorCtr="0">
            <a:noAutofit/>
          </a:bodyPr>
          <a:lstStyle/>
          <a:p>
            <a:pPr algn="just">
              <a:lnSpc>
                <a:spcPct val="130000"/>
              </a:lnSpc>
              <a:spcBef>
                <a:spcPts val="600"/>
              </a:spcBef>
            </a:pPr>
            <a:r>
              <a:rPr lang="en-US" altLang="zh-CN" b="1" dirty="0">
                <a:solidFill>
                  <a:srgbClr val="12357C"/>
                </a:solidFill>
                <a:latin typeface="+mn-lt"/>
                <a:ea typeface="+mn-ea"/>
                <a:cs typeface="+mn-ea"/>
                <a:sym typeface="+mn-lt"/>
              </a:rPr>
              <a:t>Spectral Reconstruction:</a:t>
            </a:r>
            <a:endParaRPr lang="en-US" altLang="zh-CN" dirty="0">
              <a:solidFill>
                <a:srgbClr val="12357C"/>
              </a:solidFill>
              <a:latin typeface="+mn-lt"/>
              <a:ea typeface="+mn-ea"/>
              <a:cs typeface="+mn-ea"/>
              <a:sym typeface="+mn-lt"/>
            </a:endParaRPr>
          </a:p>
          <a:p>
            <a:pPr algn="just">
              <a:lnSpc>
                <a:spcPct val="130000"/>
              </a:lnSpc>
              <a:spcBef>
                <a:spcPts val="600"/>
              </a:spcBef>
            </a:pPr>
            <a:endParaRPr lang="en-US" altLang="zh-CN" sz="2000" b="1" dirty="0">
              <a:solidFill>
                <a:srgbClr val="12357C"/>
              </a:solidFill>
              <a:latin typeface="+mn-lt"/>
              <a:ea typeface="+mn-ea"/>
              <a:cs typeface="+mn-ea"/>
              <a:sym typeface="+mn-lt"/>
            </a:endParaRPr>
          </a:p>
          <a:p>
            <a:pPr algn="just">
              <a:lnSpc>
                <a:spcPct val="130000"/>
              </a:lnSpc>
              <a:spcBef>
                <a:spcPts val="600"/>
              </a:spcBef>
            </a:pPr>
            <a:endParaRPr lang="en-US" altLang="zh-CN" sz="2000" b="1" dirty="0">
              <a:solidFill>
                <a:srgbClr val="12357C"/>
              </a:solidFill>
              <a:latin typeface="+mn-lt"/>
              <a:ea typeface="+mn-ea"/>
              <a:cs typeface="+mn-ea"/>
              <a:sym typeface="+mn-lt"/>
            </a:endParaRPr>
          </a:p>
        </p:txBody>
      </p:sp>
      <p:sp>
        <p:nvSpPr>
          <p:cNvPr id="5" name="文本框 4">
            <a:extLst>
              <a:ext uri="{FF2B5EF4-FFF2-40B4-BE49-F238E27FC236}">
                <a16:creationId xmlns:a16="http://schemas.microsoft.com/office/drawing/2014/main" id="{404D0DB7-DDDF-7ADB-E80B-178E2E33923E}"/>
              </a:ext>
            </a:extLst>
          </p:cNvPr>
          <p:cNvSpPr txBox="1"/>
          <p:nvPr/>
        </p:nvSpPr>
        <p:spPr>
          <a:xfrm>
            <a:off x="640551" y="5294388"/>
            <a:ext cx="5303771" cy="708335"/>
          </a:xfrm>
          <a:prstGeom prst="rect">
            <a:avLst/>
          </a:prstGeom>
          <a:noFill/>
        </p:spPr>
        <p:txBody>
          <a:bodyPr wrap="square">
            <a:spAutoFit/>
          </a:bodyPr>
          <a:lstStyle/>
          <a:p>
            <a:pPr marL="285750" indent="-285750">
              <a:lnSpc>
                <a:spcPts val="2500"/>
              </a:lnSpc>
              <a:buFont typeface="Arial" panose="020B0604020202020204" pitchFamily="34" charset="0"/>
              <a:buChar char="•"/>
            </a:pPr>
            <a:r>
              <a:rPr lang="en-US" altLang="zh-CN" sz="1600" dirty="0">
                <a:effectLst/>
                <a:latin typeface="+mn-lt"/>
                <a:ea typeface="+mn-ea"/>
                <a:cs typeface="+mn-ea"/>
                <a:sym typeface="+mn-lt"/>
              </a:rPr>
              <a:t>The</a:t>
            </a:r>
            <a:r>
              <a:rPr lang="zh-CN" altLang="en-US" sz="1600" dirty="0">
                <a:effectLst/>
                <a:latin typeface="+mn-lt"/>
                <a:ea typeface="+mn-ea"/>
                <a:cs typeface="+mn-ea"/>
                <a:sym typeface="+mn-lt"/>
              </a:rPr>
              <a:t> </a:t>
            </a:r>
            <a:r>
              <a:rPr lang="en-US" altLang="zh-CN" sz="1600" dirty="0">
                <a:effectLst/>
                <a:latin typeface="+mn-lt"/>
                <a:ea typeface="+mn-ea"/>
                <a:cs typeface="+mn-ea"/>
                <a:sym typeface="+mn-lt"/>
              </a:rPr>
              <a:t>target spectrum </a:t>
            </a:r>
            <a:r>
              <a:rPr lang="en-US" altLang="zh-CN" sz="1600" i="1" dirty="0">
                <a:effectLst/>
                <a:latin typeface="+mn-lt"/>
                <a:ea typeface="+mn-ea"/>
                <a:cs typeface="+mn-ea"/>
                <a:sym typeface="+mn-lt"/>
              </a:rPr>
              <a:t>S</a:t>
            </a:r>
            <a:r>
              <a:rPr lang="en-US" altLang="zh-CN" sz="1600" i="1" baseline="30000" dirty="0">
                <a:effectLst/>
                <a:latin typeface="+mn-lt"/>
                <a:ea typeface="+mn-ea"/>
                <a:cs typeface="+mn-ea"/>
                <a:sym typeface="+mn-lt"/>
              </a:rPr>
              <a:t>2</a:t>
            </a:r>
            <a:r>
              <a:rPr lang="en-US" altLang="zh-CN" sz="1600" i="1" baseline="-25000" dirty="0">
                <a:effectLst/>
                <a:latin typeface="+mn-lt"/>
                <a:ea typeface="+mn-ea"/>
                <a:cs typeface="+mn-ea"/>
                <a:sym typeface="+mn-lt"/>
              </a:rPr>
              <a:t>M×1</a:t>
            </a:r>
            <a:r>
              <a:rPr lang="en-US" altLang="zh-CN" sz="1600" dirty="0">
                <a:effectLst/>
                <a:latin typeface="+mn-lt"/>
                <a:ea typeface="+mn-ea"/>
                <a:cs typeface="+mn-ea"/>
                <a:sym typeface="+mn-lt"/>
              </a:rPr>
              <a:t> ​is calculated by solving the matrix. </a:t>
            </a:r>
          </a:p>
        </p:txBody>
      </p:sp>
      <p:sp>
        <p:nvSpPr>
          <p:cNvPr id="6" name="文本框 5">
            <a:extLst>
              <a:ext uri="{FF2B5EF4-FFF2-40B4-BE49-F238E27FC236}">
                <a16:creationId xmlns:a16="http://schemas.microsoft.com/office/drawing/2014/main" id="{F08CA5F1-06A1-340C-B09D-4666219681FC}"/>
              </a:ext>
            </a:extLst>
          </p:cNvPr>
          <p:cNvSpPr txBox="1"/>
          <p:nvPr/>
        </p:nvSpPr>
        <p:spPr>
          <a:xfrm>
            <a:off x="640551" y="1859528"/>
            <a:ext cx="5269169" cy="1028936"/>
          </a:xfrm>
          <a:prstGeom prst="rect">
            <a:avLst/>
          </a:prstGeom>
          <a:solidFill>
            <a:schemeClr val="accent1">
              <a:lumMod val="40000"/>
              <a:lumOff val="60000"/>
            </a:schemeClr>
          </a:solidFill>
        </p:spPr>
        <p:txBody>
          <a:bodyPr wrap="square">
            <a:spAutoFit/>
          </a:bodyPr>
          <a:lstStyle/>
          <a:p>
            <a:pPr marL="285750" indent="-285750">
              <a:lnSpc>
                <a:spcPts val="2500"/>
              </a:lnSpc>
              <a:buFont typeface="Arial" panose="020B0604020202020204" pitchFamily="34" charset="0"/>
              <a:buChar char="•"/>
            </a:pPr>
            <a:r>
              <a:rPr lang="en-US" altLang="zh-CN" sz="1600" dirty="0">
                <a:effectLst/>
                <a:latin typeface="+mn-lt"/>
                <a:ea typeface="+mn-ea"/>
                <a:cs typeface="+mn-ea"/>
                <a:sym typeface="+mn-lt"/>
              </a:rPr>
              <a:t>The sampling matrix </a:t>
            </a:r>
            <a:r>
              <a:rPr lang="en-US" altLang="zh-CN" sz="1600" i="1" dirty="0" err="1">
                <a:effectLst/>
                <a:latin typeface="+mn-lt"/>
                <a:ea typeface="+mn-ea"/>
                <a:cs typeface="+mn-ea"/>
                <a:sym typeface="+mn-lt"/>
              </a:rPr>
              <a:t>γ</a:t>
            </a:r>
            <a:r>
              <a:rPr lang="en-US" altLang="zh-CN" sz="1600" i="1" baseline="-25000" dirty="0" err="1">
                <a:effectLst/>
                <a:latin typeface="+mn-lt"/>
                <a:ea typeface="+mn-ea"/>
                <a:cs typeface="+mn-ea"/>
                <a:sym typeface="+mn-lt"/>
              </a:rPr>
              <a:t>N×M</a:t>
            </a:r>
            <a:r>
              <a:rPr lang="en-US" altLang="zh-CN" sz="1600" dirty="0">
                <a:effectLst/>
                <a:latin typeface="+mn-lt"/>
                <a:ea typeface="+mn-ea"/>
                <a:cs typeface="+mn-ea"/>
                <a:sym typeface="+mn-lt"/>
              </a:rPr>
              <a:t>​ is obtained through a calibration at different channels and different wavelength.</a:t>
            </a:r>
          </a:p>
        </p:txBody>
      </p:sp>
      <p:grpSp>
        <p:nvGrpSpPr>
          <p:cNvPr id="33" name="组合 32">
            <a:extLst>
              <a:ext uri="{FF2B5EF4-FFF2-40B4-BE49-F238E27FC236}">
                <a16:creationId xmlns:a16="http://schemas.microsoft.com/office/drawing/2014/main" id="{F9BF840B-96FC-0E9E-F954-161C69C78CE0}"/>
              </a:ext>
            </a:extLst>
          </p:cNvPr>
          <p:cNvGrpSpPr/>
          <p:nvPr/>
        </p:nvGrpSpPr>
        <p:grpSpPr>
          <a:xfrm>
            <a:off x="801043" y="874114"/>
            <a:ext cx="4982788" cy="568175"/>
            <a:chOff x="784176" y="874114"/>
            <a:chExt cx="4361543" cy="568175"/>
          </a:xfrm>
        </p:grpSpPr>
        <p:sp>
          <p:nvSpPr>
            <p:cNvPr id="10" name="Object 4013">
              <a:extLst>
                <a:ext uri="{FF2B5EF4-FFF2-40B4-BE49-F238E27FC236}">
                  <a16:creationId xmlns:a16="http://schemas.microsoft.com/office/drawing/2014/main" id="{82739206-7ECD-BC27-680C-58FD58982407}"/>
                </a:ext>
              </a:extLst>
            </p:cNvPr>
            <p:cNvSpPr txBox="1"/>
            <p:nvPr/>
          </p:nvSpPr>
          <p:spPr>
            <a:xfrm>
              <a:off x="1138219" y="878528"/>
              <a:ext cx="4007500" cy="563761"/>
            </a:xfrm>
            <a:prstGeom prst="rect">
              <a:avLst/>
            </a:prstGeom>
          </p:spPr>
          <p:txBody>
            <a:bodyPr vert="horz" rtlCol="0" anchor="ctr" anchorCtr="0">
              <a:noAutofit/>
            </a:bodyPr>
            <a:lstStyle/>
            <a:p>
              <a:pPr>
                <a:lnSpc>
                  <a:spcPct val="95833"/>
                </a:lnSpc>
              </a:pPr>
              <a:r>
                <a:rPr lang="en-US" altLang="zh-CN" sz="2000" b="1" dirty="0">
                  <a:solidFill>
                    <a:srgbClr val="12357C"/>
                  </a:solidFill>
                  <a:latin typeface="+mn-lt"/>
                  <a:ea typeface="+mn-ea"/>
                  <a:cs typeface="+mn-ea"/>
                  <a:sym typeface="+mn-lt"/>
                </a:rPr>
                <a:t>Computational spectrometer</a:t>
              </a:r>
              <a:endParaRPr lang="zh-CN" altLang="en-US" sz="1050" b="1" dirty="0">
                <a:solidFill>
                  <a:srgbClr val="12357C"/>
                </a:solidFill>
                <a:latin typeface="+mn-lt"/>
                <a:ea typeface="+mn-ea"/>
                <a:cs typeface="+mn-ea"/>
                <a:sym typeface="+mn-lt"/>
              </a:endParaRPr>
            </a:p>
          </p:txBody>
        </p:sp>
        <p:sp>
          <p:nvSpPr>
            <p:cNvPr id="14" name="Freeform 56">
              <a:extLst>
                <a:ext uri="{FF2B5EF4-FFF2-40B4-BE49-F238E27FC236}">
                  <a16:creationId xmlns:a16="http://schemas.microsoft.com/office/drawing/2014/main" id="{4A176655-5C01-9AAB-34D6-0FAFBC91C3E7}"/>
                </a:ext>
              </a:extLst>
            </p:cNvPr>
            <p:cNvSpPr>
              <a:spLocks noEditPoints="1"/>
            </p:cNvSpPr>
            <p:nvPr/>
          </p:nvSpPr>
          <p:spPr bwMode="auto">
            <a:xfrm>
              <a:off x="784176" y="874114"/>
              <a:ext cx="373434" cy="474606"/>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gr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ADFC88F0-12FA-A070-28B1-F6289C01EB5E}"/>
                  </a:ext>
                </a:extLst>
              </p:cNvPr>
              <p:cNvSpPr txBox="1"/>
              <p:nvPr/>
            </p:nvSpPr>
            <p:spPr>
              <a:xfrm>
                <a:off x="6889820" y="6049950"/>
                <a:ext cx="4609566" cy="37555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zh-CN" altLang="en-US" i="1" smtClean="0">
                          <a:latin typeface="Cambria Math" panose="02040503050406030204" pitchFamily="18" charset="0"/>
                          <a:ea typeface="+mn-ea"/>
                          <a:cs typeface="+mn-ea"/>
                          <a:sym typeface="+mn-lt"/>
                        </a:rPr>
                        <m:t>𝑚𝑖𝑛𝑖𝑚𝑖𝑧𝑒</m:t>
                      </m:r>
                      <m:r>
                        <a:rPr lang="zh-CN" altLang="en-US" i="0">
                          <a:latin typeface="Cambria Math" panose="02040503050406030204" pitchFamily="18" charset="0"/>
                          <a:ea typeface="+mn-ea"/>
                          <a:cs typeface="+mn-ea"/>
                          <a:sym typeface="+mn-lt"/>
                        </a:rPr>
                        <m:t>∥</m:t>
                      </m:r>
                      <m:r>
                        <a:rPr lang="zh-CN" altLang="en-US" i="1">
                          <a:latin typeface="Cambria Math" panose="02040503050406030204" pitchFamily="18" charset="0"/>
                          <a:ea typeface="+mn-ea"/>
                          <a:cs typeface="+mn-ea"/>
                          <a:sym typeface="+mn-lt"/>
                        </a:rPr>
                        <m:t>𝐼</m:t>
                      </m:r>
                      <m:r>
                        <a:rPr lang="zh-CN" altLang="en-US" i="0">
                          <a:latin typeface="Cambria Math" panose="02040503050406030204" pitchFamily="18" charset="0"/>
                          <a:ea typeface="+mn-ea"/>
                          <a:cs typeface="+mn-ea"/>
                          <a:sym typeface="+mn-lt"/>
                        </a:rPr>
                        <m:t>−</m:t>
                      </m:r>
                      <m:r>
                        <a:rPr lang="zh-CN" altLang="en-US" i="1">
                          <a:latin typeface="Cambria Math" panose="02040503050406030204" pitchFamily="18" charset="0"/>
                          <a:ea typeface="+mn-ea"/>
                          <a:cs typeface="+mn-ea"/>
                          <a:sym typeface="+mn-lt"/>
                        </a:rPr>
                        <m:t>𝛾</m:t>
                      </m:r>
                      <m:sSup>
                        <m:sSupPr>
                          <m:ctrlPr>
                            <a:rPr lang="zh-CN" altLang="en-US" i="1">
                              <a:solidFill>
                                <a:srgbClr val="836967"/>
                              </a:solidFill>
                              <a:latin typeface="Cambria Math" panose="02040503050406030204" pitchFamily="18" charset="0"/>
                              <a:ea typeface="+mn-ea"/>
                              <a:cs typeface="+mn-ea"/>
                              <a:sym typeface="+mn-lt"/>
                            </a:rPr>
                          </m:ctrlPr>
                        </m:sSupPr>
                        <m:e>
                          <m:r>
                            <a:rPr lang="zh-CN" altLang="en-US" i="1">
                              <a:latin typeface="Cambria Math" panose="02040503050406030204" pitchFamily="18" charset="0"/>
                              <a:ea typeface="+mn-ea"/>
                              <a:cs typeface="+mn-ea"/>
                              <a:sym typeface="+mn-lt"/>
                            </a:rPr>
                            <m:t>𝑆</m:t>
                          </m:r>
                        </m:e>
                        <m:sup>
                          <m:r>
                            <a:rPr lang="zh-CN" altLang="en-US" i="0">
                              <a:latin typeface="Cambria Math" panose="02040503050406030204" pitchFamily="18" charset="0"/>
                              <a:ea typeface="+mn-ea"/>
                              <a:cs typeface="+mn-ea"/>
                              <a:sym typeface="+mn-lt"/>
                            </a:rPr>
                            <m:t>2</m:t>
                          </m:r>
                        </m:sup>
                      </m:sSup>
                      <m:sSup>
                        <m:sSupPr>
                          <m:ctrlPr>
                            <a:rPr lang="zh-CN" altLang="en-US" i="1">
                              <a:solidFill>
                                <a:srgbClr val="836967"/>
                              </a:solidFill>
                              <a:latin typeface="Cambria Math" panose="02040503050406030204" pitchFamily="18" charset="0"/>
                              <a:ea typeface="+mn-ea"/>
                              <a:cs typeface="+mn-ea"/>
                              <a:sym typeface="+mn-lt"/>
                            </a:rPr>
                          </m:ctrlPr>
                        </m:sSupPr>
                        <m:e>
                          <m:r>
                            <a:rPr lang="zh-CN" altLang="en-US" i="0">
                              <a:latin typeface="Cambria Math" panose="02040503050406030204" pitchFamily="18" charset="0"/>
                              <a:ea typeface="+mn-ea"/>
                              <a:cs typeface="+mn-ea"/>
                              <a:sym typeface="+mn-lt"/>
                            </a:rPr>
                            <m:t>∥</m:t>
                          </m:r>
                        </m:e>
                        <m:sup>
                          <m:r>
                            <a:rPr lang="zh-CN" altLang="en-US" i="0">
                              <a:latin typeface="Cambria Math" panose="02040503050406030204" pitchFamily="18" charset="0"/>
                              <a:ea typeface="+mn-ea"/>
                              <a:cs typeface="+mn-ea"/>
                              <a:sym typeface="+mn-lt"/>
                            </a:rPr>
                            <m:t>2</m:t>
                          </m:r>
                        </m:sup>
                      </m:sSup>
                    </m:oMath>
                  </m:oMathPara>
                </a14:m>
                <a:endParaRPr lang="zh-CN" altLang="en-US" dirty="0">
                  <a:latin typeface="+mn-lt"/>
                  <a:ea typeface="+mn-ea"/>
                  <a:cs typeface="+mn-ea"/>
                  <a:sym typeface="+mn-lt"/>
                </a:endParaRPr>
              </a:p>
            </p:txBody>
          </p:sp>
        </mc:Choice>
        <mc:Fallback xmlns="">
          <p:sp>
            <p:nvSpPr>
              <p:cNvPr id="25" name="文本框 24">
                <a:extLst>
                  <a:ext uri="{FF2B5EF4-FFF2-40B4-BE49-F238E27FC236}">
                    <a16:creationId xmlns:a16="http://schemas.microsoft.com/office/drawing/2014/main" id="{ADFC88F0-12FA-A070-28B1-F6289C01EB5E}"/>
                  </a:ext>
                </a:extLst>
              </p:cNvPr>
              <p:cNvSpPr txBox="1">
                <a:spLocks noRot="1" noChangeAspect="1" noMove="1" noResize="1" noEditPoints="1" noAdjustHandles="1" noChangeArrowheads="1" noChangeShapeType="1" noTextEdit="1"/>
              </p:cNvSpPr>
              <p:nvPr/>
            </p:nvSpPr>
            <p:spPr>
              <a:xfrm>
                <a:off x="6889820" y="6049950"/>
                <a:ext cx="4609566" cy="375552"/>
              </a:xfrm>
              <a:prstGeom prst="rect">
                <a:avLst/>
              </a:prstGeom>
              <a:blipFill>
                <a:blip r:embed="rId3"/>
                <a:stretch>
                  <a:fillRect b="-4839"/>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B6F22B0D-C196-9042-153E-4D38087F63CD}"/>
              </a:ext>
            </a:extLst>
          </p:cNvPr>
          <p:cNvSpPr txBox="1"/>
          <p:nvPr/>
        </p:nvSpPr>
        <p:spPr>
          <a:xfrm>
            <a:off x="6821284" y="5124242"/>
            <a:ext cx="4642506" cy="702244"/>
          </a:xfrm>
          <a:prstGeom prst="rect">
            <a:avLst/>
          </a:prstGeom>
          <a:noFill/>
        </p:spPr>
        <p:txBody>
          <a:bodyPr wrap="square">
            <a:spAutoFit/>
          </a:bodyPr>
          <a:lstStyle/>
          <a:p>
            <a:pPr marL="285750" indent="-285750">
              <a:lnSpc>
                <a:spcPts val="2500"/>
              </a:lnSpc>
              <a:buFont typeface="Arial" panose="020B0604020202020204" pitchFamily="34" charset="0"/>
              <a:buChar char="•"/>
            </a:pPr>
            <a:r>
              <a:rPr lang="en-US" altLang="zh-CN" sz="1600" dirty="0">
                <a:effectLst/>
                <a:latin typeface="+mn-lt"/>
                <a:ea typeface="+mn-ea"/>
                <a:cs typeface="+mn-ea"/>
                <a:sym typeface="+mn-lt"/>
              </a:rPr>
              <a:t>Linear regression algorithm is utilized to solve the matrix by minimizing </a:t>
            </a:r>
            <a:r>
              <a:rPr lang="en-US" altLang="zh-CN" sz="1600" i="1" dirty="0">
                <a:effectLst/>
                <a:latin typeface="+mn-lt"/>
                <a:ea typeface="+mn-ea"/>
                <a:cs typeface="+mn-ea"/>
                <a:sym typeface="+mn-lt"/>
              </a:rPr>
              <a:t>l</a:t>
            </a:r>
            <a:r>
              <a:rPr lang="en-US" altLang="zh-CN" sz="1600" baseline="-25000" dirty="0">
                <a:effectLst/>
                <a:latin typeface="+mn-lt"/>
                <a:ea typeface="+mn-ea"/>
                <a:cs typeface="+mn-ea"/>
                <a:sym typeface="+mn-lt"/>
              </a:rPr>
              <a:t>2​ </a:t>
            </a:r>
            <a:r>
              <a:rPr lang="en-US" altLang="zh-CN" sz="1600" dirty="0">
                <a:effectLst/>
                <a:latin typeface="+mn-lt"/>
                <a:ea typeface="+mn-ea"/>
                <a:cs typeface="+mn-ea"/>
                <a:sym typeface="+mn-lt"/>
              </a:rPr>
              <a:t>norm </a:t>
            </a:r>
            <a:endParaRPr lang="zh-CN" altLang="en-US" sz="1600" dirty="0">
              <a:latin typeface="+mn-lt"/>
              <a:ea typeface="+mn-ea"/>
              <a:cs typeface="+mn-ea"/>
              <a:sym typeface="+mn-lt"/>
            </a:endParaRPr>
          </a:p>
        </p:txBody>
      </p:sp>
      <p:grpSp>
        <p:nvGrpSpPr>
          <p:cNvPr id="21" name="组合 20">
            <a:extLst>
              <a:ext uri="{FF2B5EF4-FFF2-40B4-BE49-F238E27FC236}">
                <a16:creationId xmlns:a16="http://schemas.microsoft.com/office/drawing/2014/main" id="{B426463B-9103-684C-B387-D6E539FC5CB6}"/>
              </a:ext>
            </a:extLst>
          </p:cNvPr>
          <p:cNvGrpSpPr/>
          <p:nvPr/>
        </p:nvGrpSpPr>
        <p:grpSpPr>
          <a:xfrm>
            <a:off x="6247678" y="909734"/>
            <a:ext cx="5430165" cy="3934388"/>
            <a:chOff x="956011" y="896993"/>
            <a:chExt cx="5430165" cy="3934388"/>
          </a:xfrm>
        </p:grpSpPr>
        <p:pic>
          <p:nvPicPr>
            <p:cNvPr id="3" name="图片 2">
              <a:extLst>
                <a:ext uri="{FF2B5EF4-FFF2-40B4-BE49-F238E27FC236}">
                  <a16:creationId xmlns:a16="http://schemas.microsoft.com/office/drawing/2014/main" id="{04B73037-A798-87DF-F12B-E54F9DD812F1}"/>
                </a:ext>
              </a:extLst>
            </p:cNvPr>
            <p:cNvPicPr>
              <a:picLocks noChangeAspect="1"/>
            </p:cNvPicPr>
            <p:nvPr/>
          </p:nvPicPr>
          <p:blipFill>
            <a:blip r:embed="rId4"/>
            <a:stretch>
              <a:fillRect/>
            </a:stretch>
          </p:blipFill>
          <p:spPr>
            <a:xfrm>
              <a:off x="956011" y="4168617"/>
              <a:ext cx="1739753" cy="662764"/>
            </a:xfrm>
            <a:prstGeom prst="rect">
              <a:avLst/>
            </a:prstGeom>
          </p:spPr>
        </p:pic>
        <p:pic>
          <p:nvPicPr>
            <p:cNvPr id="2" name="图片 1" descr="图形用户界面, 图示&#10;&#10;描述已自动生成">
              <a:extLst>
                <a:ext uri="{FF2B5EF4-FFF2-40B4-BE49-F238E27FC236}">
                  <a16:creationId xmlns:a16="http://schemas.microsoft.com/office/drawing/2014/main" id="{698676E6-C7B8-BA29-E804-5334D340CC6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5512" t="58501" r="1385" b="2338"/>
            <a:stretch/>
          </p:blipFill>
          <p:spPr>
            <a:xfrm>
              <a:off x="1520268" y="896993"/>
              <a:ext cx="4599665" cy="3431908"/>
            </a:xfrm>
            <a:prstGeom prst="rect">
              <a:avLst/>
            </a:prstGeom>
          </p:spPr>
        </p:pic>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44DB8B7-CDA1-1160-7FE7-BEEE2DF7FD2F}"/>
                    </a:ext>
                  </a:extLst>
                </p:cNvPr>
                <p:cNvSpPr txBox="1"/>
                <p:nvPr/>
              </p:nvSpPr>
              <p:spPr>
                <a:xfrm>
                  <a:off x="2878723" y="4195736"/>
                  <a:ext cx="3507453" cy="404406"/>
                </a:xfrm>
                <a:prstGeom prst="rect">
                  <a:avLst/>
                </a:prstGeom>
                <a:noFill/>
              </p:spPr>
              <p:txBody>
                <a:bodyPr wrap="square">
                  <a:spAutoFit/>
                </a:bodyPr>
                <a:lstStyle/>
                <a:p>
                  <a:pPr algn="ctr"/>
                  <a:r>
                    <a:rPr lang="en-US" altLang="zh-CN" sz="2000" dirty="0">
                      <a:cs typeface="+mn-ea"/>
                      <a:sym typeface="+mn-lt"/>
                    </a:rPr>
                    <a:t>​ </a:t>
                  </a:r>
                  <a14:m>
                    <m:oMath xmlns:m="http://schemas.openxmlformats.org/officeDocument/2006/math">
                      <m:sSub>
                        <m:sSubPr>
                          <m:ctrlPr>
                            <a:rPr lang="en-US" altLang="zh-CN" sz="2000" b="0" i="1" smtClean="0">
                              <a:solidFill>
                                <a:srgbClr val="C00000"/>
                              </a:solidFill>
                              <a:latin typeface="Cambria Math" panose="02040503050406030204" pitchFamily="18" charset="0"/>
                              <a:ea typeface="+mn-ea"/>
                              <a:cs typeface="+mn-ea"/>
                              <a:sym typeface="+mn-lt"/>
                            </a:rPr>
                          </m:ctrlPr>
                        </m:sSubPr>
                        <m:e>
                          <m:r>
                            <a:rPr lang="en-US" altLang="zh-CN" sz="2000" b="0" i="1" smtClean="0">
                              <a:solidFill>
                                <a:srgbClr val="C00000"/>
                              </a:solidFill>
                              <a:latin typeface="Cambria Math" panose="02040503050406030204" pitchFamily="18" charset="0"/>
                              <a:ea typeface="+mn-ea"/>
                              <a:cs typeface="+mn-ea"/>
                              <a:sym typeface="+mn-lt"/>
                            </a:rPr>
                            <m:t>𝛾</m:t>
                          </m:r>
                        </m:e>
                        <m:sub>
                          <m:r>
                            <a:rPr lang="en-US" altLang="zh-CN" sz="2000" b="0" i="1" smtClean="0">
                              <a:solidFill>
                                <a:srgbClr val="C00000"/>
                              </a:solidFill>
                              <a:latin typeface="Cambria Math" panose="02040503050406030204" pitchFamily="18" charset="0"/>
                              <a:ea typeface="+mn-ea"/>
                              <a:cs typeface="+mn-ea"/>
                              <a:sym typeface="+mn-lt"/>
                            </a:rPr>
                            <m:t>𝑁</m:t>
                          </m:r>
                          <m:r>
                            <a:rPr lang="en-US" altLang="zh-CN" sz="2000" i="1">
                              <a:solidFill>
                                <a:srgbClr val="C00000"/>
                              </a:solidFill>
                              <a:latin typeface="Cambria Math" panose="02040503050406030204" pitchFamily="18" charset="0"/>
                              <a:ea typeface="+mn-ea"/>
                              <a:cs typeface="+mn-ea"/>
                              <a:sym typeface="+mn-lt"/>
                            </a:rPr>
                            <m:t>×</m:t>
                          </m:r>
                          <m:r>
                            <a:rPr lang="en-US" altLang="zh-CN" sz="2000" b="0" i="1" smtClean="0">
                              <a:solidFill>
                                <a:srgbClr val="C00000"/>
                              </a:solidFill>
                              <a:latin typeface="Cambria Math" panose="02040503050406030204" pitchFamily="18" charset="0"/>
                              <a:ea typeface="+mn-ea"/>
                              <a:cs typeface="+mn-ea"/>
                              <a:sym typeface="+mn-lt"/>
                            </a:rPr>
                            <m:t>𝑀</m:t>
                          </m:r>
                        </m:sub>
                      </m:sSub>
                      <m:sSubSup>
                        <m:sSubSupPr>
                          <m:ctrlPr>
                            <a:rPr lang="en-US" altLang="zh-CN" sz="2000" b="0" i="1" smtClean="0">
                              <a:solidFill>
                                <a:srgbClr val="C00000"/>
                              </a:solidFill>
                              <a:latin typeface="Cambria Math" panose="02040503050406030204" pitchFamily="18" charset="0"/>
                              <a:ea typeface="+mn-ea"/>
                              <a:cs typeface="+mn-ea"/>
                              <a:sym typeface="+mn-lt"/>
                            </a:rPr>
                          </m:ctrlPr>
                        </m:sSubSupPr>
                        <m:e>
                          <m:r>
                            <a:rPr lang="en-US" altLang="zh-CN" sz="2000" b="0" i="1" smtClean="0">
                              <a:solidFill>
                                <a:srgbClr val="C00000"/>
                              </a:solidFill>
                              <a:latin typeface="Cambria Math" panose="02040503050406030204" pitchFamily="18" charset="0"/>
                              <a:ea typeface="+mn-ea"/>
                              <a:cs typeface="+mn-ea"/>
                              <a:sym typeface="+mn-lt"/>
                            </a:rPr>
                            <m:t>𝑆</m:t>
                          </m:r>
                        </m:e>
                        <m:sub>
                          <m:r>
                            <a:rPr lang="en-US" altLang="zh-CN" sz="2000" b="0" i="1" smtClean="0">
                              <a:solidFill>
                                <a:srgbClr val="C00000"/>
                              </a:solidFill>
                              <a:latin typeface="Cambria Math" panose="02040503050406030204" pitchFamily="18" charset="0"/>
                              <a:ea typeface="+mn-ea"/>
                              <a:cs typeface="+mn-ea"/>
                              <a:sym typeface="+mn-lt"/>
                            </a:rPr>
                            <m:t>𝑀</m:t>
                          </m:r>
                          <m:r>
                            <a:rPr lang="en-US" altLang="zh-CN" sz="2000" i="1">
                              <a:solidFill>
                                <a:srgbClr val="C00000"/>
                              </a:solidFill>
                              <a:latin typeface="Cambria Math" panose="02040503050406030204" pitchFamily="18" charset="0"/>
                              <a:ea typeface="+mn-ea"/>
                              <a:cs typeface="+mn-ea"/>
                              <a:sym typeface="+mn-lt"/>
                            </a:rPr>
                            <m:t>×</m:t>
                          </m:r>
                          <m:r>
                            <a:rPr lang="en-US" altLang="zh-CN" sz="2000" b="0" i="1" smtClean="0">
                              <a:solidFill>
                                <a:srgbClr val="C00000"/>
                              </a:solidFill>
                              <a:latin typeface="Cambria Math" panose="02040503050406030204" pitchFamily="18" charset="0"/>
                              <a:ea typeface="+mn-ea"/>
                              <a:cs typeface="+mn-ea"/>
                              <a:sym typeface="+mn-lt"/>
                            </a:rPr>
                            <m:t>1</m:t>
                          </m:r>
                        </m:sub>
                        <m:sup>
                          <m:r>
                            <a:rPr lang="en-US" altLang="zh-CN" sz="2000" b="0" i="1" smtClean="0">
                              <a:solidFill>
                                <a:srgbClr val="C00000"/>
                              </a:solidFill>
                              <a:latin typeface="Cambria Math" panose="02040503050406030204" pitchFamily="18" charset="0"/>
                              <a:ea typeface="+mn-ea"/>
                              <a:cs typeface="+mn-ea"/>
                              <a:sym typeface="+mn-lt"/>
                            </a:rPr>
                            <m:t>2</m:t>
                          </m:r>
                        </m:sup>
                      </m:sSubSup>
                      <m:r>
                        <a:rPr lang="en-US" altLang="zh-CN" sz="2000" b="0" i="1" smtClean="0">
                          <a:solidFill>
                            <a:srgbClr val="C00000"/>
                          </a:solidFill>
                          <a:latin typeface="Cambria Math" panose="02040503050406030204" pitchFamily="18" charset="0"/>
                          <a:ea typeface="+mn-ea"/>
                          <a:cs typeface="+mn-ea"/>
                          <a:sym typeface="+mn-lt"/>
                        </a:rPr>
                        <m:t>=</m:t>
                      </m:r>
                      <m:sSub>
                        <m:sSubPr>
                          <m:ctrlPr>
                            <a:rPr lang="en-US" altLang="zh-CN" sz="2000" b="0" i="1" smtClean="0">
                              <a:solidFill>
                                <a:srgbClr val="C00000"/>
                              </a:solidFill>
                              <a:latin typeface="Cambria Math" panose="02040503050406030204" pitchFamily="18" charset="0"/>
                              <a:ea typeface="+mn-ea"/>
                              <a:cs typeface="+mn-ea"/>
                              <a:sym typeface="+mn-lt"/>
                            </a:rPr>
                          </m:ctrlPr>
                        </m:sSubPr>
                        <m:e>
                          <m:r>
                            <a:rPr lang="en-US" altLang="zh-CN" sz="2000" b="0" i="1" smtClean="0">
                              <a:solidFill>
                                <a:srgbClr val="C00000"/>
                              </a:solidFill>
                              <a:latin typeface="Cambria Math" panose="02040503050406030204" pitchFamily="18" charset="0"/>
                              <a:ea typeface="+mn-ea"/>
                              <a:cs typeface="+mn-ea"/>
                              <a:sym typeface="+mn-lt"/>
                            </a:rPr>
                            <m:t>𝐼</m:t>
                          </m:r>
                        </m:e>
                        <m:sub>
                          <m:r>
                            <a:rPr lang="en-US" altLang="zh-CN" sz="2000" b="0" i="1" smtClean="0">
                              <a:solidFill>
                                <a:srgbClr val="C00000"/>
                              </a:solidFill>
                              <a:latin typeface="Cambria Math" panose="02040503050406030204" pitchFamily="18" charset="0"/>
                              <a:ea typeface="+mn-ea"/>
                              <a:cs typeface="+mn-ea"/>
                              <a:sym typeface="+mn-lt"/>
                            </a:rPr>
                            <m:t>𝑁</m:t>
                          </m:r>
                          <m:r>
                            <a:rPr lang="en-US" altLang="zh-CN" sz="2000" i="1">
                              <a:solidFill>
                                <a:srgbClr val="C00000"/>
                              </a:solidFill>
                              <a:latin typeface="Cambria Math" panose="02040503050406030204" pitchFamily="18" charset="0"/>
                              <a:ea typeface="+mn-ea"/>
                              <a:cs typeface="+mn-ea"/>
                              <a:sym typeface="+mn-lt"/>
                            </a:rPr>
                            <m:t>×</m:t>
                          </m:r>
                          <m:r>
                            <a:rPr lang="en-US" altLang="zh-CN" sz="2000" b="0" i="1" smtClean="0">
                              <a:solidFill>
                                <a:srgbClr val="C00000"/>
                              </a:solidFill>
                              <a:latin typeface="Cambria Math" panose="02040503050406030204" pitchFamily="18" charset="0"/>
                              <a:ea typeface="+mn-ea"/>
                              <a:cs typeface="+mn-ea"/>
                              <a:sym typeface="+mn-lt"/>
                            </a:rPr>
                            <m:t>1</m:t>
                          </m:r>
                        </m:sub>
                      </m:sSub>
                    </m:oMath>
                  </a14:m>
                  <a:endParaRPr lang="zh-CN" altLang="en-US" sz="2000" dirty="0">
                    <a:solidFill>
                      <a:srgbClr val="C00000"/>
                    </a:solidFill>
                    <a:latin typeface="+mn-lt"/>
                    <a:ea typeface="+mn-ea"/>
                    <a:cs typeface="+mn-ea"/>
                    <a:sym typeface="+mn-lt"/>
                  </a:endParaRPr>
                </a:p>
              </p:txBody>
            </p:sp>
          </mc:Choice>
          <mc:Fallback xmlns="">
            <p:sp>
              <p:nvSpPr>
                <p:cNvPr id="20" name="文本框 19">
                  <a:extLst>
                    <a:ext uri="{FF2B5EF4-FFF2-40B4-BE49-F238E27FC236}">
                      <a16:creationId xmlns:a16="http://schemas.microsoft.com/office/drawing/2014/main" id="{844DB8B7-CDA1-1160-7FE7-BEEE2DF7FD2F}"/>
                    </a:ext>
                  </a:extLst>
                </p:cNvPr>
                <p:cNvSpPr txBox="1">
                  <a:spLocks noRot="1" noChangeAspect="1" noMove="1" noResize="1" noEditPoints="1" noAdjustHandles="1" noChangeArrowheads="1" noChangeShapeType="1" noTextEdit="1"/>
                </p:cNvSpPr>
                <p:nvPr/>
              </p:nvSpPr>
              <p:spPr>
                <a:xfrm>
                  <a:off x="2878723" y="4195736"/>
                  <a:ext cx="3507453" cy="404406"/>
                </a:xfrm>
                <a:prstGeom prst="rect">
                  <a:avLst/>
                </a:prstGeom>
                <a:blipFill>
                  <a:blip r:embed="rId6"/>
                  <a:stretch>
                    <a:fillRect t="-5970" b="-2537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04197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D84A5D68-19CB-4A75-8B29-7630C50F1DD0}"/>
              </a:ext>
            </a:extLst>
          </p:cNvPr>
          <p:cNvSpPr>
            <a:spLocks noGrp="1"/>
          </p:cNvSpPr>
          <p:nvPr>
            <p:ph type="body" sz="quarter" idx="11"/>
          </p:nvPr>
        </p:nvSpPr>
        <p:spPr/>
        <p:txBody>
          <a:bodyPr/>
          <a:lstStyle/>
          <a:p>
            <a:pPr>
              <a:spcBef>
                <a:spcPts val="1000"/>
              </a:spcBef>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超构材料 </a:t>
            </a:r>
            <a:r>
              <a:rPr lang="en-US" altLang="zh-CN" sz="2800" b="1" dirty="0">
                <a:solidFill>
                  <a:srgbClr val="1D5599"/>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设计各种高性能光学器件</a:t>
            </a:r>
            <a:endParaRPr lang="en-US" altLang="zh-CN" sz="2800" b="1"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a:extLst>
              <a:ext uri="{FF2B5EF4-FFF2-40B4-BE49-F238E27FC236}">
                <a16:creationId xmlns:a16="http://schemas.microsoft.com/office/drawing/2014/main" id="{2664DA10-C377-7F12-2C4D-1B8DB7F80D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014"/>
          <a:stretch/>
        </p:blipFill>
        <p:spPr bwMode="auto">
          <a:xfrm>
            <a:off x="2374024" y="935318"/>
            <a:ext cx="7443953" cy="4987364"/>
          </a:xfrm>
          <a:prstGeom prst="rect">
            <a:avLst/>
          </a:prstGeom>
          <a:noFill/>
          <a:ln>
            <a:noFill/>
          </a:ln>
          <a:extLst>
            <a:ext uri="{53640926-AAD7-44D8-BBD7-CCE9431645EC}">
              <a14:shadowObscured xmlns:a14="http://schemas.microsoft.com/office/drawing/2010/main"/>
            </a:ext>
          </a:extLst>
        </p:spPr>
      </p:pic>
      <p:sp>
        <p:nvSpPr>
          <p:cNvPr id="11" name="文本框 10">
            <a:extLst>
              <a:ext uri="{FF2B5EF4-FFF2-40B4-BE49-F238E27FC236}">
                <a16:creationId xmlns:a16="http://schemas.microsoft.com/office/drawing/2014/main" id="{C7D6387F-E7B2-948B-4761-5DD925762D97}"/>
              </a:ext>
            </a:extLst>
          </p:cNvPr>
          <p:cNvSpPr txBox="1"/>
          <p:nvPr/>
        </p:nvSpPr>
        <p:spPr>
          <a:xfrm>
            <a:off x="618558" y="5965781"/>
            <a:ext cx="10755391" cy="499624"/>
          </a:xfrm>
          <a:prstGeom prst="rect">
            <a:avLst/>
          </a:prstGeom>
          <a:noFill/>
        </p:spPr>
        <p:txBody>
          <a:bodyPr wrap="square">
            <a:spAutoFit/>
          </a:bodyPr>
          <a:lstStyle/>
          <a:p>
            <a:pPr marL="342900" indent="-342900" algn="ctr">
              <a:lnSpc>
                <a:spcPct val="150000"/>
              </a:lnSpc>
              <a:buFont typeface="Wingdings" panose="05000000000000000000" pitchFamily="2" charset="2"/>
              <a:buChar char="Ø"/>
            </a:pP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超构材料赋能实现</a:t>
            </a:r>
            <a:r>
              <a:rPr lang="zh-CN" altLang="en-US" sz="20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更紧凑、更大带宽、更多功能</a:t>
            </a:r>
            <a:r>
              <a:rPr lang="zh-CN" altLang="en-US" sz="2000" dirty="0">
                <a:solidFill>
                  <a:srgbClr val="003153"/>
                </a:solidFill>
                <a:latin typeface="微软雅黑" panose="020B0503020204020204" pitchFamily="34" charset="-122"/>
                <a:ea typeface="微软雅黑" panose="020B0503020204020204" pitchFamily="34" charset="-122"/>
                <a:sym typeface="微软雅黑" panose="020B0503020204020204" pitchFamily="34" charset="-122"/>
              </a:rPr>
              <a:t>的片上光学器件，展现出很大的研究前景</a:t>
            </a:r>
          </a:p>
        </p:txBody>
      </p:sp>
    </p:spTree>
    <p:extLst>
      <p:ext uri="{BB962C8B-B14F-4D97-AF65-F5344CB8AC3E}">
        <p14:creationId xmlns:p14="http://schemas.microsoft.com/office/powerpoint/2010/main" val="1804832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Experimental Result</a:t>
            </a:r>
          </a:p>
        </p:txBody>
      </p:sp>
      <p:grpSp>
        <p:nvGrpSpPr>
          <p:cNvPr id="11" name="组合 10">
            <a:extLst>
              <a:ext uri="{FF2B5EF4-FFF2-40B4-BE49-F238E27FC236}">
                <a16:creationId xmlns:a16="http://schemas.microsoft.com/office/drawing/2014/main" id="{AFC4D195-E1FD-F21D-1EA1-FD2D2089194F}"/>
              </a:ext>
            </a:extLst>
          </p:cNvPr>
          <p:cNvGrpSpPr/>
          <p:nvPr/>
        </p:nvGrpSpPr>
        <p:grpSpPr>
          <a:xfrm>
            <a:off x="531391" y="676593"/>
            <a:ext cx="11129218" cy="5866660"/>
            <a:chOff x="167156" y="609918"/>
            <a:chExt cx="11129218" cy="5866660"/>
          </a:xfrm>
        </p:grpSpPr>
        <p:sp>
          <p:nvSpPr>
            <p:cNvPr id="9" name="矩形 8">
              <a:extLst>
                <a:ext uri="{FF2B5EF4-FFF2-40B4-BE49-F238E27FC236}">
                  <a16:creationId xmlns:a16="http://schemas.microsoft.com/office/drawing/2014/main" id="{4A9F8AF0-478C-90C0-4671-9C01A9CBD688}"/>
                </a:ext>
              </a:extLst>
            </p:cNvPr>
            <p:cNvSpPr>
              <a:spLocks/>
            </p:cNvSpPr>
            <p:nvPr/>
          </p:nvSpPr>
          <p:spPr>
            <a:xfrm>
              <a:off x="167156" y="609918"/>
              <a:ext cx="11121908" cy="1705001"/>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9">
              <a:extLst>
                <a:ext uri="{FF2B5EF4-FFF2-40B4-BE49-F238E27FC236}">
                  <a16:creationId xmlns:a16="http://schemas.microsoft.com/office/drawing/2014/main" id="{3E0F6BF9-055D-0067-DD71-0DA772FA90BA}"/>
                </a:ext>
              </a:extLst>
            </p:cNvPr>
            <p:cNvSpPr>
              <a:spLocks/>
            </p:cNvSpPr>
            <p:nvPr/>
          </p:nvSpPr>
          <p:spPr>
            <a:xfrm>
              <a:off x="167156" y="4473239"/>
              <a:ext cx="11121908" cy="2003339"/>
            </a:xfrm>
            <a:prstGeom prst="rect">
              <a:avLst/>
            </a:prstGeom>
            <a:solidFill>
              <a:srgbClr val="1D559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descr="图形用户界面&#10;&#10;描述已自动生成">
              <a:extLst>
                <a:ext uri="{FF2B5EF4-FFF2-40B4-BE49-F238E27FC236}">
                  <a16:creationId xmlns:a16="http://schemas.microsoft.com/office/drawing/2014/main" id="{07A5451A-7D01-1B94-96F3-68EF168D39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5294"/>
            <a:stretch/>
          </p:blipFill>
          <p:spPr>
            <a:xfrm>
              <a:off x="4031023" y="638493"/>
              <a:ext cx="7265351" cy="3834746"/>
            </a:xfrm>
            <a:prstGeom prst="rect">
              <a:avLst/>
            </a:prstGeom>
          </p:spPr>
        </p:pic>
        <p:sp>
          <p:nvSpPr>
            <p:cNvPr id="3" name="文本框 2">
              <a:extLst>
                <a:ext uri="{FF2B5EF4-FFF2-40B4-BE49-F238E27FC236}">
                  <a16:creationId xmlns:a16="http://schemas.microsoft.com/office/drawing/2014/main" id="{6A96A07C-BC9C-A7E0-85CE-901A7ACC5595}"/>
                </a:ext>
              </a:extLst>
            </p:cNvPr>
            <p:cNvSpPr txBox="1"/>
            <p:nvPr/>
          </p:nvSpPr>
          <p:spPr>
            <a:xfrm>
              <a:off x="170811" y="732337"/>
              <a:ext cx="3856557" cy="1149674"/>
            </a:xfrm>
            <a:prstGeom prst="rect">
              <a:avLst/>
            </a:prstGeom>
            <a:noFill/>
          </p:spPr>
          <p:txBody>
            <a:bodyPr wrap="square">
              <a:spAutoFit/>
            </a:bodyPr>
            <a:lstStyle/>
            <a:p>
              <a:pPr marL="285750" indent="-285750">
                <a:lnSpc>
                  <a:spcPct val="130000"/>
                </a:lnSpc>
                <a:spcBef>
                  <a:spcPts val="1000"/>
                </a:spcBef>
                <a:buFont typeface="Wingdings" panose="05000000000000000000" pitchFamily="2" charset="2"/>
                <a:buChar char="Ø"/>
              </a:pPr>
              <a:r>
                <a:rPr lang="en-US" altLang="zh-CN" sz="1600" b="1" dirty="0">
                  <a:solidFill>
                    <a:srgbClr val="175F8B"/>
                  </a:solidFill>
                  <a:latin typeface="+mn-lt"/>
                  <a:ea typeface="+mn-ea"/>
                  <a:cs typeface="+mn-ea"/>
                  <a:sym typeface="+mn-lt"/>
                </a:rPr>
                <a:t>Experimental setup</a:t>
              </a:r>
            </a:p>
            <a:p>
              <a:pPr>
                <a:lnSpc>
                  <a:spcPct val="130000"/>
                </a:lnSpc>
                <a:spcBef>
                  <a:spcPts val="1000"/>
                </a:spcBef>
              </a:pPr>
              <a:r>
                <a:rPr lang="en-US" altLang="zh-CN" sz="1600" dirty="0">
                  <a:solidFill>
                    <a:srgbClr val="175F8B"/>
                  </a:solidFill>
                  <a:latin typeface="+mn-lt"/>
                  <a:ea typeface="+mn-ea"/>
                  <a:cs typeface="+mn-ea"/>
                  <a:sym typeface="+mn-lt"/>
                </a:rPr>
                <a:t>TPA responses with different heater power and wavelength</a:t>
              </a:r>
            </a:p>
          </p:txBody>
        </p:sp>
        <p:sp>
          <p:nvSpPr>
            <p:cNvPr id="4" name="文本框 3">
              <a:extLst>
                <a:ext uri="{FF2B5EF4-FFF2-40B4-BE49-F238E27FC236}">
                  <a16:creationId xmlns:a16="http://schemas.microsoft.com/office/drawing/2014/main" id="{15266FF9-ECD2-19BF-42DC-F9A40D428C87}"/>
                </a:ext>
              </a:extLst>
            </p:cNvPr>
            <p:cNvSpPr txBox="1"/>
            <p:nvPr/>
          </p:nvSpPr>
          <p:spPr>
            <a:xfrm>
              <a:off x="170810" y="2752657"/>
              <a:ext cx="3856557" cy="701346"/>
            </a:xfrm>
            <a:prstGeom prst="rect">
              <a:avLst/>
            </a:prstGeom>
            <a:noFill/>
          </p:spPr>
          <p:txBody>
            <a:bodyPr wrap="square">
              <a:spAutoFit/>
            </a:bodyPr>
            <a:lstStyle/>
            <a:p>
              <a:pPr marL="285750" indent="-285750">
                <a:lnSpc>
                  <a:spcPct val="130000"/>
                </a:lnSpc>
                <a:spcBef>
                  <a:spcPts val="1000"/>
                </a:spcBef>
                <a:buFont typeface="Arial" panose="020B0604020202020204" pitchFamily="34" charset="0"/>
                <a:buChar char="•"/>
              </a:pPr>
              <a:r>
                <a:rPr lang="en-US" altLang="zh-CN" sz="1600" dirty="0">
                  <a:solidFill>
                    <a:srgbClr val="175F8B"/>
                  </a:solidFill>
                  <a:latin typeface="+mn-lt"/>
                  <a:ea typeface="+mn-ea"/>
                  <a:cs typeface="+mn-ea"/>
                  <a:sym typeface="+mn-lt"/>
                </a:rPr>
                <a:t>TPA current is much larger at resonant wavelengths</a:t>
              </a:r>
            </a:p>
          </p:txBody>
        </p:sp>
        <p:sp>
          <p:nvSpPr>
            <p:cNvPr id="5" name="文本框 4">
              <a:extLst>
                <a:ext uri="{FF2B5EF4-FFF2-40B4-BE49-F238E27FC236}">
                  <a16:creationId xmlns:a16="http://schemas.microsoft.com/office/drawing/2014/main" id="{783F5E73-5D02-9C3A-4306-7723F3D886FB}"/>
                </a:ext>
              </a:extLst>
            </p:cNvPr>
            <p:cNvSpPr txBox="1"/>
            <p:nvPr/>
          </p:nvSpPr>
          <p:spPr>
            <a:xfrm>
              <a:off x="170810" y="3524227"/>
              <a:ext cx="4084580" cy="701346"/>
            </a:xfrm>
            <a:prstGeom prst="rect">
              <a:avLst/>
            </a:prstGeom>
            <a:noFill/>
          </p:spPr>
          <p:txBody>
            <a:bodyPr wrap="square">
              <a:spAutoFit/>
            </a:bodyPr>
            <a:lstStyle/>
            <a:p>
              <a:pPr marL="285750" indent="-285750">
                <a:lnSpc>
                  <a:spcPct val="130000"/>
                </a:lnSpc>
                <a:spcBef>
                  <a:spcPts val="1000"/>
                </a:spcBef>
                <a:buFont typeface="Arial" panose="020B0604020202020204" pitchFamily="34" charset="0"/>
                <a:buChar char="•"/>
              </a:pPr>
              <a:r>
                <a:rPr lang="en-US" altLang="zh-CN" sz="1600" dirty="0">
                  <a:solidFill>
                    <a:srgbClr val="175F8B"/>
                  </a:solidFill>
                  <a:latin typeface="+mn-lt"/>
                  <a:ea typeface="+mn-ea"/>
                  <a:cs typeface="+mn-ea"/>
                  <a:sym typeface="+mn-lt"/>
                </a:rPr>
                <a:t>Thermal tuning process changes the resonant wavelength</a:t>
              </a:r>
            </a:p>
          </p:txBody>
        </p:sp>
        <p:sp>
          <p:nvSpPr>
            <p:cNvPr id="6" name="文本框 5">
              <a:extLst>
                <a:ext uri="{FF2B5EF4-FFF2-40B4-BE49-F238E27FC236}">
                  <a16:creationId xmlns:a16="http://schemas.microsoft.com/office/drawing/2014/main" id="{849EE59F-9A88-547A-2A1A-D18F1B0C989E}"/>
                </a:ext>
              </a:extLst>
            </p:cNvPr>
            <p:cNvSpPr txBox="1"/>
            <p:nvPr/>
          </p:nvSpPr>
          <p:spPr>
            <a:xfrm>
              <a:off x="170810" y="4637390"/>
              <a:ext cx="3860213" cy="701346"/>
            </a:xfrm>
            <a:prstGeom prst="rect">
              <a:avLst/>
            </a:prstGeom>
            <a:noFill/>
          </p:spPr>
          <p:txBody>
            <a:bodyPr wrap="square">
              <a:spAutoFit/>
            </a:bodyPr>
            <a:lstStyle/>
            <a:p>
              <a:pPr marL="285750" indent="-285750">
                <a:lnSpc>
                  <a:spcPct val="130000"/>
                </a:lnSpc>
                <a:spcBef>
                  <a:spcPts val="1000"/>
                </a:spcBef>
                <a:buFont typeface="Arial" panose="020B0604020202020204" pitchFamily="34" charset="0"/>
                <a:buChar char="•"/>
              </a:pPr>
              <a:r>
                <a:rPr lang="en-US" altLang="zh-CN" sz="1600" dirty="0">
                  <a:solidFill>
                    <a:srgbClr val="175F8B"/>
                  </a:solidFill>
                  <a:latin typeface="+mn-lt"/>
                  <a:ea typeface="+mn-ea"/>
                  <a:cs typeface="+mn-ea"/>
                  <a:sym typeface="+mn-lt"/>
                </a:rPr>
                <a:t>TPA responses with different optical power and wavelength</a:t>
              </a:r>
            </a:p>
          </p:txBody>
        </p:sp>
        <p:sp>
          <p:nvSpPr>
            <p:cNvPr id="7" name="文本框 6">
              <a:extLst>
                <a:ext uri="{FF2B5EF4-FFF2-40B4-BE49-F238E27FC236}">
                  <a16:creationId xmlns:a16="http://schemas.microsoft.com/office/drawing/2014/main" id="{FBCA5C6A-53DE-04E5-40A8-EEB28CB76C43}"/>
                </a:ext>
              </a:extLst>
            </p:cNvPr>
            <p:cNvSpPr txBox="1"/>
            <p:nvPr/>
          </p:nvSpPr>
          <p:spPr>
            <a:xfrm>
              <a:off x="170810" y="5498994"/>
              <a:ext cx="3852904" cy="701346"/>
            </a:xfrm>
            <a:prstGeom prst="rect">
              <a:avLst/>
            </a:prstGeom>
            <a:noFill/>
          </p:spPr>
          <p:txBody>
            <a:bodyPr wrap="square">
              <a:spAutoFit/>
            </a:bodyPr>
            <a:lstStyle/>
            <a:p>
              <a:pPr marL="285750" indent="-285750">
                <a:lnSpc>
                  <a:spcPct val="130000"/>
                </a:lnSpc>
                <a:spcBef>
                  <a:spcPts val="1000"/>
                </a:spcBef>
                <a:buFont typeface="Arial" panose="020B0604020202020204" pitchFamily="34" charset="0"/>
                <a:buChar char="•"/>
              </a:pPr>
              <a:r>
                <a:rPr lang="en-US" altLang="zh-CN" sz="1600" dirty="0">
                  <a:solidFill>
                    <a:srgbClr val="175F8B"/>
                  </a:solidFill>
                  <a:latin typeface="+mn-lt"/>
                  <a:ea typeface="+mn-ea"/>
                  <a:cs typeface="+mn-ea"/>
                  <a:sym typeface="+mn-lt"/>
                </a:rPr>
                <a:t>Larger the incident light, Larger TPA current</a:t>
              </a:r>
            </a:p>
          </p:txBody>
        </p:sp>
        <p:pic>
          <p:nvPicPr>
            <p:cNvPr id="8" name="图片 7" descr="图形用户界面&#10;&#10;描述已自动生成">
              <a:extLst>
                <a:ext uri="{FF2B5EF4-FFF2-40B4-BE49-F238E27FC236}">
                  <a16:creationId xmlns:a16="http://schemas.microsoft.com/office/drawing/2014/main" id="{3C697D73-06E1-BCCD-29C6-618BF03A55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3714" y="4250916"/>
              <a:ext cx="7265352" cy="2225662"/>
            </a:xfrm>
            <a:prstGeom prst="rect">
              <a:avLst/>
            </a:prstGeom>
          </p:spPr>
        </p:pic>
      </p:grpSp>
      <p:sp>
        <p:nvSpPr>
          <p:cNvPr id="13" name="文本框 12">
            <a:extLst>
              <a:ext uri="{FF2B5EF4-FFF2-40B4-BE49-F238E27FC236}">
                <a16:creationId xmlns:a16="http://schemas.microsoft.com/office/drawing/2014/main" id="{3274827F-D3D7-D894-FC6F-A3F6DC65D86B}"/>
              </a:ext>
            </a:extLst>
          </p:cNvPr>
          <p:cNvSpPr txBox="1"/>
          <p:nvPr/>
        </p:nvSpPr>
        <p:spPr>
          <a:xfrm>
            <a:off x="538701" y="2320305"/>
            <a:ext cx="6099810" cy="417358"/>
          </a:xfrm>
          <a:prstGeom prst="rect">
            <a:avLst/>
          </a:prstGeom>
          <a:noFill/>
        </p:spPr>
        <p:txBody>
          <a:bodyPr wrap="square">
            <a:spAutoFit/>
          </a:bodyPr>
          <a:lstStyle/>
          <a:p>
            <a:pPr marL="285750" indent="-285750">
              <a:lnSpc>
                <a:spcPct val="130000"/>
              </a:lnSpc>
              <a:spcBef>
                <a:spcPts val="1000"/>
              </a:spcBef>
              <a:buFont typeface="Wingdings" panose="05000000000000000000" pitchFamily="2" charset="2"/>
              <a:buChar char="Ø"/>
            </a:pPr>
            <a:r>
              <a:rPr lang="en-US" altLang="zh-CN" sz="1800" b="1" dirty="0">
                <a:solidFill>
                  <a:srgbClr val="175F8B"/>
                </a:solidFill>
                <a:latin typeface="+mn-lt"/>
                <a:ea typeface="+mn-ea"/>
                <a:cs typeface="+mn-ea"/>
                <a:sym typeface="+mn-lt"/>
              </a:rPr>
              <a:t>Measured response</a:t>
            </a:r>
          </a:p>
        </p:txBody>
      </p:sp>
    </p:spTree>
    <p:extLst>
      <p:ext uri="{BB962C8B-B14F-4D97-AF65-F5344CB8AC3E}">
        <p14:creationId xmlns:p14="http://schemas.microsoft.com/office/powerpoint/2010/main" val="292200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Experimental Result</a:t>
            </a:r>
          </a:p>
        </p:txBody>
      </p:sp>
      <p:sp>
        <p:nvSpPr>
          <p:cNvPr id="8" name="文本框 7">
            <a:extLst>
              <a:ext uri="{FF2B5EF4-FFF2-40B4-BE49-F238E27FC236}">
                <a16:creationId xmlns:a16="http://schemas.microsoft.com/office/drawing/2014/main" id="{917D7A68-3B7E-E269-F901-EC5FC2111720}"/>
              </a:ext>
            </a:extLst>
          </p:cNvPr>
          <p:cNvSpPr txBox="1"/>
          <p:nvPr/>
        </p:nvSpPr>
        <p:spPr>
          <a:xfrm>
            <a:off x="888998" y="4826898"/>
            <a:ext cx="7769771" cy="829586"/>
          </a:xfrm>
          <a:prstGeom prst="rect">
            <a:avLst/>
          </a:prstGeom>
          <a:noFill/>
        </p:spPr>
        <p:txBody>
          <a:bodyPr wrap="square">
            <a:spAutoFit/>
          </a:bodyPr>
          <a:lstStyle/>
          <a:p>
            <a:pPr marL="285750" indent="-285750">
              <a:lnSpc>
                <a:spcPct val="130000"/>
              </a:lnSpc>
              <a:spcBef>
                <a:spcPts val="1000"/>
              </a:spcBef>
              <a:buFont typeface="Wingdings" panose="05000000000000000000" pitchFamily="2" charset="2"/>
              <a:buChar char="Ø"/>
            </a:pPr>
            <a:r>
              <a:rPr lang="en-US" altLang="zh-CN" sz="1600" dirty="0">
                <a:solidFill>
                  <a:srgbClr val="175F8B"/>
                </a:solidFill>
                <a:latin typeface="+mn-lt"/>
                <a:ea typeface="+mn-ea"/>
                <a:cs typeface="+mn-ea"/>
                <a:sym typeface="+mn-lt"/>
              </a:rPr>
              <a:t>Computing the autocorrelation of the sampling matrix</a:t>
            </a:r>
          </a:p>
          <a:p>
            <a:pPr marL="285750" indent="-285750">
              <a:lnSpc>
                <a:spcPct val="130000"/>
              </a:lnSpc>
              <a:spcBef>
                <a:spcPts val="1000"/>
              </a:spcBef>
              <a:buFont typeface="Wingdings" panose="05000000000000000000" pitchFamily="2" charset="2"/>
              <a:buChar char="Ø"/>
            </a:pPr>
            <a:r>
              <a:rPr lang="en-US" altLang="zh-CN" sz="1600" dirty="0">
                <a:solidFill>
                  <a:srgbClr val="175F8B"/>
                </a:solidFill>
                <a:latin typeface="+mn-lt"/>
                <a:ea typeface="+mn-ea"/>
                <a:cs typeface="+mn-ea"/>
                <a:sym typeface="+mn-lt"/>
              </a:rPr>
              <a:t>Resolution of the spectrometer is estimated to be 0.32 nm.</a:t>
            </a:r>
          </a:p>
        </p:txBody>
      </p:sp>
      <p:pic>
        <p:nvPicPr>
          <p:cNvPr id="2" name="图片 1" descr="电脑萤幕画面&#10;&#10;描述已自动生成">
            <a:extLst>
              <a:ext uri="{FF2B5EF4-FFF2-40B4-BE49-F238E27FC236}">
                <a16:creationId xmlns:a16="http://schemas.microsoft.com/office/drawing/2014/main" id="{8B7E1528-E3AF-8BE6-7735-37B2BDE27C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004" y="1344548"/>
            <a:ext cx="10181907" cy="3376874"/>
          </a:xfrm>
          <a:prstGeom prst="rect">
            <a:avLst/>
          </a:prstGeom>
        </p:spPr>
      </p:pic>
      <p:sp>
        <p:nvSpPr>
          <p:cNvPr id="3" name="文本框 2">
            <a:extLst>
              <a:ext uri="{FF2B5EF4-FFF2-40B4-BE49-F238E27FC236}">
                <a16:creationId xmlns:a16="http://schemas.microsoft.com/office/drawing/2014/main" id="{5A7B6AE7-D214-1CE3-FA2E-2E4545DAC605}"/>
              </a:ext>
            </a:extLst>
          </p:cNvPr>
          <p:cNvSpPr txBox="1"/>
          <p:nvPr/>
        </p:nvSpPr>
        <p:spPr>
          <a:xfrm>
            <a:off x="5791201" y="6143788"/>
            <a:ext cx="6400800" cy="307777"/>
          </a:xfrm>
          <a:prstGeom prst="rect">
            <a:avLst/>
          </a:prstGeom>
          <a:noFill/>
        </p:spPr>
        <p:txBody>
          <a:bodyPr wrap="square">
            <a:spAutoFit/>
          </a:bodyPr>
          <a:lstStyle/>
          <a:p>
            <a:pPr>
              <a:spcBef>
                <a:spcPts val="0"/>
              </a:spcBef>
              <a:spcAft>
                <a:spcPts val="0"/>
              </a:spcAft>
            </a:pPr>
            <a:r>
              <a:rPr lang="en-US" altLang="zh-CN" sz="1400" dirty="0">
                <a:latin typeface="+mn-lt"/>
                <a:ea typeface="+mn-ea"/>
                <a:cs typeface="+mn-ea"/>
                <a:sym typeface="+mn-lt"/>
              </a:rPr>
              <a:t>Y. Zhao,† X. Guo,†</a:t>
            </a:r>
            <a:r>
              <a:rPr lang="en-US" altLang="zh-CN" sz="1400" baseline="30000" dirty="0">
                <a:latin typeface="+mn-lt"/>
                <a:ea typeface="+mn-ea"/>
                <a:cs typeface="+mn-ea"/>
                <a:sym typeface="+mn-lt"/>
              </a:rPr>
              <a:t>, </a:t>
            </a:r>
            <a:r>
              <a:rPr lang="en-US" altLang="zh-CN" sz="1400" dirty="0">
                <a:latin typeface="+mn-lt"/>
                <a:ea typeface="+mn-ea"/>
                <a:cs typeface="+mn-ea"/>
                <a:sym typeface="+mn-lt"/>
              </a:rPr>
              <a:t>* Y. Zhang, Y. Su, et al., </a:t>
            </a:r>
            <a:r>
              <a:rPr lang="en-US" altLang="zh-CN" sz="1400" b="1" dirty="0">
                <a:latin typeface="+mn-lt"/>
                <a:ea typeface="+mn-ea"/>
                <a:cs typeface="+mn-ea"/>
                <a:sym typeface="+mn-lt"/>
              </a:rPr>
              <a:t>Optica</a:t>
            </a:r>
            <a:r>
              <a:rPr lang="en-US" altLang="zh-CN" sz="1400" dirty="0">
                <a:latin typeface="+mn-lt"/>
                <a:ea typeface="+mn-ea"/>
                <a:cs typeface="+mn-ea"/>
                <a:sym typeface="+mn-lt"/>
              </a:rPr>
              <a:t> 11, 399 (2024).</a:t>
            </a:r>
          </a:p>
        </p:txBody>
      </p:sp>
    </p:spTree>
    <p:extLst>
      <p:ext uri="{BB962C8B-B14F-4D97-AF65-F5344CB8AC3E}">
        <p14:creationId xmlns:p14="http://schemas.microsoft.com/office/powerpoint/2010/main" val="29096731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Experimental Result</a:t>
            </a:r>
          </a:p>
        </p:txBody>
      </p:sp>
      <p:sp>
        <p:nvSpPr>
          <p:cNvPr id="5" name="矩形 4">
            <a:extLst>
              <a:ext uri="{FF2B5EF4-FFF2-40B4-BE49-F238E27FC236}">
                <a16:creationId xmlns:a16="http://schemas.microsoft.com/office/drawing/2014/main" id="{985B59CF-2E5E-99A3-7834-7395E2DF07BD}"/>
              </a:ext>
            </a:extLst>
          </p:cNvPr>
          <p:cNvSpPr/>
          <p:nvPr/>
        </p:nvSpPr>
        <p:spPr>
          <a:xfrm>
            <a:off x="125984" y="916111"/>
            <a:ext cx="4311798" cy="53513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6" name="Object 4013">
            <a:extLst>
              <a:ext uri="{FF2B5EF4-FFF2-40B4-BE49-F238E27FC236}">
                <a16:creationId xmlns:a16="http://schemas.microsoft.com/office/drawing/2014/main" id="{4E779081-12D3-843F-5B1D-75645B68C324}"/>
              </a:ext>
            </a:extLst>
          </p:cNvPr>
          <p:cNvSpPr txBox="1"/>
          <p:nvPr/>
        </p:nvSpPr>
        <p:spPr>
          <a:xfrm>
            <a:off x="782519" y="1095704"/>
            <a:ext cx="3655263" cy="478986"/>
          </a:xfrm>
          <a:prstGeom prst="rect">
            <a:avLst/>
          </a:prstGeom>
        </p:spPr>
        <p:txBody>
          <a:bodyPr vert="horz" rtlCol="0" anchor="ctr" anchorCtr="0">
            <a:noAutofit/>
          </a:bodyPr>
          <a:lstStyle/>
          <a:p>
            <a:pPr>
              <a:lnSpc>
                <a:spcPct val="95833"/>
              </a:lnSpc>
            </a:pPr>
            <a:r>
              <a:rPr lang="en-US" altLang="zh-CN" b="1" dirty="0">
                <a:solidFill>
                  <a:srgbClr val="12357C"/>
                </a:solidFill>
                <a:latin typeface="+mn-lt"/>
                <a:ea typeface="+mn-ea"/>
                <a:cs typeface="+mn-ea"/>
                <a:sym typeface="+mn-lt"/>
              </a:rPr>
              <a:t>Computation spectrometer</a:t>
            </a:r>
            <a:endParaRPr lang="zh-CN" altLang="en-US" sz="1000" b="1" dirty="0">
              <a:solidFill>
                <a:srgbClr val="12357C"/>
              </a:solidFill>
              <a:latin typeface="+mn-lt"/>
              <a:ea typeface="+mn-ea"/>
              <a:cs typeface="+mn-ea"/>
              <a:sym typeface="+mn-lt"/>
            </a:endParaRPr>
          </a:p>
        </p:txBody>
      </p:sp>
      <p:sp>
        <p:nvSpPr>
          <p:cNvPr id="7" name="Object 4014">
            <a:extLst>
              <a:ext uri="{FF2B5EF4-FFF2-40B4-BE49-F238E27FC236}">
                <a16:creationId xmlns:a16="http://schemas.microsoft.com/office/drawing/2014/main" id="{803DC081-71C5-72B1-39F7-09386C976465}"/>
              </a:ext>
            </a:extLst>
          </p:cNvPr>
          <p:cNvSpPr txBox="1"/>
          <p:nvPr/>
        </p:nvSpPr>
        <p:spPr>
          <a:xfrm>
            <a:off x="327189" y="1755470"/>
            <a:ext cx="3872814" cy="1106917"/>
          </a:xfrm>
          <a:prstGeom prst="rect">
            <a:avLst/>
          </a:prstGeom>
        </p:spPr>
        <p:txBody>
          <a:bodyPr vert="horz" rtlCol="0" anchor="t" anchorCtr="0">
            <a:noAutofit/>
          </a:bodyPr>
          <a:lstStyle/>
          <a:p>
            <a:pPr marL="285750" indent="-285750" algn="just">
              <a:lnSpc>
                <a:spcPct val="130000"/>
              </a:lnSpc>
              <a:spcBef>
                <a:spcPts val="600"/>
              </a:spcBef>
              <a:buFont typeface="Wingdings" panose="05000000000000000000" pitchFamily="2" charset="2"/>
              <a:buChar char="Ø"/>
            </a:pPr>
            <a:r>
              <a:rPr lang="en-US" altLang="zh-CN" sz="1600" b="1" dirty="0">
                <a:solidFill>
                  <a:srgbClr val="12357C"/>
                </a:solidFill>
                <a:latin typeface="+mn-lt"/>
                <a:ea typeface="+mn-ea"/>
                <a:cs typeface="+mn-ea"/>
                <a:sym typeface="+mn-lt"/>
              </a:rPr>
              <a:t>Spectral Generation: </a:t>
            </a:r>
            <a:r>
              <a:rPr lang="en-US" altLang="zh-CN" sz="1600" dirty="0">
                <a:solidFill>
                  <a:srgbClr val="12357C"/>
                </a:solidFill>
                <a:latin typeface="+mn-lt"/>
                <a:ea typeface="+mn-ea"/>
                <a:cs typeface="+mn-ea"/>
                <a:sym typeface="+mn-lt"/>
              </a:rPr>
              <a:t>Utilize ASE and TSL to generate spectral signals</a:t>
            </a:r>
            <a:endParaRPr lang="zh-CN" altLang="en-US" sz="1600" dirty="0">
              <a:solidFill>
                <a:srgbClr val="12357C"/>
              </a:solidFill>
              <a:latin typeface="+mn-lt"/>
              <a:ea typeface="+mn-ea"/>
              <a:cs typeface="+mn-ea"/>
              <a:sym typeface="+mn-lt"/>
            </a:endParaRPr>
          </a:p>
        </p:txBody>
      </p:sp>
      <p:sp>
        <p:nvSpPr>
          <p:cNvPr id="9" name="Freeform 56">
            <a:extLst>
              <a:ext uri="{FF2B5EF4-FFF2-40B4-BE49-F238E27FC236}">
                <a16:creationId xmlns:a16="http://schemas.microsoft.com/office/drawing/2014/main" id="{EB6FE84B-0B00-B859-89D9-C47CC5A90E44}"/>
              </a:ext>
            </a:extLst>
          </p:cNvPr>
          <p:cNvSpPr>
            <a:spLocks noEditPoints="1"/>
          </p:cNvSpPr>
          <p:nvPr/>
        </p:nvSpPr>
        <p:spPr bwMode="auto">
          <a:xfrm>
            <a:off x="218918" y="1035344"/>
            <a:ext cx="489719" cy="478986"/>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dirty="0">
              <a:latin typeface="+mn-lt"/>
              <a:ea typeface="+mn-ea"/>
              <a:cs typeface="+mn-ea"/>
              <a:sym typeface="+mn-lt"/>
            </a:endParaRPr>
          </a:p>
        </p:txBody>
      </p:sp>
      <p:sp>
        <p:nvSpPr>
          <p:cNvPr id="10" name="半闭框 9">
            <a:extLst>
              <a:ext uri="{FF2B5EF4-FFF2-40B4-BE49-F238E27FC236}">
                <a16:creationId xmlns:a16="http://schemas.microsoft.com/office/drawing/2014/main" id="{33AFC16F-142A-1164-AE67-8FA171F802B1}"/>
              </a:ext>
            </a:extLst>
          </p:cNvPr>
          <p:cNvSpPr/>
          <p:nvPr/>
        </p:nvSpPr>
        <p:spPr>
          <a:xfrm rot="10800000">
            <a:off x="4160516" y="5958876"/>
            <a:ext cx="296140" cy="335460"/>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cs typeface="+mn-ea"/>
              <a:sym typeface="+mn-lt"/>
            </a:endParaRPr>
          </a:p>
        </p:txBody>
      </p:sp>
      <p:sp>
        <p:nvSpPr>
          <p:cNvPr id="11" name="Object 4014">
            <a:extLst>
              <a:ext uri="{FF2B5EF4-FFF2-40B4-BE49-F238E27FC236}">
                <a16:creationId xmlns:a16="http://schemas.microsoft.com/office/drawing/2014/main" id="{EE3812E2-B2B9-770C-00BA-7E09A66D0168}"/>
              </a:ext>
            </a:extLst>
          </p:cNvPr>
          <p:cNvSpPr txBox="1"/>
          <p:nvPr/>
        </p:nvSpPr>
        <p:spPr>
          <a:xfrm>
            <a:off x="327188" y="3050828"/>
            <a:ext cx="4110593" cy="1106917"/>
          </a:xfrm>
          <a:prstGeom prst="rect">
            <a:avLst/>
          </a:prstGeom>
        </p:spPr>
        <p:txBody>
          <a:bodyPr vert="horz" rtlCol="0" anchor="t" anchorCtr="0">
            <a:noAutofit/>
          </a:bodyPr>
          <a:lstStyle/>
          <a:p>
            <a:pPr marL="285750" indent="-285750" algn="just">
              <a:lnSpc>
                <a:spcPct val="130000"/>
              </a:lnSpc>
              <a:spcBef>
                <a:spcPts val="600"/>
              </a:spcBef>
              <a:buFont typeface="Wingdings" panose="05000000000000000000" pitchFamily="2" charset="2"/>
              <a:buChar char="Ø"/>
            </a:pPr>
            <a:r>
              <a:rPr lang="en-US" altLang="zh-CN" sz="1600" b="1" dirty="0">
                <a:solidFill>
                  <a:srgbClr val="12357C"/>
                </a:solidFill>
                <a:latin typeface="+mn-lt"/>
                <a:ea typeface="+mn-ea"/>
                <a:cs typeface="+mn-ea"/>
                <a:sym typeface="+mn-lt"/>
              </a:rPr>
              <a:t>Data detection: </a:t>
            </a:r>
            <a:r>
              <a:rPr lang="en-US" altLang="zh-CN" sz="1600" dirty="0">
                <a:solidFill>
                  <a:srgbClr val="12357C"/>
                </a:solidFill>
                <a:latin typeface="+mn-lt"/>
                <a:ea typeface="+mn-ea"/>
                <a:cs typeface="+mn-ea"/>
                <a:sym typeface="+mn-lt"/>
              </a:rPr>
              <a:t>Use one current source to thermally tune the micro-ring and another current source to sample the current</a:t>
            </a:r>
            <a:endParaRPr lang="zh-CN" altLang="en-US" sz="1600" dirty="0">
              <a:solidFill>
                <a:srgbClr val="12357C"/>
              </a:solidFill>
              <a:latin typeface="+mn-lt"/>
              <a:ea typeface="+mn-ea"/>
              <a:cs typeface="+mn-ea"/>
              <a:sym typeface="+mn-lt"/>
            </a:endParaRPr>
          </a:p>
        </p:txBody>
      </p:sp>
      <p:sp>
        <p:nvSpPr>
          <p:cNvPr id="12" name="Object 4014">
            <a:extLst>
              <a:ext uri="{FF2B5EF4-FFF2-40B4-BE49-F238E27FC236}">
                <a16:creationId xmlns:a16="http://schemas.microsoft.com/office/drawing/2014/main" id="{DA984FA6-33C7-451D-D0E5-13F383F5720D}"/>
              </a:ext>
            </a:extLst>
          </p:cNvPr>
          <p:cNvSpPr txBox="1"/>
          <p:nvPr/>
        </p:nvSpPr>
        <p:spPr>
          <a:xfrm>
            <a:off x="327189" y="4620518"/>
            <a:ext cx="3872814" cy="1106917"/>
          </a:xfrm>
          <a:prstGeom prst="rect">
            <a:avLst/>
          </a:prstGeom>
        </p:spPr>
        <p:txBody>
          <a:bodyPr vert="horz" rtlCol="0" anchor="t" anchorCtr="0">
            <a:noAutofit/>
          </a:bodyPr>
          <a:lstStyle/>
          <a:p>
            <a:pPr marL="285750" indent="-285750">
              <a:lnSpc>
                <a:spcPct val="130000"/>
              </a:lnSpc>
              <a:spcBef>
                <a:spcPts val="600"/>
              </a:spcBef>
              <a:buFont typeface="Wingdings" panose="05000000000000000000" pitchFamily="2" charset="2"/>
              <a:buChar char="Ø"/>
            </a:pPr>
            <a:r>
              <a:rPr lang="en-US" altLang="zh-CN" sz="1600" b="1" dirty="0">
                <a:solidFill>
                  <a:srgbClr val="12357C"/>
                </a:solidFill>
                <a:latin typeface="+mn-lt"/>
                <a:ea typeface="+mn-ea"/>
                <a:cs typeface="+mn-ea"/>
                <a:sym typeface="+mn-lt"/>
              </a:rPr>
              <a:t>Spectral Reconstruction: </a:t>
            </a:r>
            <a:r>
              <a:rPr lang="en-US" altLang="zh-CN" sz="1600" dirty="0">
                <a:solidFill>
                  <a:srgbClr val="12357C"/>
                </a:solidFill>
                <a:latin typeface="+mn-lt"/>
                <a:ea typeface="+mn-ea"/>
                <a:cs typeface="+mn-ea"/>
                <a:sym typeface="+mn-lt"/>
              </a:rPr>
              <a:t>Reconstruct spectra with both wide spectral bandwidth and narrow linewidths.</a:t>
            </a:r>
            <a:endParaRPr lang="zh-CN" altLang="en-US" sz="1600" dirty="0">
              <a:solidFill>
                <a:srgbClr val="12357C"/>
              </a:solidFill>
              <a:latin typeface="+mn-lt"/>
              <a:ea typeface="+mn-ea"/>
              <a:cs typeface="+mn-ea"/>
              <a:sym typeface="+mn-lt"/>
            </a:endParaRPr>
          </a:p>
        </p:txBody>
      </p:sp>
      <p:sp>
        <p:nvSpPr>
          <p:cNvPr id="4" name="文本框 3">
            <a:extLst>
              <a:ext uri="{FF2B5EF4-FFF2-40B4-BE49-F238E27FC236}">
                <a16:creationId xmlns:a16="http://schemas.microsoft.com/office/drawing/2014/main" id="{02C3A213-D2A5-86F6-C82E-2BECF59430E8}"/>
              </a:ext>
            </a:extLst>
          </p:cNvPr>
          <p:cNvSpPr txBox="1"/>
          <p:nvPr/>
        </p:nvSpPr>
        <p:spPr>
          <a:xfrm>
            <a:off x="10805873" y="3623168"/>
            <a:ext cx="1299570" cy="626005"/>
          </a:xfrm>
          <a:prstGeom prst="rect">
            <a:avLst/>
          </a:prstGeom>
          <a:noFill/>
        </p:spPr>
        <p:txBody>
          <a:bodyPr wrap="square">
            <a:spAutoFit/>
          </a:bodyPr>
          <a:lstStyle/>
          <a:p>
            <a:pPr algn="ctr">
              <a:lnSpc>
                <a:spcPct val="130000"/>
              </a:lnSpc>
              <a:spcBef>
                <a:spcPts val="600"/>
              </a:spcBef>
            </a:pPr>
            <a:r>
              <a:rPr lang="en-US" altLang="zh-CN" sz="1200" b="1" dirty="0">
                <a:solidFill>
                  <a:srgbClr val="C00000"/>
                </a:solidFill>
                <a:latin typeface="+mn-lt"/>
                <a:ea typeface="+mn-ea"/>
                <a:cs typeface="+mn-ea"/>
                <a:sym typeface="+mn-lt"/>
              </a:rPr>
              <a:t>Resolution</a:t>
            </a:r>
          </a:p>
          <a:p>
            <a:pPr algn="ctr">
              <a:lnSpc>
                <a:spcPct val="130000"/>
              </a:lnSpc>
              <a:spcBef>
                <a:spcPts val="600"/>
              </a:spcBef>
            </a:pPr>
            <a:r>
              <a:rPr lang="en-US" altLang="zh-CN" sz="1200" b="1" dirty="0">
                <a:solidFill>
                  <a:srgbClr val="C00000"/>
                </a:solidFill>
                <a:latin typeface="+mn-lt"/>
                <a:ea typeface="+mn-ea"/>
                <a:cs typeface="+mn-ea"/>
                <a:sym typeface="+mn-lt"/>
              </a:rPr>
              <a:t>0.4 nm</a:t>
            </a:r>
            <a:endParaRPr lang="zh-CN" altLang="en-US" sz="1200" b="1" dirty="0">
              <a:solidFill>
                <a:srgbClr val="C00000"/>
              </a:solidFill>
              <a:latin typeface="+mn-lt"/>
              <a:ea typeface="+mn-ea"/>
              <a:cs typeface="+mn-ea"/>
              <a:sym typeface="+mn-lt"/>
            </a:endParaRPr>
          </a:p>
        </p:txBody>
      </p:sp>
      <p:sp>
        <p:nvSpPr>
          <p:cNvPr id="13" name="文本框 12">
            <a:extLst>
              <a:ext uri="{FF2B5EF4-FFF2-40B4-BE49-F238E27FC236}">
                <a16:creationId xmlns:a16="http://schemas.microsoft.com/office/drawing/2014/main" id="{8C6763BD-A987-2DE8-B609-B5D79BC4F5E1}"/>
              </a:ext>
            </a:extLst>
          </p:cNvPr>
          <p:cNvSpPr txBox="1"/>
          <p:nvPr/>
        </p:nvSpPr>
        <p:spPr>
          <a:xfrm>
            <a:off x="10895385" y="4988616"/>
            <a:ext cx="1170631" cy="626005"/>
          </a:xfrm>
          <a:prstGeom prst="rect">
            <a:avLst/>
          </a:prstGeom>
          <a:noFill/>
        </p:spPr>
        <p:txBody>
          <a:bodyPr wrap="square">
            <a:spAutoFit/>
          </a:bodyPr>
          <a:lstStyle/>
          <a:p>
            <a:pPr algn="ctr">
              <a:lnSpc>
                <a:spcPct val="130000"/>
              </a:lnSpc>
              <a:spcBef>
                <a:spcPts val="600"/>
              </a:spcBef>
            </a:pPr>
            <a:r>
              <a:rPr lang="en-US" altLang="zh-CN" sz="1200" b="1" dirty="0">
                <a:solidFill>
                  <a:srgbClr val="C00000"/>
                </a:solidFill>
                <a:latin typeface="+mn-lt"/>
                <a:ea typeface="+mn-ea"/>
                <a:cs typeface="+mn-ea"/>
                <a:sym typeface="+mn-lt"/>
              </a:rPr>
              <a:t>Bandwidth</a:t>
            </a:r>
          </a:p>
          <a:p>
            <a:pPr algn="ctr">
              <a:lnSpc>
                <a:spcPct val="130000"/>
              </a:lnSpc>
              <a:spcBef>
                <a:spcPts val="600"/>
              </a:spcBef>
            </a:pPr>
            <a:r>
              <a:rPr lang="en-US" altLang="zh-CN" sz="1200" b="1" dirty="0">
                <a:solidFill>
                  <a:srgbClr val="C00000"/>
                </a:solidFill>
                <a:latin typeface="+mn-lt"/>
                <a:ea typeface="+mn-ea"/>
                <a:cs typeface="+mn-ea"/>
                <a:sym typeface="+mn-lt"/>
              </a:rPr>
              <a:t>10 nm</a:t>
            </a:r>
            <a:endParaRPr lang="zh-CN" altLang="en-US" sz="1200" b="1" dirty="0">
              <a:solidFill>
                <a:srgbClr val="C00000"/>
              </a:solidFill>
              <a:latin typeface="+mn-lt"/>
              <a:ea typeface="+mn-ea"/>
              <a:cs typeface="+mn-ea"/>
              <a:sym typeface="+mn-lt"/>
            </a:endParaRPr>
          </a:p>
        </p:txBody>
      </p:sp>
      <p:pic>
        <p:nvPicPr>
          <p:cNvPr id="2" name="图片 1" descr="图形用户界面&#10;&#10;描述已自动生成">
            <a:extLst>
              <a:ext uri="{FF2B5EF4-FFF2-40B4-BE49-F238E27FC236}">
                <a16:creationId xmlns:a16="http://schemas.microsoft.com/office/drawing/2014/main" id="{58624FBF-DBD2-C152-8C0D-148BAD94A1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763" y="873582"/>
            <a:ext cx="6425898" cy="5351338"/>
          </a:xfrm>
          <a:prstGeom prst="rect">
            <a:avLst/>
          </a:prstGeom>
          <a:noFill/>
          <a:ln>
            <a:noFill/>
          </a:ln>
        </p:spPr>
      </p:pic>
      <p:sp>
        <p:nvSpPr>
          <p:cNvPr id="8" name="文本框 7">
            <a:extLst>
              <a:ext uri="{FF2B5EF4-FFF2-40B4-BE49-F238E27FC236}">
                <a16:creationId xmlns:a16="http://schemas.microsoft.com/office/drawing/2014/main" id="{44D6C602-BC70-F8AB-4CC3-C76B10D8995B}"/>
              </a:ext>
            </a:extLst>
          </p:cNvPr>
          <p:cNvSpPr txBox="1"/>
          <p:nvPr/>
        </p:nvSpPr>
        <p:spPr>
          <a:xfrm>
            <a:off x="6216659" y="6235949"/>
            <a:ext cx="5888784" cy="307777"/>
          </a:xfrm>
          <a:prstGeom prst="rect">
            <a:avLst/>
          </a:prstGeom>
          <a:noFill/>
        </p:spPr>
        <p:txBody>
          <a:bodyPr wrap="square">
            <a:spAutoFit/>
          </a:bodyPr>
          <a:lstStyle/>
          <a:p>
            <a:pPr>
              <a:spcBef>
                <a:spcPts val="0"/>
              </a:spcBef>
              <a:spcAft>
                <a:spcPts val="0"/>
              </a:spcAft>
            </a:pPr>
            <a:r>
              <a:rPr lang="en-US" altLang="zh-CN" sz="1400" dirty="0">
                <a:latin typeface="+mn-lt"/>
                <a:ea typeface="+mn-ea"/>
                <a:cs typeface="+mn-ea"/>
                <a:sym typeface="+mn-lt"/>
              </a:rPr>
              <a:t>Y. Zhao,† </a:t>
            </a:r>
            <a:r>
              <a:rPr lang="en-US" altLang="zh-CN" sz="1400" b="1" dirty="0">
                <a:latin typeface="+mn-lt"/>
                <a:ea typeface="+mn-ea"/>
                <a:cs typeface="+mn-ea"/>
                <a:sym typeface="+mn-lt"/>
              </a:rPr>
              <a:t>X. Guo,†</a:t>
            </a:r>
            <a:r>
              <a:rPr lang="en-US" altLang="zh-CN" sz="1400" b="1" baseline="30000" dirty="0">
                <a:latin typeface="+mn-lt"/>
                <a:ea typeface="+mn-ea"/>
                <a:cs typeface="+mn-ea"/>
                <a:sym typeface="+mn-lt"/>
              </a:rPr>
              <a:t>, </a:t>
            </a:r>
            <a:r>
              <a:rPr lang="en-US" altLang="zh-CN" sz="1400" b="1" dirty="0">
                <a:latin typeface="+mn-lt"/>
                <a:ea typeface="+mn-ea"/>
                <a:cs typeface="+mn-ea"/>
                <a:sym typeface="+mn-lt"/>
              </a:rPr>
              <a:t>* </a:t>
            </a:r>
            <a:r>
              <a:rPr lang="en-US" altLang="zh-CN" sz="1400" dirty="0">
                <a:latin typeface="+mn-lt"/>
                <a:ea typeface="+mn-ea"/>
                <a:cs typeface="+mn-ea"/>
                <a:sym typeface="+mn-lt"/>
              </a:rPr>
              <a:t>Y. Zhang, Y. Su, et al., </a:t>
            </a:r>
            <a:r>
              <a:rPr lang="en-US" altLang="zh-CN" sz="1400" b="1" dirty="0">
                <a:latin typeface="+mn-lt"/>
                <a:ea typeface="+mn-ea"/>
                <a:cs typeface="+mn-ea"/>
                <a:sym typeface="+mn-lt"/>
              </a:rPr>
              <a:t>Optica</a:t>
            </a:r>
            <a:r>
              <a:rPr lang="en-US" altLang="zh-CN" sz="1400" dirty="0">
                <a:latin typeface="+mn-lt"/>
                <a:ea typeface="+mn-ea"/>
                <a:cs typeface="+mn-ea"/>
                <a:sym typeface="+mn-lt"/>
              </a:rPr>
              <a:t> 11, 399 (2024).</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7AD5FA2A-43C2-CEFE-5CBB-8B2CF382EFB4}"/>
                  </a:ext>
                </a:extLst>
              </p:cNvPr>
              <p:cNvSpPr txBox="1"/>
              <p:nvPr/>
            </p:nvSpPr>
            <p:spPr>
              <a:xfrm>
                <a:off x="8376077" y="2599558"/>
                <a:ext cx="1451788" cy="525657"/>
              </a:xfrm>
              <a:prstGeom prst="rect">
                <a:avLst/>
              </a:prstGeom>
              <a:noFill/>
            </p:spPr>
            <p:txBody>
              <a:bodyPr wrap="square">
                <a:spAutoFit/>
              </a:bodyPr>
              <a:lstStyle/>
              <a:p>
                <a:r>
                  <a:rPr lang="zh-CN" altLang="zh-CN" sz="1800" dirty="0">
                    <a:effectLst/>
                    <a:latin typeface="+mn-lt"/>
                    <a:ea typeface="+mn-ea"/>
                    <a:cs typeface="+mn-ea"/>
                    <a:sym typeface="+mn-lt"/>
                  </a:rPr>
                  <a:t> </a:t>
                </a:r>
                <a14:m>
                  <m:oMath xmlns:m="http://schemas.openxmlformats.org/officeDocument/2006/math">
                    <m:r>
                      <a:rPr lang="en-US" altLang="zh-CN" sz="1800" i="1">
                        <a:effectLst/>
                        <a:latin typeface="Cambria Math" panose="02040503050406030204" pitchFamily="18" charset="0"/>
                        <a:ea typeface="+mn-ea"/>
                        <a:cs typeface="+mn-ea"/>
                        <a:sym typeface="+mn-lt"/>
                      </a:rPr>
                      <m:t>𝜀</m:t>
                    </m:r>
                    <m:r>
                      <a:rPr lang="en-US" altLang="zh-CN" sz="1800">
                        <a:effectLst/>
                        <a:latin typeface="Cambria Math" panose="02040503050406030204" pitchFamily="18" charset="0"/>
                        <a:ea typeface="+mn-ea"/>
                        <a:cs typeface="+mn-ea"/>
                        <a:sym typeface="+mn-lt"/>
                      </a:rPr>
                      <m:t>=</m:t>
                    </m:r>
                    <m:f>
                      <m:fPr>
                        <m:ctrlPr>
                          <a:rPr lang="zh-CN" altLang="zh-CN" i="1">
                            <a:effectLst/>
                            <a:latin typeface="Cambria Math" panose="02040503050406030204" pitchFamily="18" charset="0"/>
                            <a:ea typeface="+mn-ea"/>
                            <a:cs typeface="+mn-ea"/>
                            <a:sym typeface="+mn-lt"/>
                          </a:rPr>
                        </m:ctrlPr>
                      </m:fPr>
                      <m:num>
                        <m:sSub>
                          <m:sSubPr>
                            <m:ctrlPr>
                              <a:rPr lang="zh-CN" altLang="zh-CN" i="1">
                                <a:effectLst/>
                                <a:latin typeface="Cambria Math" panose="02040503050406030204" pitchFamily="18" charset="0"/>
                                <a:ea typeface="+mn-ea"/>
                                <a:cs typeface="+mn-ea"/>
                                <a:sym typeface="+mn-lt"/>
                              </a:rPr>
                            </m:ctrlPr>
                          </m:sSubPr>
                          <m:e>
                            <m:r>
                              <a:rPr lang="en-US" altLang="zh-CN" sz="1800">
                                <a:effectLst/>
                                <a:latin typeface="Cambria Math" panose="02040503050406030204" pitchFamily="18" charset="0"/>
                                <a:ea typeface="+mn-ea"/>
                                <a:cs typeface="+mn-ea"/>
                                <a:sym typeface="+mn-lt"/>
                              </a:rPr>
                              <m:t>∥</m:t>
                            </m:r>
                            <m:sSub>
                              <m:sSubPr>
                                <m:ctrlPr>
                                  <a:rPr lang="zh-CN" altLang="zh-CN" i="1">
                                    <a:effectLst/>
                                    <a:latin typeface="Cambria Math" panose="02040503050406030204" pitchFamily="18" charset="0"/>
                                    <a:ea typeface="+mn-ea"/>
                                    <a:cs typeface="+mn-ea"/>
                                    <a:sym typeface="+mn-lt"/>
                                  </a:rPr>
                                </m:ctrlPr>
                              </m:sSubPr>
                              <m:e>
                                <m:r>
                                  <a:rPr lang="en-US" altLang="zh-CN" sz="1800" i="1">
                                    <a:effectLst/>
                                    <a:latin typeface="Cambria Math" panose="02040503050406030204" pitchFamily="18" charset="0"/>
                                    <a:ea typeface="+mn-ea"/>
                                    <a:cs typeface="+mn-ea"/>
                                    <a:sym typeface="+mn-lt"/>
                                  </a:rPr>
                                  <m:t>𝑆</m:t>
                                </m:r>
                              </m:e>
                              <m:sub>
                                <m:r>
                                  <a:rPr lang="en-US" altLang="zh-CN" sz="1800">
                                    <a:effectLst/>
                                    <a:latin typeface="Cambria Math" panose="02040503050406030204" pitchFamily="18" charset="0"/>
                                    <a:ea typeface="+mn-ea"/>
                                    <a:cs typeface="+mn-ea"/>
                                    <a:sym typeface="+mn-lt"/>
                                  </a:rPr>
                                  <m:t>0</m:t>
                                </m:r>
                              </m:sub>
                            </m:sSub>
                            <m:r>
                              <a:rPr lang="en-US" altLang="zh-CN" sz="1800" i="1">
                                <a:effectLst/>
                                <a:latin typeface="Cambria Math" panose="02040503050406030204" pitchFamily="18" charset="0"/>
                                <a:ea typeface="+mn-ea"/>
                                <a:cs typeface="+mn-ea"/>
                                <a:sym typeface="+mn-lt"/>
                              </a:rPr>
                              <m:t>−</m:t>
                            </m:r>
                            <m:r>
                              <a:rPr lang="en-US" altLang="zh-CN" sz="1800" i="1">
                                <a:effectLst/>
                                <a:latin typeface="Cambria Math" panose="02040503050406030204" pitchFamily="18" charset="0"/>
                                <a:ea typeface="+mn-ea"/>
                                <a:cs typeface="+mn-ea"/>
                                <a:sym typeface="+mn-lt"/>
                              </a:rPr>
                              <m:t>𝑆</m:t>
                            </m:r>
                            <m:r>
                              <a:rPr lang="en-US" altLang="zh-CN" sz="1800">
                                <a:effectLst/>
                                <a:latin typeface="Cambria Math" panose="02040503050406030204" pitchFamily="18" charset="0"/>
                                <a:ea typeface="+mn-ea"/>
                                <a:cs typeface="+mn-ea"/>
                                <a:sym typeface="+mn-lt"/>
                              </a:rPr>
                              <m:t>∥</m:t>
                            </m:r>
                          </m:e>
                          <m:sub>
                            <m:r>
                              <a:rPr lang="en-US" altLang="zh-CN" sz="1800">
                                <a:effectLst/>
                                <a:latin typeface="Cambria Math" panose="02040503050406030204" pitchFamily="18" charset="0"/>
                                <a:ea typeface="+mn-ea"/>
                                <a:cs typeface="+mn-ea"/>
                                <a:sym typeface="+mn-lt"/>
                              </a:rPr>
                              <m:t>2</m:t>
                            </m:r>
                          </m:sub>
                        </m:sSub>
                      </m:num>
                      <m:den>
                        <m:sSub>
                          <m:sSubPr>
                            <m:ctrlPr>
                              <a:rPr lang="zh-CN" altLang="zh-CN" i="1">
                                <a:effectLst/>
                                <a:latin typeface="Cambria Math" panose="02040503050406030204" pitchFamily="18" charset="0"/>
                                <a:ea typeface="+mn-ea"/>
                                <a:cs typeface="+mn-ea"/>
                                <a:sym typeface="+mn-lt"/>
                              </a:rPr>
                            </m:ctrlPr>
                          </m:sSubPr>
                          <m:e>
                            <m:r>
                              <a:rPr lang="en-US" altLang="zh-CN" sz="1800">
                                <a:effectLst/>
                                <a:latin typeface="Cambria Math" panose="02040503050406030204" pitchFamily="18" charset="0"/>
                                <a:ea typeface="+mn-ea"/>
                                <a:cs typeface="+mn-ea"/>
                                <a:sym typeface="+mn-lt"/>
                              </a:rPr>
                              <m:t>∥</m:t>
                            </m:r>
                            <m:sSub>
                              <m:sSubPr>
                                <m:ctrlPr>
                                  <a:rPr lang="zh-CN" altLang="zh-CN" i="1">
                                    <a:effectLst/>
                                    <a:latin typeface="Cambria Math" panose="02040503050406030204" pitchFamily="18" charset="0"/>
                                    <a:ea typeface="+mn-ea"/>
                                    <a:cs typeface="+mn-ea"/>
                                    <a:sym typeface="+mn-lt"/>
                                  </a:rPr>
                                </m:ctrlPr>
                              </m:sSubPr>
                              <m:e>
                                <m:r>
                                  <a:rPr lang="en-US" altLang="zh-CN" sz="1800" i="1">
                                    <a:effectLst/>
                                    <a:latin typeface="Cambria Math" panose="02040503050406030204" pitchFamily="18" charset="0"/>
                                    <a:ea typeface="+mn-ea"/>
                                    <a:cs typeface="+mn-ea"/>
                                    <a:sym typeface="+mn-lt"/>
                                  </a:rPr>
                                  <m:t>𝑆</m:t>
                                </m:r>
                              </m:e>
                              <m:sub>
                                <m:r>
                                  <a:rPr lang="en-US" altLang="zh-CN" sz="1800">
                                    <a:effectLst/>
                                    <a:latin typeface="Cambria Math" panose="02040503050406030204" pitchFamily="18" charset="0"/>
                                    <a:ea typeface="+mn-ea"/>
                                    <a:cs typeface="+mn-ea"/>
                                    <a:sym typeface="+mn-lt"/>
                                  </a:rPr>
                                  <m:t>0</m:t>
                                </m:r>
                              </m:sub>
                            </m:sSub>
                            <m:r>
                              <a:rPr lang="en-US" altLang="zh-CN" sz="1800">
                                <a:effectLst/>
                                <a:latin typeface="Cambria Math" panose="02040503050406030204" pitchFamily="18" charset="0"/>
                                <a:ea typeface="+mn-ea"/>
                                <a:cs typeface="+mn-ea"/>
                                <a:sym typeface="+mn-lt"/>
                              </a:rPr>
                              <m:t>∥</m:t>
                            </m:r>
                          </m:e>
                          <m:sub>
                            <m:r>
                              <a:rPr lang="en-US" altLang="zh-CN" sz="1800">
                                <a:effectLst/>
                                <a:latin typeface="Cambria Math" panose="02040503050406030204" pitchFamily="18" charset="0"/>
                                <a:ea typeface="+mn-ea"/>
                                <a:cs typeface="+mn-ea"/>
                                <a:sym typeface="+mn-lt"/>
                              </a:rPr>
                              <m:t>2</m:t>
                            </m:r>
                          </m:sub>
                        </m:sSub>
                      </m:den>
                    </m:f>
                  </m:oMath>
                </a14:m>
                <a:r>
                  <a:rPr lang="en-US" altLang="zh-CN" sz="1800" dirty="0">
                    <a:effectLst/>
                    <a:latin typeface="+mn-lt"/>
                    <a:ea typeface="+mn-ea"/>
                    <a:cs typeface="+mn-ea"/>
                    <a:sym typeface="+mn-lt"/>
                  </a:rPr>
                  <a:t>,</a:t>
                </a:r>
                <a:r>
                  <a:rPr lang="zh-CN" altLang="zh-CN" dirty="0">
                    <a:effectLst/>
                    <a:latin typeface="+mn-lt"/>
                    <a:ea typeface="+mn-ea"/>
                    <a:cs typeface="+mn-ea"/>
                    <a:sym typeface="+mn-lt"/>
                  </a:rPr>
                  <a:t> </a:t>
                </a:r>
                <a:endParaRPr lang="zh-CN" altLang="en-US" dirty="0">
                  <a:latin typeface="+mn-lt"/>
                  <a:ea typeface="+mn-ea"/>
                  <a:cs typeface="+mn-ea"/>
                  <a:sym typeface="+mn-lt"/>
                </a:endParaRPr>
              </a:p>
            </p:txBody>
          </p:sp>
        </mc:Choice>
        <mc:Fallback xmlns="">
          <p:sp>
            <p:nvSpPr>
              <p:cNvPr id="15" name="文本框 14">
                <a:extLst>
                  <a:ext uri="{FF2B5EF4-FFF2-40B4-BE49-F238E27FC236}">
                    <a16:creationId xmlns:a16="http://schemas.microsoft.com/office/drawing/2014/main" id="{7AD5FA2A-43C2-CEFE-5CBB-8B2CF382EFB4}"/>
                  </a:ext>
                </a:extLst>
              </p:cNvPr>
              <p:cNvSpPr txBox="1">
                <a:spLocks noRot="1" noChangeAspect="1" noMove="1" noResize="1" noEditPoints="1" noAdjustHandles="1" noChangeArrowheads="1" noChangeShapeType="1" noTextEdit="1"/>
              </p:cNvSpPr>
              <p:nvPr/>
            </p:nvSpPr>
            <p:spPr>
              <a:xfrm>
                <a:off x="8376077" y="2599558"/>
                <a:ext cx="1451788" cy="52565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89398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Comparison</a:t>
            </a:r>
          </a:p>
        </p:txBody>
      </p:sp>
      <p:pic>
        <p:nvPicPr>
          <p:cNvPr id="2" name="图片 1" descr="日程表&#10;&#10;描述已自动生成">
            <a:extLst>
              <a:ext uri="{FF2B5EF4-FFF2-40B4-BE49-F238E27FC236}">
                <a16:creationId xmlns:a16="http://schemas.microsoft.com/office/drawing/2014/main" id="{6DD66712-B9DE-16EC-9340-4717238051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296" y="1417452"/>
            <a:ext cx="5888784" cy="4336286"/>
          </a:xfrm>
          <a:prstGeom prst="rect">
            <a:avLst/>
          </a:prstGeom>
        </p:spPr>
      </p:pic>
      <p:sp>
        <p:nvSpPr>
          <p:cNvPr id="4" name="矩形 3">
            <a:extLst>
              <a:ext uri="{FF2B5EF4-FFF2-40B4-BE49-F238E27FC236}">
                <a16:creationId xmlns:a16="http://schemas.microsoft.com/office/drawing/2014/main" id="{1C211ACE-D00F-DB9B-4599-EE9520A700B9}"/>
              </a:ext>
            </a:extLst>
          </p:cNvPr>
          <p:cNvSpPr/>
          <p:nvPr/>
        </p:nvSpPr>
        <p:spPr>
          <a:xfrm>
            <a:off x="6930766" y="1209674"/>
            <a:ext cx="5091902" cy="484073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Object 4013">
            <a:extLst>
              <a:ext uri="{FF2B5EF4-FFF2-40B4-BE49-F238E27FC236}">
                <a16:creationId xmlns:a16="http://schemas.microsoft.com/office/drawing/2014/main" id="{48704F7C-3D2C-78E9-1631-A8BDA3E6CE67}"/>
              </a:ext>
            </a:extLst>
          </p:cNvPr>
          <p:cNvSpPr txBox="1"/>
          <p:nvPr/>
        </p:nvSpPr>
        <p:spPr>
          <a:xfrm>
            <a:off x="8071265" y="1609690"/>
            <a:ext cx="3655263" cy="478986"/>
          </a:xfrm>
          <a:prstGeom prst="rect">
            <a:avLst/>
          </a:prstGeom>
        </p:spPr>
        <p:txBody>
          <a:bodyPr vert="horz" rtlCol="0" anchor="ctr" anchorCtr="0">
            <a:noAutofit/>
          </a:bodyPr>
          <a:lstStyle/>
          <a:p>
            <a:pPr>
              <a:lnSpc>
                <a:spcPct val="95833"/>
              </a:lnSpc>
            </a:pPr>
            <a:r>
              <a:rPr lang="en-US" altLang="zh-CN" sz="2400" b="1" dirty="0">
                <a:solidFill>
                  <a:schemeClr val="tx1">
                    <a:lumMod val="75000"/>
                    <a:lumOff val="25000"/>
                  </a:schemeClr>
                </a:solidFill>
                <a:latin typeface="+mn-lt"/>
                <a:ea typeface="+mn-ea"/>
                <a:cs typeface="+mn-ea"/>
                <a:sym typeface="+mn-lt"/>
              </a:rPr>
              <a:t>Performance</a:t>
            </a:r>
            <a:endParaRPr lang="zh-CN" altLang="en-US" sz="1100" b="1" dirty="0">
              <a:solidFill>
                <a:schemeClr val="tx1">
                  <a:lumMod val="75000"/>
                  <a:lumOff val="25000"/>
                </a:schemeClr>
              </a:solidFill>
              <a:latin typeface="+mn-lt"/>
              <a:ea typeface="+mn-ea"/>
              <a:cs typeface="+mn-ea"/>
              <a:sym typeface="+mn-lt"/>
            </a:endParaRPr>
          </a:p>
        </p:txBody>
      </p:sp>
      <p:sp>
        <p:nvSpPr>
          <p:cNvPr id="13" name="Object 4014">
            <a:extLst>
              <a:ext uri="{FF2B5EF4-FFF2-40B4-BE49-F238E27FC236}">
                <a16:creationId xmlns:a16="http://schemas.microsoft.com/office/drawing/2014/main" id="{ED117F9B-9013-7D3C-C744-CF21466B076D}"/>
              </a:ext>
            </a:extLst>
          </p:cNvPr>
          <p:cNvSpPr txBox="1"/>
          <p:nvPr/>
        </p:nvSpPr>
        <p:spPr>
          <a:xfrm>
            <a:off x="7615935" y="2405690"/>
            <a:ext cx="3872814" cy="1106917"/>
          </a:xfrm>
          <a:prstGeom prst="rect">
            <a:avLst/>
          </a:prstGeom>
        </p:spPr>
        <p:txBody>
          <a:bodyPr vert="horz" rtlCol="0" anchor="t" anchorCtr="0">
            <a:noAutofit/>
          </a:bodyPr>
          <a:lstStyle/>
          <a:p>
            <a:pPr algn="just">
              <a:lnSpc>
                <a:spcPct val="130000"/>
              </a:lnSpc>
              <a:spcBef>
                <a:spcPts val="600"/>
              </a:spcBef>
            </a:pPr>
            <a:r>
              <a:rPr lang="en-US" altLang="zh-CN" sz="2000" b="1" dirty="0">
                <a:latin typeface="+mn-lt"/>
                <a:ea typeface="+mn-ea"/>
                <a:cs typeface="+mn-ea"/>
                <a:sym typeface="+mn-lt"/>
              </a:rPr>
              <a:t>Footprint</a:t>
            </a:r>
            <a:r>
              <a:rPr lang="zh-CN" altLang="en-US" sz="2000" b="1" dirty="0">
                <a:latin typeface="+mn-lt"/>
                <a:ea typeface="+mn-ea"/>
                <a:cs typeface="+mn-ea"/>
                <a:sym typeface="+mn-lt"/>
              </a:rPr>
              <a:t>：</a:t>
            </a:r>
            <a:r>
              <a:rPr lang="en-US" altLang="zh-CN" sz="2000" b="1" dirty="0">
                <a:solidFill>
                  <a:srgbClr val="A62038"/>
                </a:solidFill>
                <a:latin typeface="+mn-lt"/>
                <a:ea typeface="+mn-ea"/>
                <a:cs typeface="+mn-ea"/>
                <a:sym typeface="+mn-lt"/>
              </a:rPr>
              <a:t>16×16 μm</a:t>
            </a:r>
            <a:r>
              <a:rPr lang="en-US" altLang="zh-CN" sz="2000" b="1" baseline="30000" dirty="0">
                <a:solidFill>
                  <a:srgbClr val="A62038"/>
                </a:solidFill>
                <a:latin typeface="+mn-lt"/>
                <a:ea typeface="+mn-ea"/>
                <a:cs typeface="+mn-ea"/>
                <a:sym typeface="+mn-lt"/>
              </a:rPr>
              <a:t>2</a:t>
            </a:r>
            <a:endParaRPr lang="zh-CN" altLang="en-US" sz="2000" b="1" baseline="30000" dirty="0">
              <a:solidFill>
                <a:srgbClr val="A62038"/>
              </a:solidFill>
              <a:latin typeface="+mn-lt"/>
              <a:ea typeface="+mn-ea"/>
              <a:cs typeface="+mn-ea"/>
              <a:sym typeface="+mn-lt"/>
            </a:endParaRPr>
          </a:p>
        </p:txBody>
      </p:sp>
      <p:sp>
        <p:nvSpPr>
          <p:cNvPr id="14" name="Freeform 56">
            <a:extLst>
              <a:ext uri="{FF2B5EF4-FFF2-40B4-BE49-F238E27FC236}">
                <a16:creationId xmlns:a16="http://schemas.microsoft.com/office/drawing/2014/main" id="{1D913C77-8F39-1030-7F0C-60D0BEDB9A0D}"/>
              </a:ext>
            </a:extLst>
          </p:cNvPr>
          <p:cNvSpPr>
            <a:spLocks noEditPoints="1"/>
          </p:cNvSpPr>
          <p:nvPr/>
        </p:nvSpPr>
        <p:spPr bwMode="auto">
          <a:xfrm>
            <a:off x="7507664" y="1586332"/>
            <a:ext cx="489718" cy="478986"/>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latin typeface="+mn-lt"/>
              <a:ea typeface="+mn-ea"/>
              <a:cs typeface="+mn-ea"/>
              <a:sym typeface="+mn-lt"/>
            </a:endParaRPr>
          </a:p>
        </p:txBody>
      </p:sp>
      <p:sp>
        <p:nvSpPr>
          <p:cNvPr id="15" name="半闭框 14">
            <a:extLst>
              <a:ext uri="{FF2B5EF4-FFF2-40B4-BE49-F238E27FC236}">
                <a16:creationId xmlns:a16="http://schemas.microsoft.com/office/drawing/2014/main" id="{86A0E6AD-20DE-FB65-08DB-D2F83B8A0971}"/>
              </a:ext>
            </a:extLst>
          </p:cNvPr>
          <p:cNvSpPr/>
          <p:nvPr/>
        </p:nvSpPr>
        <p:spPr>
          <a:xfrm rot="10800000">
            <a:off x="11726528" y="5753738"/>
            <a:ext cx="296140" cy="303452"/>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6" name="Object 4014">
            <a:extLst>
              <a:ext uri="{FF2B5EF4-FFF2-40B4-BE49-F238E27FC236}">
                <a16:creationId xmlns:a16="http://schemas.microsoft.com/office/drawing/2014/main" id="{8B3D03AD-CCC5-1562-1393-AC143282C0C7}"/>
              </a:ext>
            </a:extLst>
          </p:cNvPr>
          <p:cNvSpPr txBox="1"/>
          <p:nvPr/>
        </p:nvSpPr>
        <p:spPr>
          <a:xfrm>
            <a:off x="7615935" y="2959148"/>
            <a:ext cx="3872814" cy="1106917"/>
          </a:xfrm>
          <a:prstGeom prst="rect">
            <a:avLst/>
          </a:prstGeom>
        </p:spPr>
        <p:txBody>
          <a:bodyPr vert="horz" rtlCol="0" anchor="t" anchorCtr="0">
            <a:noAutofit/>
          </a:bodyPr>
          <a:lstStyle/>
          <a:p>
            <a:pPr algn="just">
              <a:lnSpc>
                <a:spcPct val="130000"/>
              </a:lnSpc>
              <a:spcBef>
                <a:spcPts val="600"/>
              </a:spcBef>
            </a:pPr>
            <a:r>
              <a:rPr lang="en-US" altLang="zh-CN" sz="2000" b="1" dirty="0">
                <a:latin typeface="+mn-lt"/>
                <a:ea typeface="+mn-ea"/>
                <a:cs typeface="+mn-ea"/>
                <a:sym typeface="+mn-lt"/>
              </a:rPr>
              <a:t>Resolution</a:t>
            </a:r>
            <a:r>
              <a:rPr lang="zh-CN" altLang="en-US" sz="2000" b="1" dirty="0">
                <a:latin typeface="+mn-lt"/>
                <a:ea typeface="+mn-ea"/>
                <a:cs typeface="+mn-ea"/>
                <a:sym typeface="+mn-lt"/>
              </a:rPr>
              <a:t>：</a:t>
            </a:r>
            <a:r>
              <a:rPr lang="en-US" altLang="zh-CN" sz="2000" b="1" dirty="0">
                <a:solidFill>
                  <a:srgbClr val="0070C0"/>
                </a:solidFill>
                <a:latin typeface="+mn-lt"/>
                <a:ea typeface="+mn-ea"/>
                <a:cs typeface="+mn-ea"/>
                <a:sym typeface="+mn-lt"/>
              </a:rPr>
              <a:t>0.4 nm</a:t>
            </a:r>
            <a:endParaRPr lang="zh-CN" altLang="en-US" sz="2000" b="1" dirty="0">
              <a:solidFill>
                <a:srgbClr val="0070C0"/>
              </a:solidFill>
              <a:latin typeface="+mn-lt"/>
              <a:ea typeface="+mn-ea"/>
              <a:cs typeface="+mn-ea"/>
              <a:sym typeface="+mn-lt"/>
            </a:endParaRPr>
          </a:p>
        </p:txBody>
      </p:sp>
      <p:sp>
        <p:nvSpPr>
          <p:cNvPr id="17" name="Object 4014">
            <a:extLst>
              <a:ext uri="{FF2B5EF4-FFF2-40B4-BE49-F238E27FC236}">
                <a16:creationId xmlns:a16="http://schemas.microsoft.com/office/drawing/2014/main" id="{15C85027-C5D0-50EE-D3FD-F0BC435CA1F3}"/>
              </a:ext>
            </a:extLst>
          </p:cNvPr>
          <p:cNvSpPr txBox="1"/>
          <p:nvPr/>
        </p:nvSpPr>
        <p:spPr>
          <a:xfrm>
            <a:off x="7615935" y="3512606"/>
            <a:ext cx="3872814" cy="468237"/>
          </a:xfrm>
          <a:prstGeom prst="rect">
            <a:avLst/>
          </a:prstGeom>
        </p:spPr>
        <p:txBody>
          <a:bodyPr vert="horz" rtlCol="0" anchor="t" anchorCtr="0">
            <a:noAutofit/>
          </a:bodyPr>
          <a:lstStyle/>
          <a:p>
            <a:pPr algn="just">
              <a:lnSpc>
                <a:spcPct val="130000"/>
              </a:lnSpc>
              <a:spcBef>
                <a:spcPts val="600"/>
              </a:spcBef>
            </a:pPr>
            <a:r>
              <a:rPr lang="en-US" altLang="zh-CN" sz="2000" b="1" dirty="0">
                <a:latin typeface="+mn-lt"/>
                <a:ea typeface="+mn-ea"/>
                <a:cs typeface="+mn-ea"/>
                <a:sym typeface="+mn-lt"/>
              </a:rPr>
              <a:t>Bandwidth</a:t>
            </a:r>
            <a:r>
              <a:rPr lang="zh-CN" altLang="en-US" sz="2000" b="1" dirty="0">
                <a:latin typeface="+mn-lt"/>
                <a:ea typeface="+mn-ea"/>
                <a:cs typeface="+mn-ea"/>
                <a:sym typeface="+mn-lt"/>
              </a:rPr>
              <a:t>：</a:t>
            </a:r>
            <a:r>
              <a:rPr lang="en-US" altLang="zh-CN" sz="2000" b="1" dirty="0">
                <a:solidFill>
                  <a:srgbClr val="0070C0"/>
                </a:solidFill>
                <a:latin typeface="+mn-lt"/>
                <a:ea typeface="+mn-ea"/>
                <a:cs typeface="+mn-ea"/>
                <a:sym typeface="+mn-lt"/>
              </a:rPr>
              <a:t>10 nm</a:t>
            </a:r>
            <a:endParaRPr lang="zh-CN" altLang="en-US" sz="2000" b="1" dirty="0">
              <a:solidFill>
                <a:srgbClr val="0070C0"/>
              </a:solidFill>
              <a:latin typeface="+mn-lt"/>
              <a:ea typeface="+mn-ea"/>
              <a:cs typeface="+mn-ea"/>
              <a:sym typeface="+mn-lt"/>
            </a:endParaRPr>
          </a:p>
        </p:txBody>
      </p:sp>
      <p:sp>
        <p:nvSpPr>
          <p:cNvPr id="18" name="Object 4014">
            <a:extLst>
              <a:ext uri="{FF2B5EF4-FFF2-40B4-BE49-F238E27FC236}">
                <a16:creationId xmlns:a16="http://schemas.microsoft.com/office/drawing/2014/main" id="{AAF40F1B-DAB4-8208-274E-7AF67FDC1531}"/>
              </a:ext>
            </a:extLst>
          </p:cNvPr>
          <p:cNvSpPr txBox="1"/>
          <p:nvPr/>
        </p:nvSpPr>
        <p:spPr>
          <a:xfrm>
            <a:off x="7615935" y="4066065"/>
            <a:ext cx="3872814" cy="1921093"/>
          </a:xfrm>
          <a:prstGeom prst="rect">
            <a:avLst/>
          </a:prstGeom>
        </p:spPr>
        <p:txBody>
          <a:bodyPr vert="horz" rtlCol="0" anchor="t" anchorCtr="0">
            <a:noAutofit/>
          </a:bodyPr>
          <a:lstStyle/>
          <a:p>
            <a:pPr algn="just">
              <a:lnSpc>
                <a:spcPct val="130000"/>
              </a:lnSpc>
              <a:spcBef>
                <a:spcPts val="600"/>
              </a:spcBef>
            </a:pPr>
            <a:r>
              <a:rPr lang="en-US" altLang="zh-CN" sz="2000" b="1" dirty="0">
                <a:latin typeface="+mn-lt"/>
                <a:ea typeface="+mn-ea"/>
                <a:cs typeface="+mn-ea"/>
                <a:sym typeface="+mn-lt"/>
              </a:rPr>
              <a:t>Features</a:t>
            </a:r>
            <a:r>
              <a:rPr lang="zh-CN" altLang="en-US" sz="2000" b="1" dirty="0">
                <a:latin typeface="+mn-lt"/>
                <a:ea typeface="+mn-ea"/>
                <a:cs typeface="+mn-ea"/>
                <a:sym typeface="+mn-lt"/>
              </a:rPr>
              <a:t>：</a:t>
            </a:r>
            <a:endParaRPr lang="en-US" altLang="zh-CN" sz="2000" b="1" dirty="0">
              <a:latin typeface="+mn-lt"/>
              <a:ea typeface="+mn-ea"/>
              <a:cs typeface="+mn-ea"/>
              <a:sym typeface="+mn-lt"/>
            </a:endParaRPr>
          </a:p>
          <a:p>
            <a:pPr algn="just">
              <a:lnSpc>
                <a:spcPct val="130000"/>
              </a:lnSpc>
              <a:spcBef>
                <a:spcPts val="600"/>
              </a:spcBef>
            </a:pPr>
            <a:r>
              <a:rPr lang="en-US" altLang="zh-CN" sz="2000" b="1" dirty="0">
                <a:solidFill>
                  <a:srgbClr val="C00000"/>
                </a:solidFill>
                <a:latin typeface="+mn-lt"/>
                <a:ea typeface="+mn-ea"/>
                <a:cs typeface="+mn-ea"/>
                <a:sym typeface="+mn-lt"/>
              </a:rPr>
              <a:t>1. PD free</a:t>
            </a:r>
          </a:p>
          <a:p>
            <a:pPr algn="just">
              <a:lnSpc>
                <a:spcPct val="130000"/>
              </a:lnSpc>
              <a:spcBef>
                <a:spcPts val="600"/>
              </a:spcBef>
            </a:pPr>
            <a:r>
              <a:rPr lang="en-US" altLang="zh-CN" sz="2000" b="1" dirty="0">
                <a:solidFill>
                  <a:srgbClr val="C00000"/>
                </a:solidFill>
                <a:latin typeface="+mn-lt"/>
                <a:ea typeface="+mn-ea"/>
                <a:cs typeface="+mn-ea"/>
                <a:sym typeface="+mn-lt"/>
              </a:rPr>
              <a:t>2. Low optical loss</a:t>
            </a:r>
          </a:p>
          <a:p>
            <a:pPr algn="just">
              <a:lnSpc>
                <a:spcPct val="130000"/>
              </a:lnSpc>
              <a:spcBef>
                <a:spcPts val="600"/>
              </a:spcBef>
            </a:pPr>
            <a:r>
              <a:rPr lang="en-US" altLang="zh-CN" sz="2000" b="1" dirty="0">
                <a:solidFill>
                  <a:srgbClr val="C00000"/>
                </a:solidFill>
                <a:latin typeface="+mn-lt"/>
                <a:ea typeface="+mn-ea"/>
                <a:cs typeface="+mn-ea"/>
                <a:sym typeface="+mn-lt"/>
              </a:rPr>
              <a:t>3. Low cost</a:t>
            </a:r>
            <a:endParaRPr lang="zh-CN" altLang="en-US" sz="2000" b="1" dirty="0">
              <a:solidFill>
                <a:srgbClr val="C00000"/>
              </a:solidFill>
              <a:latin typeface="+mn-lt"/>
              <a:ea typeface="+mn-ea"/>
              <a:cs typeface="+mn-ea"/>
              <a:sym typeface="+mn-lt"/>
            </a:endParaRPr>
          </a:p>
        </p:txBody>
      </p:sp>
      <p:sp>
        <p:nvSpPr>
          <p:cNvPr id="3" name="文本框 2">
            <a:extLst>
              <a:ext uri="{FF2B5EF4-FFF2-40B4-BE49-F238E27FC236}">
                <a16:creationId xmlns:a16="http://schemas.microsoft.com/office/drawing/2014/main" id="{6E799024-C6BD-4E5E-2713-EC4FBFE940C4}"/>
              </a:ext>
            </a:extLst>
          </p:cNvPr>
          <p:cNvSpPr txBox="1"/>
          <p:nvPr/>
        </p:nvSpPr>
        <p:spPr>
          <a:xfrm>
            <a:off x="207216" y="6194143"/>
            <a:ext cx="6723550" cy="307777"/>
          </a:xfrm>
          <a:prstGeom prst="rect">
            <a:avLst/>
          </a:prstGeom>
          <a:noFill/>
        </p:spPr>
        <p:txBody>
          <a:bodyPr wrap="square">
            <a:spAutoFit/>
          </a:bodyPr>
          <a:lstStyle/>
          <a:p>
            <a:pPr>
              <a:spcBef>
                <a:spcPts val="0"/>
              </a:spcBef>
              <a:spcAft>
                <a:spcPts val="0"/>
              </a:spcAft>
            </a:pPr>
            <a:r>
              <a:rPr lang="en-US" altLang="zh-CN" sz="1400" dirty="0">
                <a:latin typeface="+mn-lt"/>
                <a:ea typeface="+mn-ea"/>
                <a:cs typeface="+mn-ea"/>
                <a:sym typeface="+mn-lt"/>
              </a:rPr>
              <a:t>Y. Zhao,† </a:t>
            </a:r>
            <a:r>
              <a:rPr lang="en-US" altLang="zh-CN" sz="1400" b="1" dirty="0">
                <a:latin typeface="+mn-lt"/>
                <a:ea typeface="+mn-ea"/>
                <a:cs typeface="+mn-ea"/>
                <a:sym typeface="+mn-lt"/>
              </a:rPr>
              <a:t>X. Guo,†</a:t>
            </a:r>
            <a:r>
              <a:rPr lang="en-US" altLang="zh-CN" sz="1400" b="1" baseline="30000" dirty="0">
                <a:latin typeface="+mn-lt"/>
                <a:ea typeface="+mn-ea"/>
                <a:cs typeface="+mn-ea"/>
                <a:sym typeface="+mn-lt"/>
              </a:rPr>
              <a:t>, </a:t>
            </a:r>
            <a:r>
              <a:rPr lang="en-US" altLang="zh-CN" sz="1400" b="1" dirty="0">
                <a:latin typeface="+mn-lt"/>
                <a:ea typeface="+mn-ea"/>
                <a:cs typeface="+mn-ea"/>
                <a:sym typeface="+mn-lt"/>
              </a:rPr>
              <a:t>* </a:t>
            </a:r>
            <a:r>
              <a:rPr lang="en-US" altLang="zh-CN" sz="1400" dirty="0">
                <a:latin typeface="+mn-lt"/>
                <a:ea typeface="+mn-ea"/>
                <a:cs typeface="+mn-ea"/>
                <a:sym typeface="+mn-lt"/>
              </a:rPr>
              <a:t>Y. Zhang, Y. Su, et al., </a:t>
            </a:r>
            <a:r>
              <a:rPr lang="en-US" altLang="zh-CN" sz="1400" b="1" dirty="0">
                <a:latin typeface="+mn-lt"/>
                <a:ea typeface="+mn-ea"/>
                <a:cs typeface="+mn-ea"/>
                <a:sym typeface="+mn-lt"/>
              </a:rPr>
              <a:t>Optica</a:t>
            </a:r>
            <a:r>
              <a:rPr lang="en-US" altLang="zh-CN" sz="1400" dirty="0">
                <a:latin typeface="+mn-lt"/>
                <a:ea typeface="+mn-ea"/>
                <a:cs typeface="+mn-ea"/>
                <a:sym typeface="+mn-lt"/>
              </a:rPr>
              <a:t> 11, 399 (2024).</a:t>
            </a:r>
          </a:p>
        </p:txBody>
      </p:sp>
    </p:spTree>
    <p:extLst>
      <p:ext uri="{BB962C8B-B14F-4D97-AF65-F5344CB8AC3E}">
        <p14:creationId xmlns:p14="http://schemas.microsoft.com/office/powerpoint/2010/main" val="4650254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Bandwidth</a:t>
            </a:r>
            <a:r>
              <a:rPr lang="zh-CN" altLang="en-US" dirty="0">
                <a:latin typeface="+mn-lt"/>
                <a:ea typeface="+mn-ea"/>
                <a:cs typeface="+mn-ea"/>
                <a:sym typeface="+mn-lt"/>
              </a:rPr>
              <a:t> </a:t>
            </a:r>
            <a:r>
              <a:rPr lang="en-US" altLang="zh-CN" dirty="0">
                <a:latin typeface="+mn-lt"/>
                <a:ea typeface="+mn-ea"/>
                <a:cs typeface="+mn-ea"/>
                <a:sym typeface="+mn-lt"/>
              </a:rPr>
              <a:t>enhancement</a:t>
            </a:r>
          </a:p>
        </p:txBody>
      </p:sp>
      <p:pic>
        <p:nvPicPr>
          <p:cNvPr id="3" name="图片 2" descr="图片包含 图形用户界面&#10;&#10;描述已自动生成">
            <a:extLst>
              <a:ext uri="{FF2B5EF4-FFF2-40B4-BE49-F238E27FC236}">
                <a16:creationId xmlns:a16="http://schemas.microsoft.com/office/drawing/2014/main" id="{A8093B8A-C451-96A2-9C03-7751A4B118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5993" y="828674"/>
            <a:ext cx="6450114" cy="5764093"/>
          </a:xfrm>
          <a:prstGeom prst="rect">
            <a:avLst/>
          </a:prstGeom>
        </p:spPr>
      </p:pic>
      <p:sp>
        <p:nvSpPr>
          <p:cNvPr id="6" name="矩形 5">
            <a:extLst>
              <a:ext uri="{FF2B5EF4-FFF2-40B4-BE49-F238E27FC236}">
                <a16:creationId xmlns:a16="http://schemas.microsoft.com/office/drawing/2014/main" id="{7C56F556-FBE5-192C-65F1-01708123B13D}"/>
              </a:ext>
            </a:extLst>
          </p:cNvPr>
          <p:cNvSpPr/>
          <p:nvPr/>
        </p:nvSpPr>
        <p:spPr>
          <a:xfrm>
            <a:off x="892372" y="1125296"/>
            <a:ext cx="3763448" cy="223788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bject 4014">
            <a:extLst>
              <a:ext uri="{FF2B5EF4-FFF2-40B4-BE49-F238E27FC236}">
                <a16:creationId xmlns:a16="http://schemas.microsoft.com/office/drawing/2014/main" id="{FE2853AA-51BB-0824-10D6-121C125D978C}"/>
              </a:ext>
            </a:extLst>
          </p:cNvPr>
          <p:cNvSpPr txBox="1"/>
          <p:nvPr/>
        </p:nvSpPr>
        <p:spPr>
          <a:xfrm>
            <a:off x="989060" y="1636361"/>
            <a:ext cx="3582939" cy="1215755"/>
          </a:xfrm>
          <a:prstGeom prst="rect">
            <a:avLst/>
          </a:prstGeom>
        </p:spPr>
        <p:txBody>
          <a:bodyPr vert="horz" rtlCol="0" anchor="t" anchorCtr="0">
            <a:noAutofit/>
          </a:bodyPr>
          <a:lstStyle/>
          <a:p>
            <a:pPr marL="342900" indent="-342900" algn="just">
              <a:lnSpc>
                <a:spcPct val="150000"/>
              </a:lnSpc>
              <a:spcBef>
                <a:spcPts val="600"/>
              </a:spcBef>
              <a:buFont typeface="Wingdings" panose="05000000000000000000" pitchFamily="2" charset="2"/>
              <a:buChar char="Ø"/>
            </a:pPr>
            <a:r>
              <a:rPr lang="en-US" altLang="zh-CN" sz="1600" dirty="0">
                <a:latin typeface="+mn-lt"/>
                <a:ea typeface="+mn-ea"/>
                <a:cs typeface="+mn-ea"/>
                <a:sym typeface="+mn-lt"/>
              </a:rPr>
              <a:t>The</a:t>
            </a:r>
            <a:r>
              <a:rPr lang="zh-CN" altLang="en-US" sz="1600" dirty="0">
                <a:latin typeface="+mn-lt"/>
                <a:ea typeface="+mn-ea"/>
                <a:cs typeface="+mn-ea"/>
                <a:sym typeface="+mn-lt"/>
              </a:rPr>
              <a:t> </a:t>
            </a:r>
            <a:r>
              <a:rPr lang="en-US" altLang="zh-CN" sz="1600" dirty="0">
                <a:latin typeface="+mn-lt"/>
                <a:ea typeface="+mn-ea"/>
                <a:cs typeface="+mn-ea"/>
                <a:sym typeface="+mn-lt"/>
              </a:rPr>
              <a:t>bandwidth</a:t>
            </a:r>
            <a:r>
              <a:rPr lang="zh-CN" altLang="en-US" sz="1600" dirty="0">
                <a:latin typeface="+mn-lt"/>
                <a:ea typeface="+mn-ea"/>
                <a:cs typeface="+mn-ea"/>
                <a:sym typeface="+mn-lt"/>
              </a:rPr>
              <a:t> </a:t>
            </a:r>
            <a:r>
              <a:rPr lang="en-US" altLang="zh-CN" sz="1600" dirty="0">
                <a:latin typeface="+mn-lt"/>
                <a:ea typeface="+mn-ea"/>
                <a:cs typeface="+mn-ea"/>
                <a:sym typeface="+mn-lt"/>
              </a:rPr>
              <a:t>is enhanced by cascaded multiple MRRs with more information.</a:t>
            </a:r>
            <a:endParaRPr lang="zh-CN" altLang="en-US" sz="1600" dirty="0">
              <a:latin typeface="+mn-lt"/>
              <a:ea typeface="+mn-ea"/>
              <a:cs typeface="+mn-ea"/>
              <a:sym typeface="+mn-lt"/>
            </a:endParaRPr>
          </a:p>
        </p:txBody>
      </p:sp>
      <p:sp>
        <p:nvSpPr>
          <p:cNvPr id="10" name="矩形 9">
            <a:extLst>
              <a:ext uri="{FF2B5EF4-FFF2-40B4-BE49-F238E27FC236}">
                <a16:creationId xmlns:a16="http://schemas.microsoft.com/office/drawing/2014/main" id="{EC2F79DA-0BDE-6A04-82DD-224F2EE8F01C}"/>
              </a:ext>
            </a:extLst>
          </p:cNvPr>
          <p:cNvSpPr/>
          <p:nvPr/>
        </p:nvSpPr>
        <p:spPr>
          <a:xfrm>
            <a:off x="892372" y="3832716"/>
            <a:ext cx="3763448" cy="223788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Object 4014">
            <a:extLst>
              <a:ext uri="{FF2B5EF4-FFF2-40B4-BE49-F238E27FC236}">
                <a16:creationId xmlns:a16="http://schemas.microsoft.com/office/drawing/2014/main" id="{191EB82D-E58E-B49C-C902-28C3C597C22F}"/>
              </a:ext>
            </a:extLst>
          </p:cNvPr>
          <p:cNvSpPr txBox="1"/>
          <p:nvPr/>
        </p:nvSpPr>
        <p:spPr>
          <a:xfrm>
            <a:off x="989061" y="4323868"/>
            <a:ext cx="3582938" cy="1255580"/>
          </a:xfrm>
          <a:prstGeom prst="rect">
            <a:avLst/>
          </a:prstGeom>
        </p:spPr>
        <p:txBody>
          <a:bodyPr vert="horz" rtlCol="0" anchor="t" anchorCtr="0">
            <a:noAutofit/>
          </a:bodyPr>
          <a:lstStyle/>
          <a:p>
            <a:pPr marL="285750" indent="-285750" algn="just">
              <a:lnSpc>
                <a:spcPct val="150000"/>
              </a:lnSpc>
              <a:spcBef>
                <a:spcPts val="600"/>
              </a:spcBef>
              <a:buFont typeface="Wingdings" panose="05000000000000000000" pitchFamily="2" charset="2"/>
              <a:buChar char="Ø"/>
            </a:pPr>
            <a:r>
              <a:rPr lang="en-US" altLang="zh-CN" sz="1600" dirty="0">
                <a:latin typeface="+mn-lt"/>
                <a:ea typeface="+mn-ea"/>
                <a:cs typeface="+mn-ea"/>
                <a:sym typeface="+mn-lt"/>
              </a:rPr>
              <a:t>The bandwidth is demonstrated to 30 nm by cascading three MRRs.</a:t>
            </a:r>
            <a:endParaRPr lang="zh-CN" altLang="en-US" sz="1600" dirty="0">
              <a:latin typeface="+mn-lt"/>
              <a:ea typeface="+mn-ea"/>
              <a:cs typeface="+mn-ea"/>
              <a:sym typeface="+mn-lt"/>
            </a:endParaRPr>
          </a:p>
        </p:txBody>
      </p:sp>
    </p:spTree>
    <p:extLst>
      <p:ext uri="{BB962C8B-B14F-4D97-AF65-F5344CB8AC3E}">
        <p14:creationId xmlns:p14="http://schemas.microsoft.com/office/powerpoint/2010/main" val="26326891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Resolution</a:t>
            </a:r>
          </a:p>
        </p:txBody>
      </p:sp>
      <p:pic>
        <p:nvPicPr>
          <p:cNvPr id="4" name="图片 3" descr="图片包含 图表&#10;&#10;描述已自动生成">
            <a:extLst>
              <a:ext uri="{FF2B5EF4-FFF2-40B4-BE49-F238E27FC236}">
                <a16:creationId xmlns:a16="http://schemas.microsoft.com/office/drawing/2014/main" id="{DAFD1EAB-D334-AB2D-5B00-85E0334EE2C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6816" y="1399858"/>
            <a:ext cx="8838368" cy="3422128"/>
          </a:xfrm>
          <a:prstGeom prst="rect">
            <a:avLst/>
          </a:prstGeom>
          <a:noFill/>
          <a:ln>
            <a:noFill/>
          </a:ln>
        </p:spPr>
      </p:pic>
      <p:pic>
        <p:nvPicPr>
          <p:cNvPr id="5" name="图片 4">
            <a:extLst>
              <a:ext uri="{FF2B5EF4-FFF2-40B4-BE49-F238E27FC236}">
                <a16:creationId xmlns:a16="http://schemas.microsoft.com/office/drawing/2014/main" id="{DB8C82C3-F593-76E1-981D-BD387C2B0C2E}"/>
              </a:ext>
            </a:extLst>
          </p:cNvPr>
          <p:cNvPicPr>
            <a:picLocks noChangeAspect="1"/>
          </p:cNvPicPr>
          <p:nvPr/>
        </p:nvPicPr>
        <p:blipFill>
          <a:blip r:embed="rId4"/>
          <a:stretch>
            <a:fillRect/>
          </a:stretch>
        </p:blipFill>
        <p:spPr>
          <a:xfrm>
            <a:off x="6132513" y="1486852"/>
            <a:ext cx="403542" cy="409575"/>
          </a:xfrm>
          <a:prstGeom prst="rect">
            <a:avLst/>
          </a:prstGeom>
        </p:spPr>
      </p:pic>
      <p:pic>
        <p:nvPicPr>
          <p:cNvPr id="8" name="图片 7">
            <a:extLst>
              <a:ext uri="{FF2B5EF4-FFF2-40B4-BE49-F238E27FC236}">
                <a16:creationId xmlns:a16="http://schemas.microsoft.com/office/drawing/2014/main" id="{1CF55E11-651F-47EA-43F7-3E40B3A48DC6}"/>
              </a:ext>
            </a:extLst>
          </p:cNvPr>
          <p:cNvPicPr>
            <a:picLocks noChangeAspect="1"/>
          </p:cNvPicPr>
          <p:nvPr/>
        </p:nvPicPr>
        <p:blipFill>
          <a:blip r:embed="rId4"/>
          <a:stretch>
            <a:fillRect/>
          </a:stretch>
        </p:blipFill>
        <p:spPr>
          <a:xfrm>
            <a:off x="1676816" y="1486852"/>
            <a:ext cx="403542" cy="409575"/>
          </a:xfrm>
          <a:prstGeom prst="rect">
            <a:avLst/>
          </a:prstGeom>
        </p:spPr>
      </p:pic>
      <p:sp>
        <p:nvSpPr>
          <p:cNvPr id="13" name="文本框 12">
            <a:extLst>
              <a:ext uri="{FF2B5EF4-FFF2-40B4-BE49-F238E27FC236}">
                <a16:creationId xmlns:a16="http://schemas.microsoft.com/office/drawing/2014/main" id="{DAF1E9B0-2992-F3D6-9175-AD662C9F346D}"/>
              </a:ext>
            </a:extLst>
          </p:cNvPr>
          <p:cNvSpPr txBox="1"/>
          <p:nvPr/>
        </p:nvSpPr>
        <p:spPr>
          <a:xfrm>
            <a:off x="1136469" y="5003064"/>
            <a:ext cx="9052560" cy="701346"/>
          </a:xfrm>
          <a:prstGeom prst="rect">
            <a:avLst/>
          </a:prstGeom>
          <a:noFill/>
        </p:spPr>
        <p:txBody>
          <a:bodyPr wrap="square">
            <a:spAutoFit/>
          </a:bodyPr>
          <a:lstStyle/>
          <a:p>
            <a:pPr marL="285750" indent="-285750">
              <a:lnSpc>
                <a:spcPct val="130000"/>
              </a:lnSpc>
              <a:spcBef>
                <a:spcPts val="0"/>
              </a:spcBef>
              <a:buFont typeface="Wingdings" panose="05000000000000000000" pitchFamily="2" charset="2"/>
              <a:buChar char="Ø"/>
            </a:pPr>
            <a:r>
              <a:rPr lang="en-US" altLang="zh-CN" sz="1600" dirty="0">
                <a:solidFill>
                  <a:srgbClr val="175F8B"/>
                </a:solidFill>
                <a:latin typeface="+mn-lt"/>
                <a:ea typeface="+mn-ea"/>
                <a:cs typeface="+mn-ea"/>
                <a:sym typeface="+mn-lt"/>
              </a:rPr>
              <a:t>The TPA current is proportional to the square of the incident light energy</a:t>
            </a:r>
          </a:p>
          <a:p>
            <a:pPr marL="285750" indent="-285750">
              <a:lnSpc>
                <a:spcPct val="130000"/>
              </a:lnSpc>
              <a:spcBef>
                <a:spcPts val="0"/>
              </a:spcBef>
              <a:buFont typeface="Wingdings" panose="05000000000000000000" pitchFamily="2" charset="2"/>
              <a:buChar char="Ø"/>
            </a:pPr>
            <a:r>
              <a:rPr lang="en-US" altLang="zh-CN" sz="1600" dirty="0">
                <a:solidFill>
                  <a:srgbClr val="175F8B"/>
                </a:solidFill>
                <a:latin typeface="+mn-lt"/>
                <a:ea typeface="+mn-ea"/>
                <a:cs typeface="+mn-ea"/>
                <a:sym typeface="+mn-lt"/>
              </a:rPr>
              <a:t>The PD current is proportional to the incident light energy. </a:t>
            </a:r>
          </a:p>
        </p:txBody>
      </p:sp>
      <p:sp>
        <p:nvSpPr>
          <p:cNvPr id="30" name="文本框 29">
            <a:extLst>
              <a:ext uri="{FF2B5EF4-FFF2-40B4-BE49-F238E27FC236}">
                <a16:creationId xmlns:a16="http://schemas.microsoft.com/office/drawing/2014/main" id="{25EE3A83-88F6-CE50-D1CF-CD21509749DD}"/>
              </a:ext>
            </a:extLst>
          </p:cNvPr>
          <p:cNvSpPr txBox="1"/>
          <p:nvPr/>
        </p:nvSpPr>
        <p:spPr>
          <a:xfrm>
            <a:off x="0" y="5961600"/>
            <a:ext cx="12192000" cy="381258"/>
          </a:xfrm>
          <a:prstGeom prst="rect">
            <a:avLst/>
          </a:prstGeom>
          <a:noFill/>
        </p:spPr>
        <p:txBody>
          <a:bodyPr wrap="square">
            <a:spAutoFit/>
          </a:bodyPr>
          <a:lstStyle/>
          <a:p>
            <a:pPr algn="ctr">
              <a:lnSpc>
                <a:spcPct val="130000"/>
              </a:lnSpc>
              <a:spcBef>
                <a:spcPts val="1000"/>
              </a:spcBef>
              <a:buClr>
                <a:srgbClr val="92D050"/>
              </a:buClr>
            </a:pPr>
            <a:r>
              <a:rPr lang="en-US" altLang="zh-CN" sz="1600" dirty="0">
                <a:solidFill>
                  <a:srgbClr val="C00000"/>
                </a:solidFill>
                <a:latin typeface="+mn-lt"/>
                <a:ea typeface="+mn-ea"/>
                <a:cs typeface="+mn-ea"/>
                <a:sym typeface="+mn-lt"/>
              </a:rPr>
              <a:t>TPA current has a shaper response, thus has a better resolution for the same design.</a:t>
            </a:r>
          </a:p>
        </p:txBody>
      </p:sp>
    </p:spTree>
    <p:extLst>
      <p:ext uri="{BB962C8B-B14F-4D97-AF65-F5344CB8AC3E}">
        <p14:creationId xmlns:p14="http://schemas.microsoft.com/office/powerpoint/2010/main" val="24440946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Noise &amp; Sensitivity</a:t>
            </a:r>
          </a:p>
        </p:txBody>
      </p:sp>
      <p:sp>
        <p:nvSpPr>
          <p:cNvPr id="13" name="文本框 12">
            <a:extLst>
              <a:ext uri="{FF2B5EF4-FFF2-40B4-BE49-F238E27FC236}">
                <a16:creationId xmlns:a16="http://schemas.microsoft.com/office/drawing/2014/main" id="{DAF1E9B0-2992-F3D6-9175-AD662C9F346D}"/>
              </a:ext>
            </a:extLst>
          </p:cNvPr>
          <p:cNvSpPr txBox="1"/>
          <p:nvPr/>
        </p:nvSpPr>
        <p:spPr>
          <a:xfrm>
            <a:off x="497459" y="4268102"/>
            <a:ext cx="9505658" cy="1541576"/>
          </a:xfrm>
          <a:prstGeom prst="rect">
            <a:avLst/>
          </a:prstGeom>
          <a:noFill/>
        </p:spPr>
        <p:txBody>
          <a:bodyPr wrap="square">
            <a:spAutoFit/>
          </a:bodyPr>
          <a:lstStyle/>
          <a:p>
            <a:pPr marL="285750" indent="-285750">
              <a:lnSpc>
                <a:spcPct val="110000"/>
              </a:lnSpc>
              <a:spcBef>
                <a:spcPts val="1000"/>
              </a:spcBef>
              <a:buFont typeface="Wingdings" panose="05000000000000000000" pitchFamily="2" charset="2"/>
              <a:buChar char="Ø"/>
            </a:pPr>
            <a:r>
              <a:rPr lang="en-US" altLang="zh-CN" sz="1600" dirty="0">
                <a:solidFill>
                  <a:srgbClr val="175F8B"/>
                </a:solidFill>
                <a:latin typeface="+mn-lt"/>
                <a:ea typeface="+mn-ea"/>
                <a:cs typeface="+mn-ea"/>
                <a:sym typeface="+mn-lt"/>
              </a:rPr>
              <a:t>The signal-to-noise ratio of the TPA current is approximately around 2000</a:t>
            </a:r>
          </a:p>
          <a:p>
            <a:pPr marL="285750" indent="-285750">
              <a:lnSpc>
                <a:spcPct val="110000"/>
              </a:lnSpc>
              <a:spcBef>
                <a:spcPts val="1000"/>
              </a:spcBef>
              <a:buFont typeface="Wingdings" panose="05000000000000000000" pitchFamily="2" charset="2"/>
              <a:buChar char="Ø"/>
            </a:pPr>
            <a:r>
              <a:rPr lang="en-US" altLang="zh-CN" sz="1600" dirty="0">
                <a:solidFill>
                  <a:srgbClr val="175F8B"/>
                </a:solidFill>
                <a:latin typeface="+mn-lt"/>
                <a:ea typeface="+mn-ea"/>
                <a:cs typeface="+mn-ea"/>
                <a:sym typeface="+mn-lt"/>
              </a:rPr>
              <a:t>The dark current increases with the rise in thermal tuning temperature</a:t>
            </a:r>
          </a:p>
          <a:p>
            <a:pPr marL="285750" indent="-285750">
              <a:lnSpc>
                <a:spcPct val="110000"/>
              </a:lnSpc>
              <a:spcBef>
                <a:spcPts val="1000"/>
              </a:spcBef>
              <a:buFont typeface="Wingdings" panose="05000000000000000000" pitchFamily="2" charset="2"/>
              <a:buChar char="Ø"/>
            </a:pPr>
            <a:r>
              <a:rPr lang="en-US" altLang="zh-CN" sz="1600" dirty="0">
                <a:solidFill>
                  <a:srgbClr val="175F8B"/>
                </a:solidFill>
                <a:latin typeface="+mn-lt"/>
                <a:ea typeface="+mn-ea"/>
                <a:cs typeface="+mn-ea"/>
                <a:sym typeface="+mn-lt"/>
              </a:rPr>
              <a:t>The energy entering the system needs to be greater than -10 dBm.</a:t>
            </a:r>
          </a:p>
          <a:p>
            <a:pPr marL="285750" indent="-285750">
              <a:lnSpc>
                <a:spcPct val="110000"/>
              </a:lnSpc>
              <a:spcBef>
                <a:spcPts val="1000"/>
              </a:spcBef>
              <a:buFont typeface="Wingdings" panose="05000000000000000000" pitchFamily="2" charset="2"/>
              <a:buChar char="Ø"/>
            </a:pPr>
            <a:r>
              <a:rPr lang="en-US" altLang="zh-CN" sz="1600" dirty="0">
                <a:solidFill>
                  <a:srgbClr val="175F8B"/>
                </a:solidFill>
                <a:latin typeface="+mn-lt"/>
                <a:ea typeface="+mn-ea"/>
                <a:cs typeface="+mn-ea"/>
                <a:sym typeface="+mn-lt"/>
              </a:rPr>
              <a:t>Further increasing the Q-factor can enhance the sensitivity of the spectrometer.</a:t>
            </a:r>
          </a:p>
        </p:txBody>
      </p:sp>
      <p:grpSp>
        <p:nvGrpSpPr>
          <p:cNvPr id="8" name="组合 7">
            <a:extLst>
              <a:ext uri="{FF2B5EF4-FFF2-40B4-BE49-F238E27FC236}">
                <a16:creationId xmlns:a16="http://schemas.microsoft.com/office/drawing/2014/main" id="{A8508253-2BD2-963E-D05E-B6FFFC3594D0}"/>
              </a:ext>
            </a:extLst>
          </p:cNvPr>
          <p:cNvGrpSpPr/>
          <p:nvPr/>
        </p:nvGrpSpPr>
        <p:grpSpPr>
          <a:xfrm>
            <a:off x="103297" y="1025339"/>
            <a:ext cx="11985407" cy="3027371"/>
            <a:chOff x="0" y="1025340"/>
            <a:chExt cx="11778814" cy="2975188"/>
          </a:xfrm>
        </p:grpSpPr>
        <p:grpSp>
          <p:nvGrpSpPr>
            <p:cNvPr id="4" name="组合 3">
              <a:extLst>
                <a:ext uri="{FF2B5EF4-FFF2-40B4-BE49-F238E27FC236}">
                  <a16:creationId xmlns:a16="http://schemas.microsoft.com/office/drawing/2014/main" id="{68025F87-D5AB-8C12-A50D-281B9826E496}"/>
                </a:ext>
              </a:extLst>
            </p:cNvPr>
            <p:cNvGrpSpPr/>
            <p:nvPr/>
          </p:nvGrpSpPr>
          <p:grpSpPr>
            <a:xfrm>
              <a:off x="0" y="1025340"/>
              <a:ext cx="11600026" cy="2876335"/>
              <a:chOff x="0" y="1025340"/>
              <a:chExt cx="14134884" cy="3504877"/>
            </a:xfrm>
          </p:grpSpPr>
          <p:pic>
            <p:nvPicPr>
              <p:cNvPr id="6" name="图片 5">
                <a:extLst>
                  <a:ext uri="{FF2B5EF4-FFF2-40B4-BE49-F238E27FC236}">
                    <a16:creationId xmlns:a16="http://schemas.microsoft.com/office/drawing/2014/main" id="{E6BFFE1E-A3CC-D00D-E215-D1802E17833D}"/>
                  </a:ext>
                </a:extLst>
              </p:cNvPr>
              <p:cNvPicPr>
                <a:picLocks noChangeAspect="1"/>
              </p:cNvPicPr>
              <p:nvPr/>
            </p:nvPicPr>
            <p:blipFill>
              <a:blip r:embed="rId3"/>
              <a:stretch>
                <a:fillRect/>
              </a:stretch>
            </p:blipFill>
            <p:spPr>
              <a:xfrm>
                <a:off x="191644" y="1403731"/>
                <a:ext cx="9314014" cy="3126486"/>
              </a:xfrm>
              <a:prstGeom prst="rect">
                <a:avLst/>
              </a:prstGeom>
            </p:spPr>
          </p:pic>
          <p:pic>
            <p:nvPicPr>
              <p:cNvPr id="7" name="图片 6">
                <a:extLst>
                  <a:ext uri="{FF2B5EF4-FFF2-40B4-BE49-F238E27FC236}">
                    <a16:creationId xmlns:a16="http://schemas.microsoft.com/office/drawing/2014/main" id="{BAE27EB8-5205-6FA3-EE84-B542F3F44F09}"/>
                  </a:ext>
                </a:extLst>
              </p:cNvPr>
              <p:cNvPicPr>
                <a:picLocks noChangeAspect="1"/>
              </p:cNvPicPr>
              <p:nvPr/>
            </p:nvPicPr>
            <p:blipFill>
              <a:blip r:embed="rId4"/>
              <a:stretch>
                <a:fillRect/>
              </a:stretch>
            </p:blipFill>
            <p:spPr>
              <a:xfrm>
                <a:off x="5364588" y="1213230"/>
                <a:ext cx="383286" cy="547551"/>
              </a:xfrm>
              <a:prstGeom prst="rect">
                <a:avLst/>
              </a:prstGeom>
            </p:spPr>
          </p:pic>
          <p:pic>
            <p:nvPicPr>
              <p:cNvPr id="9" name="图片 8">
                <a:extLst>
                  <a:ext uri="{FF2B5EF4-FFF2-40B4-BE49-F238E27FC236}">
                    <a16:creationId xmlns:a16="http://schemas.microsoft.com/office/drawing/2014/main" id="{4EC0352B-7C00-E265-6C63-423CC29821E9}"/>
                  </a:ext>
                </a:extLst>
              </p:cNvPr>
              <p:cNvPicPr>
                <a:picLocks noChangeAspect="1"/>
              </p:cNvPicPr>
              <p:nvPr/>
            </p:nvPicPr>
            <p:blipFill>
              <a:blip r:embed="rId4"/>
              <a:stretch>
                <a:fillRect/>
              </a:stretch>
            </p:blipFill>
            <p:spPr>
              <a:xfrm>
                <a:off x="0" y="1213230"/>
                <a:ext cx="517505" cy="547551"/>
              </a:xfrm>
              <a:prstGeom prst="rect">
                <a:avLst/>
              </a:prstGeom>
            </p:spPr>
          </p:pic>
          <p:sp>
            <p:nvSpPr>
              <p:cNvPr id="10" name="文本框 9">
                <a:extLst>
                  <a:ext uri="{FF2B5EF4-FFF2-40B4-BE49-F238E27FC236}">
                    <a16:creationId xmlns:a16="http://schemas.microsoft.com/office/drawing/2014/main" id="{F5EBA0D5-9FC0-4287-3053-CFA97FB4F125}"/>
                  </a:ext>
                </a:extLst>
              </p:cNvPr>
              <p:cNvSpPr txBox="1"/>
              <p:nvPr/>
            </p:nvSpPr>
            <p:spPr>
              <a:xfrm>
                <a:off x="1184050" y="1025340"/>
                <a:ext cx="3628088" cy="637555"/>
              </a:xfrm>
              <a:prstGeom prst="rect">
                <a:avLst/>
              </a:prstGeom>
              <a:noFill/>
            </p:spPr>
            <p:txBody>
              <a:bodyPr wrap="square" rtlCol="0">
                <a:spAutoFit/>
              </a:bodyPr>
              <a:lstStyle/>
              <a:p>
                <a:pPr algn="ctr"/>
                <a:r>
                  <a:rPr lang="en-US" altLang="zh-CN" sz="1400" dirty="0">
                    <a:latin typeface="+mn-lt"/>
                    <a:ea typeface="+mn-ea"/>
                    <a:cs typeface="+mn-ea"/>
                    <a:sym typeface="+mn-lt"/>
                  </a:rPr>
                  <a:t>SNR at different reverse-biased PN junction voltages </a:t>
                </a:r>
                <a:endParaRPr lang="zh-CN" altLang="en-US" sz="1400" dirty="0">
                  <a:latin typeface="+mn-lt"/>
                  <a:ea typeface="+mn-ea"/>
                  <a:cs typeface="+mn-ea"/>
                  <a:sym typeface="+mn-lt"/>
                </a:endParaRPr>
              </a:p>
            </p:txBody>
          </p:sp>
          <p:sp>
            <p:nvSpPr>
              <p:cNvPr id="11" name="文本框 10">
                <a:extLst>
                  <a:ext uri="{FF2B5EF4-FFF2-40B4-BE49-F238E27FC236}">
                    <a16:creationId xmlns:a16="http://schemas.microsoft.com/office/drawing/2014/main" id="{0DA61C08-7C8D-035D-E776-723117E70747}"/>
                  </a:ext>
                </a:extLst>
              </p:cNvPr>
              <p:cNvSpPr txBox="1"/>
              <p:nvPr/>
            </p:nvSpPr>
            <p:spPr>
              <a:xfrm>
                <a:off x="5965732" y="1025340"/>
                <a:ext cx="3539926" cy="637555"/>
              </a:xfrm>
              <a:prstGeom prst="rect">
                <a:avLst/>
              </a:prstGeom>
              <a:noFill/>
            </p:spPr>
            <p:txBody>
              <a:bodyPr wrap="square" rtlCol="0">
                <a:spAutoFit/>
              </a:bodyPr>
              <a:lstStyle/>
              <a:p>
                <a:pPr algn="ctr"/>
                <a:r>
                  <a:rPr lang="en-US" altLang="zh-CN" sz="1400" dirty="0">
                    <a:latin typeface="+mn-lt"/>
                    <a:ea typeface="+mn-ea"/>
                    <a:cs typeface="+mn-ea"/>
                    <a:sym typeface="+mn-lt"/>
                  </a:rPr>
                  <a:t>The dark current at different thermal tuning powers</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88AEE43-7A6B-6B61-03B8-7DEF3008ED94}"/>
                      </a:ext>
                    </a:extLst>
                  </p:cNvPr>
                  <p:cNvSpPr txBox="1"/>
                  <p:nvPr/>
                </p:nvSpPr>
                <p:spPr>
                  <a:xfrm>
                    <a:off x="1220563" y="3233339"/>
                    <a:ext cx="2572352" cy="6551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sz="1400" smtClean="0">
                              <a:effectLst/>
                              <a:latin typeface="Cambria Math" panose="02040503050406030204" pitchFamily="18" charset="0"/>
                              <a:ea typeface="+mn-ea"/>
                              <a:cs typeface="+mn-ea"/>
                              <a:sym typeface="+mn-lt"/>
                            </a:rPr>
                            <m:t>SNR</m:t>
                          </m:r>
                          <m:r>
                            <a:rPr lang="en-US" altLang="zh-CN" sz="1400" smtClean="0">
                              <a:effectLst/>
                              <a:latin typeface="Cambria Math" panose="02040503050406030204" pitchFamily="18" charset="0"/>
                              <a:ea typeface="+mn-ea"/>
                              <a:cs typeface="+mn-ea"/>
                              <a:sym typeface="+mn-lt"/>
                            </a:rPr>
                            <m:t>=</m:t>
                          </m:r>
                          <m:f>
                            <m:fPr>
                              <m:ctrlPr>
                                <a:rPr lang="zh-CN" altLang="zh-CN" sz="1400" i="1">
                                  <a:effectLst/>
                                  <a:latin typeface="Cambria Math" panose="02040503050406030204" pitchFamily="18" charset="0"/>
                                  <a:ea typeface="+mn-ea"/>
                                  <a:cs typeface="+mn-ea"/>
                                  <a:sym typeface="+mn-lt"/>
                                </a:rPr>
                              </m:ctrlPr>
                            </m:fPr>
                            <m:num>
                              <m:r>
                                <a:rPr lang="en-US" altLang="zh-CN" sz="1400" i="1">
                                  <a:effectLst/>
                                  <a:latin typeface="Cambria Math" panose="02040503050406030204" pitchFamily="18" charset="0"/>
                                  <a:ea typeface="+mn-ea"/>
                                  <a:cs typeface="+mn-ea"/>
                                  <a:sym typeface="+mn-lt"/>
                                </a:rPr>
                                <m:t>𝐼𝑝h</m:t>
                              </m:r>
                              <m:r>
                                <a:rPr lang="en-US" altLang="zh-CN" sz="1400">
                                  <a:effectLst/>
                                  <a:latin typeface="Cambria Math" panose="02040503050406030204" pitchFamily="18" charset="0"/>
                                  <a:ea typeface="+mn-ea"/>
                                  <a:cs typeface="+mn-ea"/>
                                  <a:sym typeface="+mn-lt"/>
                                </a:rPr>
                                <m:t>,   </m:t>
                              </m:r>
                              <m:r>
                                <m:rPr>
                                  <m:sty m:val="p"/>
                                </m:rPr>
                                <a:rPr lang="en-US" altLang="zh-CN" sz="1400">
                                  <a:effectLst/>
                                  <a:latin typeface="Cambria Math" panose="02040503050406030204" pitchFamily="18" charset="0"/>
                                  <a:ea typeface="+mn-ea"/>
                                  <a:cs typeface="+mn-ea"/>
                                  <a:sym typeface="+mn-lt"/>
                                </a:rPr>
                                <m:t>Laser</m:t>
                              </m:r>
                              <m:r>
                                <a:rPr lang="en-US" altLang="zh-CN" sz="1400">
                                  <a:effectLst/>
                                  <a:latin typeface="Cambria Math" panose="02040503050406030204" pitchFamily="18" charset="0"/>
                                  <a:ea typeface="+mn-ea"/>
                                  <a:cs typeface="+mn-ea"/>
                                  <a:sym typeface="+mn-lt"/>
                                </a:rPr>
                                <m:t> </m:t>
                              </m:r>
                              <m:r>
                                <m:rPr>
                                  <m:sty m:val="p"/>
                                </m:rPr>
                                <a:rPr lang="en-US" altLang="zh-CN" sz="1400">
                                  <a:effectLst/>
                                  <a:latin typeface="Cambria Math" panose="02040503050406030204" pitchFamily="18" charset="0"/>
                                  <a:ea typeface="+mn-ea"/>
                                  <a:cs typeface="+mn-ea"/>
                                  <a:sym typeface="+mn-lt"/>
                                </a:rPr>
                                <m:t>ON</m:t>
                              </m:r>
                            </m:num>
                            <m:den>
                              <m:r>
                                <a:rPr lang="en-US" altLang="zh-CN" sz="1400" i="1">
                                  <a:effectLst/>
                                  <a:latin typeface="Cambria Math" panose="02040503050406030204" pitchFamily="18" charset="0"/>
                                  <a:ea typeface="+mn-ea"/>
                                  <a:cs typeface="+mn-ea"/>
                                  <a:sym typeface="+mn-lt"/>
                                </a:rPr>
                                <m:t>𝐼𝑝h</m:t>
                              </m:r>
                              <m:r>
                                <a:rPr lang="en-US" altLang="zh-CN" sz="1400">
                                  <a:effectLst/>
                                  <a:latin typeface="Cambria Math" panose="02040503050406030204" pitchFamily="18" charset="0"/>
                                  <a:ea typeface="+mn-ea"/>
                                  <a:cs typeface="+mn-ea"/>
                                  <a:sym typeface="+mn-lt"/>
                                </a:rPr>
                                <m:t>,   </m:t>
                              </m:r>
                              <m:r>
                                <m:rPr>
                                  <m:sty m:val="p"/>
                                </m:rPr>
                                <a:rPr lang="en-US" altLang="zh-CN" sz="1400">
                                  <a:effectLst/>
                                  <a:latin typeface="Cambria Math" panose="02040503050406030204" pitchFamily="18" charset="0"/>
                                  <a:ea typeface="+mn-ea"/>
                                  <a:cs typeface="+mn-ea"/>
                                  <a:sym typeface="+mn-lt"/>
                                </a:rPr>
                                <m:t>Laser</m:t>
                              </m:r>
                              <m:r>
                                <a:rPr lang="en-US" altLang="zh-CN" sz="1400">
                                  <a:effectLst/>
                                  <a:latin typeface="Cambria Math" panose="02040503050406030204" pitchFamily="18" charset="0"/>
                                  <a:ea typeface="+mn-ea"/>
                                  <a:cs typeface="+mn-ea"/>
                                  <a:sym typeface="+mn-lt"/>
                                </a:rPr>
                                <m:t> </m:t>
                              </m:r>
                              <m:r>
                                <m:rPr>
                                  <m:sty m:val="p"/>
                                </m:rPr>
                                <a:rPr lang="en-US" altLang="zh-CN" sz="1400">
                                  <a:effectLst/>
                                  <a:latin typeface="Cambria Math" panose="02040503050406030204" pitchFamily="18" charset="0"/>
                                  <a:ea typeface="+mn-ea"/>
                                  <a:cs typeface="+mn-ea"/>
                                  <a:sym typeface="+mn-lt"/>
                                </a:rPr>
                                <m:t>OFF</m:t>
                              </m:r>
                            </m:den>
                          </m:f>
                          <m:r>
                            <a:rPr lang="en-US" altLang="zh-CN" sz="1400">
                              <a:effectLst/>
                              <a:latin typeface="Cambria Math" panose="02040503050406030204" pitchFamily="18" charset="0"/>
                              <a:ea typeface="+mn-ea"/>
                              <a:cs typeface="+mn-ea"/>
                              <a:sym typeface="+mn-lt"/>
                            </a:rPr>
                            <m:t> </m:t>
                          </m:r>
                        </m:oMath>
                      </m:oMathPara>
                    </a14:m>
                    <a:endParaRPr lang="zh-CN" altLang="en-US" sz="1400" dirty="0">
                      <a:latin typeface="+mn-lt"/>
                      <a:ea typeface="+mn-ea"/>
                      <a:cs typeface="+mn-ea"/>
                      <a:sym typeface="+mn-lt"/>
                    </a:endParaRPr>
                  </a:p>
                </p:txBody>
              </p:sp>
            </mc:Choice>
            <mc:Fallback xmlns="">
              <p:sp>
                <p:nvSpPr>
                  <p:cNvPr id="12" name="文本框 11">
                    <a:extLst>
                      <a:ext uri="{FF2B5EF4-FFF2-40B4-BE49-F238E27FC236}">
                        <a16:creationId xmlns:a16="http://schemas.microsoft.com/office/drawing/2014/main" id="{888AEE43-7A6B-6B61-03B8-7DEF3008ED94}"/>
                      </a:ext>
                    </a:extLst>
                  </p:cNvPr>
                  <p:cNvSpPr txBox="1">
                    <a:spLocks noRot="1" noChangeAspect="1" noMove="1" noResize="1" noEditPoints="1" noAdjustHandles="1" noChangeArrowheads="1" noChangeShapeType="1" noTextEdit="1"/>
                  </p:cNvSpPr>
                  <p:nvPr/>
                </p:nvSpPr>
                <p:spPr>
                  <a:xfrm>
                    <a:off x="1220563" y="3233339"/>
                    <a:ext cx="2572352" cy="655136"/>
                  </a:xfrm>
                  <a:prstGeom prst="rect">
                    <a:avLst/>
                  </a:prstGeom>
                  <a:blipFill>
                    <a:blip r:embed="rId5"/>
                    <a:stretch>
                      <a:fillRect b="-449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C2554B44-F97B-9238-2B8C-15755A4603FF}"/>
                  </a:ext>
                </a:extLst>
              </p:cNvPr>
              <p:cNvSpPr txBox="1"/>
              <p:nvPr/>
            </p:nvSpPr>
            <p:spPr>
              <a:xfrm>
                <a:off x="10594958" y="1025340"/>
                <a:ext cx="3539926" cy="637555"/>
              </a:xfrm>
              <a:prstGeom prst="rect">
                <a:avLst/>
              </a:prstGeom>
              <a:noFill/>
            </p:spPr>
            <p:txBody>
              <a:bodyPr wrap="square" rtlCol="0">
                <a:spAutoFit/>
              </a:bodyPr>
              <a:lstStyle/>
              <a:p>
                <a:pPr algn="ctr"/>
                <a:r>
                  <a:rPr lang="en-US" altLang="zh-CN" sz="1400" dirty="0">
                    <a:latin typeface="+mn-lt"/>
                    <a:ea typeface="+mn-ea"/>
                    <a:cs typeface="+mn-ea"/>
                    <a:sym typeface="+mn-lt"/>
                  </a:rPr>
                  <a:t>The sensed current at different input optical power</a:t>
                </a:r>
              </a:p>
            </p:txBody>
          </p:sp>
        </p:grpSp>
        <p:pic>
          <p:nvPicPr>
            <p:cNvPr id="3" name="图片 2">
              <a:extLst>
                <a:ext uri="{FF2B5EF4-FFF2-40B4-BE49-F238E27FC236}">
                  <a16:creationId xmlns:a16="http://schemas.microsoft.com/office/drawing/2014/main" id="{2A7A84E0-28EE-5E3D-5C77-981B1FBC973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27496" y="1548560"/>
              <a:ext cx="3351318" cy="2451968"/>
            </a:xfrm>
            <a:prstGeom prst="rect">
              <a:avLst/>
            </a:prstGeom>
            <a:noFill/>
            <a:ln>
              <a:noFill/>
            </a:ln>
          </p:spPr>
        </p:pic>
      </p:grpSp>
    </p:spTree>
    <p:extLst>
      <p:ext uri="{BB962C8B-B14F-4D97-AF65-F5344CB8AC3E}">
        <p14:creationId xmlns:p14="http://schemas.microsoft.com/office/powerpoint/2010/main" val="5101476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6A45705-756E-53BF-10E1-5434CFE52308}"/>
              </a:ext>
            </a:extLst>
          </p:cNvPr>
          <p:cNvSpPr/>
          <p:nvPr/>
        </p:nvSpPr>
        <p:spPr>
          <a:xfrm>
            <a:off x="731519" y="2790824"/>
            <a:ext cx="11355705" cy="2035801"/>
          </a:xfrm>
          <a:prstGeom prst="rect">
            <a:avLst/>
          </a:prstGeom>
          <a:solidFill>
            <a:schemeClr val="accent1">
              <a:alpha val="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Bandwidth limitation</a:t>
            </a:r>
          </a:p>
        </p:txBody>
      </p:sp>
      <p:pic>
        <p:nvPicPr>
          <p:cNvPr id="2" name="图片 1" descr="图示, 工程绘图&#10;&#10;描述已自动生成">
            <a:extLst>
              <a:ext uri="{FF2B5EF4-FFF2-40B4-BE49-F238E27FC236}">
                <a16:creationId xmlns:a16="http://schemas.microsoft.com/office/drawing/2014/main" id="{3D2C5C1F-C4CD-7F81-7650-E247918F10D6}"/>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2484"/>
          <a:stretch/>
        </p:blipFill>
        <p:spPr bwMode="auto">
          <a:xfrm>
            <a:off x="909386" y="1101715"/>
            <a:ext cx="5039995" cy="3352165"/>
          </a:xfrm>
          <a:prstGeom prst="rect">
            <a:avLst/>
          </a:prstGeom>
          <a:noFill/>
          <a:ln>
            <a:noFill/>
          </a:ln>
          <a:extLst>
            <a:ext uri="{53640926-AAD7-44D8-BBD7-CCE9431645EC}">
              <a14:shadowObscured xmlns:a14="http://schemas.microsoft.com/office/drawing/2010/main"/>
            </a:ext>
          </a:extLst>
        </p:spPr>
      </p:pic>
      <p:pic>
        <p:nvPicPr>
          <p:cNvPr id="4" name="图片 3" descr="图示, 示意图&#10;&#10;描述已自动生成">
            <a:extLst>
              <a:ext uri="{FF2B5EF4-FFF2-40B4-BE49-F238E27FC236}">
                <a16:creationId xmlns:a16="http://schemas.microsoft.com/office/drawing/2014/main" id="{BFB5E8DE-A211-0B44-C4AE-B4FB6AA238B2}"/>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71046" y="1198236"/>
            <a:ext cx="5039995" cy="3628390"/>
          </a:xfrm>
          <a:prstGeom prst="rect">
            <a:avLst/>
          </a:prstGeom>
          <a:noFill/>
        </p:spPr>
      </p:pic>
      <p:sp>
        <p:nvSpPr>
          <p:cNvPr id="5" name="文本框 4">
            <a:extLst>
              <a:ext uri="{FF2B5EF4-FFF2-40B4-BE49-F238E27FC236}">
                <a16:creationId xmlns:a16="http://schemas.microsoft.com/office/drawing/2014/main" id="{DF1B150A-7E88-6800-A089-BB96C087D11B}"/>
              </a:ext>
            </a:extLst>
          </p:cNvPr>
          <p:cNvSpPr txBox="1"/>
          <p:nvPr/>
        </p:nvSpPr>
        <p:spPr>
          <a:xfrm>
            <a:off x="6571046" y="4956030"/>
            <a:ext cx="5039995" cy="461665"/>
          </a:xfrm>
          <a:prstGeom prst="rect">
            <a:avLst/>
          </a:prstGeom>
          <a:noFill/>
        </p:spPr>
        <p:txBody>
          <a:bodyPr wrap="square">
            <a:spAutoFit/>
          </a:bodyPr>
          <a:lstStyle/>
          <a:p>
            <a:pPr algn="ctr"/>
            <a:r>
              <a:rPr lang="en-US" altLang="zh-CN" sz="1200" dirty="0">
                <a:latin typeface="+mn-lt"/>
                <a:ea typeface="+mn-ea"/>
                <a:cs typeface="+mn-ea"/>
                <a:sym typeface="+mn-lt"/>
              </a:rPr>
              <a:t>H. Xu, Y. Qin, G. Hu, and H. K. Tsang, </a:t>
            </a:r>
            <a:r>
              <a:rPr lang="en-US" altLang="zh-CN" sz="1200" b="1" dirty="0">
                <a:latin typeface="+mn-lt"/>
                <a:ea typeface="+mn-ea"/>
                <a:cs typeface="+mn-ea"/>
                <a:sym typeface="+mn-lt"/>
              </a:rPr>
              <a:t>Light: Science &amp; Applications </a:t>
            </a:r>
            <a:r>
              <a:rPr lang="en-US" altLang="zh-CN" sz="1200" dirty="0">
                <a:latin typeface="+mn-lt"/>
                <a:ea typeface="+mn-ea"/>
                <a:cs typeface="+mn-ea"/>
                <a:sym typeface="+mn-lt"/>
              </a:rPr>
              <a:t>12, 64 (2023).</a:t>
            </a:r>
            <a:endParaRPr lang="zh-CN" altLang="en-US" sz="1200" dirty="0">
              <a:latin typeface="+mn-lt"/>
              <a:ea typeface="+mn-ea"/>
              <a:cs typeface="+mn-ea"/>
              <a:sym typeface="+mn-lt"/>
            </a:endParaRPr>
          </a:p>
        </p:txBody>
      </p:sp>
      <p:sp>
        <p:nvSpPr>
          <p:cNvPr id="8" name="文本框 7">
            <a:extLst>
              <a:ext uri="{FF2B5EF4-FFF2-40B4-BE49-F238E27FC236}">
                <a16:creationId xmlns:a16="http://schemas.microsoft.com/office/drawing/2014/main" id="{CC828A23-F7D4-EE9F-C321-6E38AEE9C6CF}"/>
              </a:ext>
            </a:extLst>
          </p:cNvPr>
          <p:cNvSpPr txBox="1"/>
          <p:nvPr/>
        </p:nvSpPr>
        <p:spPr>
          <a:xfrm>
            <a:off x="852193" y="4956030"/>
            <a:ext cx="5039994" cy="461665"/>
          </a:xfrm>
          <a:prstGeom prst="rect">
            <a:avLst/>
          </a:prstGeom>
          <a:noFill/>
        </p:spPr>
        <p:txBody>
          <a:bodyPr wrap="square">
            <a:spAutoFit/>
          </a:bodyPr>
          <a:lstStyle/>
          <a:p>
            <a:pPr algn="ctr">
              <a:spcBef>
                <a:spcPts val="0"/>
              </a:spcBef>
              <a:spcAft>
                <a:spcPts val="0"/>
              </a:spcAft>
            </a:pPr>
            <a:r>
              <a:rPr lang="en-US" altLang="zh-CN" sz="1200" dirty="0">
                <a:latin typeface="+mn-lt"/>
                <a:ea typeface="+mn-ea"/>
                <a:cs typeface="+mn-ea"/>
                <a:sym typeface="+mn-lt"/>
              </a:rPr>
              <a:t>H. Xu, Y. Qin, G. Hu, and H. K. Tsang, </a:t>
            </a:r>
            <a:r>
              <a:rPr lang="en-US" altLang="zh-CN" sz="1200" b="1" dirty="0">
                <a:latin typeface="+mn-lt"/>
                <a:ea typeface="+mn-ea"/>
                <a:cs typeface="+mn-ea"/>
                <a:sym typeface="+mn-lt"/>
              </a:rPr>
              <a:t>ACS Photonics </a:t>
            </a:r>
            <a:r>
              <a:rPr lang="en-US" altLang="zh-CN" sz="1200" dirty="0">
                <a:latin typeface="+mn-lt"/>
                <a:ea typeface="+mn-ea"/>
                <a:cs typeface="+mn-ea"/>
                <a:sym typeface="+mn-lt"/>
              </a:rPr>
              <a:t>10, 654 (2023).</a:t>
            </a:r>
          </a:p>
        </p:txBody>
      </p:sp>
      <p:sp>
        <p:nvSpPr>
          <p:cNvPr id="3" name="文本框 2">
            <a:extLst>
              <a:ext uri="{FF2B5EF4-FFF2-40B4-BE49-F238E27FC236}">
                <a16:creationId xmlns:a16="http://schemas.microsoft.com/office/drawing/2014/main" id="{599B6574-2E66-C728-39B9-872B4F546198}"/>
              </a:ext>
            </a:extLst>
          </p:cNvPr>
          <p:cNvSpPr txBox="1"/>
          <p:nvPr/>
        </p:nvSpPr>
        <p:spPr>
          <a:xfrm>
            <a:off x="53166" y="647587"/>
            <a:ext cx="5472424" cy="458908"/>
          </a:xfrm>
          <a:prstGeom prst="rect">
            <a:avLst/>
          </a:prstGeom>
          <a:noFill/>
        </p:spPr>
        <p:txBody>
          <a:bodyPr wrap="square">
            <a:spAutoFit/>
          </a:bodyPr>
          <a:lstStyle/>
          <a:p>
            <a:pPr marL="285750" indent="-285750" eaLnBrk="1" hangingPunct="1">
              <a:lnSpc>
                <a:spcPct val="150000"/>
              </a:lnSpc>
              <a:spcBef>
                <a:spcPts val="1000"/>
              </a:spcBef>
              <a:buFont typeface="Wingdings" pitchFamily="2" charset="2"/>
              <a:buChar char="Ø"/>
            </a:pPr>
            <a:r>
              <a:rPr lang="en-US" altLang="zh-CN" b="1" dirty="0">
                <a:solidFill>
                  <a:srgbClr val="175F8B"/>
                </a:solidFill>
                <a:latin typeface="+mn-lt"/>
                <a:ea typeface="+mn-ea"/>
                <a:cs typeface="+mn-ea"/>
                <a:sym typeface="+mn-lt"/>
              </a:rPr>
              <a:t>The</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FSR</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in</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resonator</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limits</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the</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bandwidth</a:t>
            </a:r>
          </a:p>
        </p:txBody>
      </p:sp>
      <p:sp>
        <p:nvSpPr>
          <p:cNvPr id="7" name="文本框 6">
            <a:extLst>
              <a:ext uri="{FF2B5EF4-FFF2-40B4-BE49-F238E27FC236}">
                <a16:creationId xmlns:a16="http://schemas.microsoft.com/office/drawing/2014/main" id="{B714A206-8121-BE0B-076E-E2AF700D3FAC}"/>
              </a:ext>
            </a:extLst>
          </p:cNvPr>
          <p:cNvSpPr txBox="1"/>
          <p:nvPr/>
        </p:nvSpPr>
        <p:spPr>
          <a:xfrm>
            <a:off x="546861" y="5386369"/>
            <a:ext cx="11098278" cy="1461939"/>
          </a:xfrm>
          <a:prstGeom prst="rect">
            <a:avLst/>
          </a:prstGeom>
          <a:noFill/>
        </p:spPr>
        <p:txBody>
          <a:bodyPr wrap="square">
            <a:spAutoFit/>
          </a:bodyPr>
          <a:lstStyle/>
          <a:p>
            <a:pPr marL="285750" indent="-285750">
              <a:spcBef>
                <a:spcPts val="1000"/>
              </a:spcBef>
              <a:buFont typeface="Wingdings" panose="05000000000000000000" pitchFamily="2" charset="2"/>
              <a:buChar char="Ø"/>
            </a:pPr>
            <a:r>
              <a:rPr lang="en-US" altLang="zh-CN" sz="1600" b="1" dirty="0">
                <a:solidFill>
                  <a:schemeClr val="accent1"/>
                </a:solidFill>
                <a:latin typeface="+mn-lt"/>
                <a:ea typeface="+mn-ea"/>
                <a:cs typeface="+mn-ea"/>
                <a:sym typeface="+mn-lt"/>
              </a:rPr>
              <a:t>Computational spectrometer using a multimode MRR or cascaded MRRs</a:t>
            </a:r>
          </a:p>
          <a:p>
            <a:pPr marL="285750" indent="-285750">
              <a:spcBef>
                <a:spcPts val="1000"/>
              </a:spcBef>
              <a:buFont typeface="Wingdings" panose="05000000000000000000" pitchFamily="2" charset="2"/>
              <a:buChar char="Ø"/>
            </a:pPr>
            <a:r>
              <a:rPr lang="en-US" altLang="zh-CN" sz="1600" b="1" dirty="0">
                <a:solidFill>
                  <a:schemeClr val="accent1"/>
                </a:solidFill>
                <a:latin typeface="+mn-lt"/>
                <a:ea typeface="+mn-ea"/>
                <a:cs typeface="+mn-ea"/>
                <a:sym typeface="+mn-lt"/>
              </a:rPr>
              <a:t>Provide different response in different FSR</a:t>
            </a:r>
          </a:p>
          <a:p>
            <a:pPr marL="285750" indent="-285750">
              <a:spcBef>
                <a:spcPts val="1000"/>
              </a:spcBef>
              <a:buFont typeface="Wingdings" panose="05000000000000000000" pitchFamily="2" charset="2"/>
              <a:buChar char="Ø"/>
            </a:pPr>
            <a:r>
              <a:rPr lang="en-US" altLang="zh-CN" sz="1600" dirty="0">
                <a:solidFill>
                  <a:srgbClr val="175F8B"/>
                </a:solidFill>
                <a:latin typeface="+mn-lt"/>
                <a:ea typeface="+mn-ea"/>
                <a:cs typeface="+mn-ea"/>
                <a:sym typeface="+mn-lt"/>
              </a:rPr>
              <a:t>Achieve</a:t>
            </a:r>
            <a:r>
              <a:rPr lang="zh-CN" altLang="en-US" sz="1600" dirty="0">
                <a:solidFill>
                  <a:srgbClr val="175F8B"/>
                </a:solidFill>
                <a:latin typeface="+mn-lt"/>
                <a:ea typeface="+mn-ea"/>
                <a:cs typeface="+mn-ea"/>
                <a:sym typeface="+mn-lt"/>
              </a:rPr>
              <a:t> </a:t>
            </a:r>
            <a:r>
              <a:rPr lang="en-US" altLang="zh-CN" sz="1600" dirty="0">
                <a:solidFill>
                  <a:srgbClr val="175F8B"/>
                </a:solidFill>
                <a:latin typeface="+mn-lt"/>
                <a:ea typeface="+mn-ea"/>
                <a:cs typeface="+mn-ea"/>
                <a:sym typeface="+mn-lt"/>
              </a:rPr>
              <a:t>a wide bandwidth (&gt;100 nm) </a:t>
            </a:r>
            <a:r>
              <a:rPr lang="en-US" altLang="zh-CN" sz="1600" b="1" dirty="0">
                <a:solidFill>
                  <a:schemeClr val="accent1"/>
                </a:solidFill>
                <a:latin typeface="+mn-lt"/>
                <a:ea typeface="+mn-ea"/>
                <a:cs typeface="+mn-ea"/>
                <a:sym typeface="+mn-lt"/>
              </a:rPr>
              <a:t>-&gt; Break</a:t>
            </a:r>
            <a:r>
              <a:rPr lang="zh-CN" altLang="en-US" sz="1600" b="1" dirty="0">
                <a:solidFill>
                  <a:schemeClr val="accent1"/>
                </a:solidFill>
                <a:latin typeface="+mn-lt"/>
                <a:ea typeface="+mn-ea"/>
                <a:cs typeface="+mn-ea"/>
                <a:sym typeface="+mn-lt"/>
              </a:rPr>
              <a:t> </a:t>
            </a:r>
            <a:r>
              <a:rPr lang="en-US" altLang="zh-CN" sz="1600" b="1" dirty="0">
                <a:solidFill>
                  <a:schemeClr val="accent1"/>
                </a:solidFill>
                <a:latin typeface="+mn-lt"/>
                <a:ea typeface="+mn-ea"/>
                <a:cs typeface="+mn-ea"/>
                <a:sym typeface="+mn-lt"/>
              </a:rPr>
              <a:t>the</a:t>
            </a:r>
            <a:r>
              <a:rPr lang="zh-CN" altLang="en-US" sz="1600" b="1" dirty="0">
                <a:solidFill>
                  <a:schemeClr val="accent1"/>
                </a:solidFill>
                <a:latin typeface="+mn-lt"/>
                <a:ea typeface="+mn-ea"/>
                <a:cs typeface="+mn-ea"/>
                <a:sym typeface="+mn-lt"/>
              </a:rPr>
              <a:t> </a:t>
            </a:r>
            <a:r>
              <a:rPr lang="en-US" altLang="zh-CN" sz="1600" b="1" dirty="0">
                <a:solidFill>
                  <a:schemeClr val="accent1"/>
                </a:solidFill>
                <a:latin typeface="+mn-lt"/>
                <a:ea typeface="+mn-ea"/>
                <a:cs typeface="+mn-ea"/>
                <a:sym typeface="+mn-lt"/>
              </a:rPr>
              <a:t>FSR</a:t>
            </a:r>
            <a:r>
              <a:rPr lang="zh-CN" altLang="en-US" sz="1600" b="1" dirty="0">
                <a:solidFill>
                  <a:schemeClr val="accent1"/>
                </a:solidFill>
                <a:latin typeface="+mn-lt"/>
                <a:ea typeface="+mn-ea"/>
                <a:cs typeface="+mn-ea"/>
                <a:sym typeface="+mn-lt"/>
              </a:rPr>
              <a:t> </a:t>
            </a:r>
            <a:r>
              <a:rPr lang="en-US" altLang="zh-CN" sz="1600" b="1" dirty="0">
                <a:solidFill>
                  <a:schemeClr val="accent1"/>
                </a:solidFill>
                <a:latin typeface="+mn-lt"/>
                <a:ea typeface="+mn-ea"/>
                <a:cs typeface="+mn-ea"/>
                <a:sym typeface="+mn-lt"/>
              </a:rPr>
              <a:t>limitation!</a:t>
            </a:r>
            <a:endParaRPr lang="zh-CN" altLang="en-US" sz="1600" b="1" dirty="0">
              <a:solidFill>
                <a:schemeClr val="accent1"/>
              </a:solidFill>
              <a:latin typeface="+mn-lt"/>
              <a:ea typeface="+mn-ea"/>
              <a:cs typeface="+mn-ea"/>
              <a:sym typeface="+mn-lt"/>
            </a:endParaRPr>
          </a:p>
          <a:p>
            <a:pPr marL="285750" indent="-285750">
              <a:spcBef>
                <a:spcPts val="1000"/>
              </a:spcBef>
              <a:buFont typeface="Wingdings" panose="05000000000000000000" pitchFamily="2" charset="2"/>
              <a:buChar char="Ø"/>
            </a:pPr>
            <a:endParaRPr lang="zh-CN" altLang="en-US" sz="1600" b="1" dirty="0">
              <a:solidFill>
                <a:schemeClr val="accent1"/>
              </a:solidFill>
              <a:latin typeface="+mn-lt"/>
              <a:ea typeface="+mn-ea"/>
              <a:cs typeface="+mn-ea"/>
              <a:sym typeface="+mn-lt"/>
            </a:endParaRPr>
          </a:p>
        </p:txBody>
      </p:sp>
    </p:spTree>
    <p:extLst>
      <p:ext uri="{BB962C8B-B14F-4D97-AF65-F5344CB8AC3E}">
        <p14:creationId xmlns:p14="http://schemas.microsoft.com/office/powerpoint/2010/main" val="2837561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5">
            <a:extLst>
              <a:ext uri="{FF2B5EF4-FFF2-40B4-BE49-F238E27FC236}">
                <a16:creationId xmlns:a16="http://schemas.microsoft.com/office/drawing/2014/main" id="{53E90766-6BCB-262E-C6EE-01B9E61C3B7E}"/>
              </a:ext>
            </a:extLst>
          </p:cNvPr>
          <p:cNvSpPr>
            <a:spLocks noGrp="1"/>
          </p:cNvSpPr>
          <p:nvPr>
            <p:ph type="body" sz="quarter" idx="11"/>
          </p:nvPr>
        </p:nvSpPr>
        <p:spPr>
          <a:xfrm>
            <a:off x="325795" y="40005"/>
            <a:ext cx="9598322" cy="598488"/>
          </a:xfrm>
        </p:spPr>
        <p:txBody>
          <a:bodyPr/>
          <a:lstStyle/>
          <a:p>
            <a:r>
              <a:rPr lang="en-US" altLang="zh-CN" dirty="0">
                <a:latin typeface="+mn-lt"/>
                <a:ea typeface="+mn-ea"/>
                <a:cs typeface="+mn-ea"/>
                <a:sym typeface="+mn-lt"/>
              </a:rPr>
              <a:t>Resolution</a:t>
            </a:r>
            <a:r>
              <a:rPr lang="zh-CN" altLang="en-US" dirty="0">
                <a:latin typeface="+mn-lt"/>
                <a:ea typeface="+mn-ea"/>
                <a:cs typeface="+mn-ea"/>
                <a:sym typeface="+mn-lt"/>
              </a:rPr>
              <a:t> </a:t>
            </a:r>
            <a:r>
              <a:rPr lang="en-US" altLang="zh-CN" dirty="0">
                <a:latin typeface="+mn-lt"/>
                <a:ea typeface="+mn-ea"/>
                <a:cs typeface="+mn-ea"/>
                <a:sym typeface="+mn-lt"/>
              </a:rPr>
              <a:t>and</a:t>
            </a:r>
            <a:r>
              <a:rPr lang="zh-CN" altLang="en-US" dirty="0">
                <a:latin typeface="+mn-lt"/>
                <a:ea typeface="+mn-ea"/>
                <a:cs typeface="+mn-ea"/>
                <a:sym typeface="+mn-lt"/>
              </a:rPr>
              <a:t> </a:t>
            </a:r>
            <a:r>
              <a:rPr lang="en-US" altLang="zh-CN" dirty="0">
                <a:latin typeface="+mn-lt"/>
                <a:ea typeface="+mn-ea"/>
                <a:cs typeface="+mn-ea"/>
                <a:sym typeface="+mn-lt"/>
              </a:rPr>
              <a:t>Sensitivity</a:t>
            </a:r>
          </a:p>
        </p:txBody>
      </p:sp>
      <p:sp>
        <p:nvSpPr>
          <p:cNvPr id="3" name="矩形 2">
            <a:extLst>
              <a:ext uri="{FF2B5EF4-FFF2-40B4-BE49-F238E27FC236}">
                <a16:creationId xmlns:a16="http://schemas.microsoft.com/office/drawing/2014/main" id="{9320BE75-ECCA-7366-D5C4-ABFEC1C18BDF}"/>
              </a:ext>
            </a:extLst>
          </p:cNvPr>
          <p:cNvSpPr/>
          <p:nvPr/>
        </p:nvSpPr>
        <p:spPr>
          <a:xfrm>
            <a:off x="304800" y="1127107"/>
            <a:ext cx="11643359" cy="326204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pic>
        <p:nvPicPr>
          <p:cNvPr id="19" name="图片 18">
            <a:extLst>
              <a:ext uri="{FF2B5EF4-FFF2-40B4-BE49-F238E27FC236}">
                <a16:creationId xmlns:a16="http://schemas.microsoft.com/office/drawing/2014/main" id="{017936CC-7279-4FE0-A444-B126DF4A6691}"/>
              </a:ext>
            </a:extLst>
          </p:cNvPr>
          <p:cNvPicPr>
            <a:picLocks noChangeAspect="1"/>
          </p:cNvPicPr>
          <p:nvPr/>
        </p:nvPicPr>
        <p:blipFill rotWithShape="1">
          <a:blip r:embed="rId3" cstate="print">
            <a:clrChange>
              <a:clrFrom>
                <a:srgbClr val="FDFEFD"/>
              </a:clrFrom>
              <a:clrTo>
                <a:srgbClr val="FDFEFD">
                  <a:alpha val="0"/>
                </a:srgbClr>
              </a:clrTo>
            </a:clrChange>
            <a:extLst>
              <a:ext uri="{28A0092B-C50C-407E-A947-70E740481C1C}">
                <a14:useLocalDpi xmlns:a14="http://schemas.microsoft.com/office/drawing/2010/main" val="0"/>
              </a:ext>
            </a:extLst>
          </a:blip>
          <a:srcRect l="5235" t="652" r="51000" b="55177"/>
          <a:stretch/>
        </p:blipFill>
        <p:spPr bwMode="auto">
          <a:xfrm>
            <a:off x="7522369" y="1614488"/>
            <a:ext cx="3695664" cy="2217638"/>
          </a:xfrm>
          <a:prstGeom prst="rect">
            <a:avLst/>
          </a:prstGeom>
          <a:noFill/>
          <a:ln>
            <a:noFill/>
          </a:ln>
        </p:spPr>
      </p:pic>
      <p:sp>
        <p:nvSpPr>
          <p:cNvPr id="22" name="文本框 21">
            <a:extLst>
              <a:ext uri="{FF2B5EF4-FFF2-40B4-BE49-F238E27FC236}">
                <a16:creationId xmlns:a16="http://schemas.microsoft.com/office/drawing/2014/main" id="{99F885F1-1852-307D-6F5C-0D5AD35A8ED3}"/>
              </a:ext>
            </a:extLst>
          </p:cNvPr>
          <p:cNvSpPr txBox="1"/>
          <p:nvPr/>
        </p:nvSpPr>
        <p:spPr>
          <a:xfrm>
            <a:off x="6847206" y="3907286"/>
            <a:ext cx="5039994" cy="461665"/>
          </a:xfrm>
          <a:prstGeom prst="rect">
            <a:avLst/>
          </a:prstGeom>
          <a:noFill/>
        </p:spPr>
        <p:txBody>
          <a:bodyPr wrap="square">
            <a:spAutoFit/>
          </a:bodyPr>
          <a:lstStyle/>
          <a:p>
            <a:pPr algn="ctr">
              <a:spcBef>
                <a:spcPts val="0"/>
              </a:spcBef>
              <a:spcAft>
                <a:spcPts val="0"/>
              </a:spcAft>
            </a:pPr>
            <a:r>
              <a:rPr lang="en-US" altLang="zh-CN" sz="1200" dirty="0">
                <a:latin typeface="+mn-lt"/>
                <a:ea typeface="+mn-ea"/>
                <a:cs typeface="+mn-ea"/>
                <a:sym typeface="+mn-lt"/>
              </a:rPr>
              <a:t>H. Xu, Y. Qin, G. Hu, and H. K. Tsang, </a:t>
            </a:r>
            <a:r>
              <a:rPr lang="en-US" altLang="zh-CN" sz="1200" b="1" dirty="0">
                <a:latin typeface="+mn-lt"/>
                <a:ea typeface="+mn-ea"/>
                <a:cs typeface="+mn-ea"/>
                <a:sym typeface="+mn-lt"/>
              </a:rPr>
              <a:t>ACS Photonics </a:t>
            </a:r>
            <a:r>
              <a:rPr lang="en-US" altLang="zh-CN" sz="1200" dirty="0">
                <a:latin typeface="+mn-lt"/>
                <a:ea typeface="+mn-ea"/>
                <a:cs typeface="+mn-ea"/>
                <a:sym typeface="+mn-lt"/>
              </a:rPr>
              <a:t>10, 654 (2023).</a:t>
            </a:r>
          </a:p>
        </p:txBody>
      </p:sp>
      <p:sp>
        <p:nvSpPr>
          <p:cNvPr id="23" name="文本框 22">
            <a:extLst>
              <a:ext uri="{FF2B5EF4-FFF2-40B4-BE49-F238E27FC236}">
                <a16:creationId xmlns:a16="http://schemas.microsoft.com/office/drawing/2014/main" id="{6BD9948D-2BE9-9A7B-D7FA-00D1EB07C91F}"/>
              </a:ext>
            </a:extLst>
          </p:cNvPr>
          <p:cNvSpPr txBox="1"/>
          <p:nvPr/>
        </p:nvSpPr>
        <p:spPr>
          <a:xfrm>
            <a:off x="7492497" y="1127107"/>
            <a:ext cx="3978414" cy="369332"/>
          </a:xfrm>
          <a:prstGeom prst="rect">
            <a:avLst/>
          </a:prstGeom>
          <a:noFill/>
        </p:spPr>
        <p:txBody>
          <a:bodyPr wrap="square">
            <a:spAutoFit/>
          </a:bodyPr>
          <a:lstStyle/>
          <a:p>
            <a:r>
              <a:rPr lang="en-US" altLang="zh-CN" sz="1800" dirty="0">
                <a:effectLst/>
                <a:latin typeface="+mn-lt"/>
                <a:ea typeface="+mn-ea"/>
                <a:cs typeface="+mn-ea"/>
                <a:sym typeface="+mn-lt"/>
              </a:rPr>
              <a:t>Q = 4.4×10</a:t>
            </a:r>
            <a:r>
              <a:rPr lang="en-US" altLang="zh-CN" sz="1800" baseline="30000" dirty="0">
                <a:effectLst/>
                <a:latin typeface="+mn-lt"/>
                <a:ea typeface="+mn-ea"/>
                <a:cs typeface="+mn-ea"/>
                <a:sym typeface="+mn-lt"/>
              </a:rPr>
              <a:t>4</a:t>
            </a:r>
            <a:r>
              <a:rPr lang="zh-CN" altLang="en-US" sz="1800" dirty="0">
                <a:effectLst/>
                <a:latin typeface="+mn-lt"/>
                <a:ea typeface="+mn-ea"/>
                <a:cs typeface="+mn-ea"/>
                <a:sym typeface="+mn-lt"/>
              </a:rPr>
              <a:t>，</a:t>
            </a:r>
            <a:r>
              <a:rPr lang="en-US" altLang="zh-CN" dirty="0">
                <a:latin typeface="+mn-lt"/>
                <a:ea typeface="+mn-ea"/>
                <a:cs typeface="+mn-ea"/>
                <a:sym typeface="+mn-lt"/>
              </a:rPr>
              <a:t>Resolution</a:t>
            </a:r>
            <a:r>
              <a:rPr lang="en-US" altLang="zh-CN" sz="1800" dirty="0">
                <a:effectLst/>
                <a:latin typeface="+mn-lt"/>
                <a:ea typeface="+mn-ea"/>
                <a:cs typeface="+mn-ea"/>
                <a:sym typeface="+mn-lt"/>
              </a:rPr>
              <a:t>&lt; 40 pm</a:t>
            </a:r>
            <a:endParaRPr lang="zh-CN" altLang="en-US" dirty="0">
              <a:latin typeface="+mn-lt"/>
              <a:ea typeface="+mn-ea"/>
              <a:cs typeface="+mn-ea"/>
              <a:sym typeface="+mn-lt"/>
            </a:endParaRPr>
          </a:p>
        </p:txBody>
      </p:sp>
      <p:sp>
        <p:nvSpPr>
          <p:cNvPr id="2" name="文本框 1">
            <a:extLst>
              <a:ext uri="{FF2B5EF4-FFF2-40B4-BE49-F238E27FC236}">
                <a16:creationId xmlns:a16="http://schemas.microsoft.com/office/drawing/2014/main" id="{00EDA347-367C-2F95-3D68-DC6D78987FCD}"/>
              </a:ext>
            </a:extLst>
          </p:cNvPr>
          <p:cNvSpPr txBox="1"/>
          <p:nvPr/>
        </p:nvSpPr>
        <p:spPr>
          <a:xfrm>
            <a:off x="53165" y="647587"/>
            <a:ext cx="6516543" cy="458908"/>
          </a:xfrm>
          <a:prstGeom prst="rect">
            <a:avLst/>
          </a:prstGeom>
          <a:noFill/>
        </p:spPr>
        <p:txBody>
          <a:bodyPr wrap="square">
            <a:spAutoFit/>
          </a:bodyPr>
          <a:lstStyle/>
          <a:p>
            <a:pPr marL="285750" indent="-285750" eaLnBrk="1" hangingPunct="1">
              <a:lnSpc>
                <a:spcPct val="150000"/>
              </a:lnSpc>
              <a:spcBef>
                <a:spcPts val="1000"/>
              </a:spcBef>
              <a:buFont typeface="Wingdings" pitchFamily="2" charset="2"/>
              <a:buChar char="Ø"/>
            </a:pPr>
            <a:r>
              <a:rPr lang="en-US" altLang="zh-CN" b="1" dirty="0">
                <a:solidFill>
                  <a:srgbClr val="175F8B"/>
                </a:solidFill>
                <a:latin typeface="+mn-lt"/>
                <a:ea typeface="+mn-ea"/>
                <a:cs typeface="+mn-ea"/>
                <a:sym typeface="+mn-lt"/>
              </a:rPr>
              <a:t>The</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Q</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factor</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in</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resonator</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limits</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the</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resolution</a:t>
            </a:r>
          </a:p>
        </p:txBody>
      </p:sp>
      <p:pic>
        <p:nvPicPr>
          <p:cNvPr id="4" name="图片 3">
            <a:extLst>
              <a:ext uri="{FF2B5EF4-FFF2-40B4-BE49-F238E27FC236}">
                <a16:creationId xmlns:a16="http://schemas.microsoft.com/office/drawing/2014/main" id="{C104154E-A3B0-379D-7C63-B2049CA66F7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5435" b="50000"/>
          <a:stretch/>
        </p:blipFill>
        <p:spPr bwMode="auto">
          <a:xfrm>
            <a:off x="1495309" y="1511127"/>
            <a:ext cx="3763448" cy="2510278"/>
          </a:xfrm>
          <a:prstGeom prst="rect">
            <a:avLst/>
          </a:prstGeom>
          <a:noFill/>
          <a:ln>
            <a:noFill/>
          </a:ln>
        </p:spPr>
      </p:pic>
      <p:sp>
        <p:nvSpPr>
          <p:cNvPr id="5" name="文本框 4">
            <a:extLst>
              <a:ext uri="{FF2B5EF4-FFF2-40B4-BE49-F238E27FC236}">
                <a16:creationId xmlns:a16="http://schemas.microsoft.com/office/drawing/2014/main" id="{8E92CB42-853C-460A-4D68-A270EA61D328}"/>
              </a:ext>
            </a:extLst>
          </p:cNvPr>
          <p:cNvSpPr txBox="1"/>
          <p:nvPr/>
        </p:nvSpPr>
        <p:spPr>
          <a:xfrm>
            <a:off x="857036" y="3882905"/>
            <a:ext cx="5039995" cy="461665"/>
          </a:xfrm>
          <a:prstGeom prst="rect">
            <a:avLst/>
          </a:prstGeom>
          <a:noFill/>
        </p:spPr>
        <p:txBody>
          <a:bodyPr wrap="square">
            <a:spAutoFit/>
          </a:bodyPr>
          <a:lstStyle/>
          <a:p>
            <a:pPr algn="ctr"/>
            <a:r>
              <a:rPr lang="en-US" altLang="zh-CN" sz="1200" dirty="0">
                <a:latin typeface="+mn-lt"/>
                <a:ea typeface="+mn-ea"/>
                <a:cs typeface="+mn-ea"/>
                <a:sym typeface="+mn-lt"/>
              </a:rPr>
              <a:t>H. Xu, Y. Qin, G. Hu, and H. K. Tsang, </a:t>
            </a:r>
            <a:r>
              <a:rPr lang="en-US" altLang="zh-CN" sz="1200" b="1" dirty="0">
                <a:latin typeface="+mn-lt"/>
                <a:ea typeface="+mn-ea"/>
                <a:cs typeface="+mn-ea"/>
                <a:sym typeface="+mn-lt"/>
              </a:rPr>
              <a:t>Light: Science &amp; Applications </a:t>
            </a:r>
            <a:r>
              <a:rPr lang="en-US" altLang="zh-CN" sz="1200" dirty="0">
                <a:latin typeface="+mn-lt"/>
                <a:ea typeface="+mn-ea"/>
                <a:cs typeface="+mn-ea"/>
                <a:sym typeface="+mn-lt"/>
              </a:rPr>
              <a:t>12, 64 (2023).</a:t>
            </a:r>
            <a:endParaRPr lang="zh-CN" altLang="en-US" sz="1200" dirty="0">
              <a:latin typeface="+mn-lt"/>
              <a:ea typeface="+mn-ea"/>
              <a:cs typeface="+mn-ea"/>
              <a:sym typeface="+mn-lt"/>
            </a:endParaRPr>
          </a:p>
        </p:txBody>
      </p:sp>
      <p:sp>
        <p:nvSpPr>
          <p:cNvPr id="6" name="文本框 5">
            <a:extLst>
              <a:ext uri="{FF2B5EF4-FFF2-40B4-BE49-F238E27FC236}">
                <a16:creationId xmlns:a16="http://schemas.microsoft.com/office/drawing/2014/main" id="{C6FB839D-8857-C184-D6D0-9F095D5CA4BA}"/>
              </a:ext>
            </a:extLst>
          </p:cNvPr>
          <p:cNvSpPr txBox="1"/>
          <p:nvPr/>
        </p:nvSpPr>
        <p:spPr>
          <a:xfrm>
            <a:off x="1502327" y="1102726"/>
            <a:ext cx="3749412" cy="369332"/>
          </a:xfrm>
          <a:prstGeom prst="rect">
            <a:avLst/>
          </a:prstGeom>
          <a:noFill/>
        </p:spPr>
        <p:txBody>
          <a:bodyPr wrap="square">
            <a:spAutoFit/>
          </a:bodyPr>
          <a:lstStyle/>
          <a:p>
            <a:r>
              <a:rPr lang="en-US" altLang="zh-CN" sz="1800" dirty="0">
                <a:effectLst/>
                <a:latin typeface="+mn-lt"/>
                <a:ea typeface="+mn-ea"/>
                <a:cs typeface="+mn-ea"/>
                <a:sym typeface="+mn-lt"/>
              </a:rPr>
              <a:t>Q = 2×10</a:t>
            </a:r>
            <a:r>
              <a:rPr lang="en-US" altLang="zh-CN" sz="1800" baseline="30000" dirty="0">
                <a:effectLst/>
                <a:latin typeface="+mn-lt"/>
                <a:ea typeface="+mn-ea"/>
                <a:cs typeface="+mn-ea"/>
                <a:sym typeface="+mn-lt"/>
              </a:rPr>
              <a:t>4</a:t>
            </a:r>
            <a:r>
              <a:rPr lang="zh-CN" altLang="en-US" sz="1800" dirty="0">
                <a:effectLst/>
                <a:latin typeface="+mn-lt"/>
                <a:ea typeface="+mn-ea"/>
                <a:cs typeface="+mn-ea"/>
                <a:sym typeface="+mn-lt"/>
              </a:rPr>
              <a:t>，</a:t>
            </a:r>
            <a:r>
              <a:rPr lang="en-US" altLang="zh-CN" dirty="0">
                <a:latin typeface="+mn-lt"/>
                <a:ea typeface="+mn-ea"/>
                <a:cs typeface="+mn-ea"/>
                <a:sym typeface="+mn-lt"/>
              </a:rPr>
              <a:t>Resolution</a:t>
            </a:r>
            <a:r>
              <a:rPr lang="en-US" altLang="zh-CN" sz="1800" dirty="0">
                <a:effectLst/>
                <a:latin typeface="+mn-lt"/>
                <a:ea typeface="+mn-ea"/>
                <a:cs typeface="+mn-ea"/>
                <a:sym typeface="+mn-lt"/>
              </a:rPr>
              <a:t>&lt; 80 pm</a:t>
            </a:r>
            <a:endParaRPr lang="zh-CN" altLang="en-US" dirty="0">
              <a:latin typeface="+mn-lt"/>
              <a:ea typeface="+mn-ea"/>
              <a:cs typeface="+mn-ea"/>
              <a:sym typeface="+mn-lt"/>
            </a:endParaRPr>
          </a:p>
        </p:txBody>
      </p:sp>
      <p:sp>
        <p:nvSpPr>
          <p:cNvPr id="7" name="下箭头 6">
            <a:extLst>
              <a:ext uri="{FF2B5EF4-FFF2-40B4-BE49-F238E27FC236}">
                <a16:creationId xmlns:a16="http://schemas.microsoft.com/office/drawing/2014/main" id="{2222EBCE-0C5B-19B1-9BE1-A5C339142420}"/>
              </a:ext>
            </a:extLst>
          </p:cNvPr>
          <p:cNvSpPr/>
          <p:nvPr/>
        </p:nvSpPr>
        <p:spPr>
          <a:xfrm rot="16200000">
            <a:off x="5878486" y="1858555"/>
            <a:ext cx="752518" cy="163785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8" name="文本框 7">
            <a:extLst>
              <a:ext uri="{FF2B5EF4-FFF2-40B4-BE49-F238E27FC236}">
                <a16:creationId xmlns:a16="http://schemas.microsoft.com/office/drawing/2014/main" id="{368F2CAD-DECC-34DE-D8D1-34CCED03C196}"/>
              </a:ext>
            </a:extLst>
          </p:cNvPr>
          <p:cNvSpPr txBox="1"/>
          <p:nvPr/>
        </p:nvSpPr>
        <p:spPr>
          <a:xfrm>
            <a:off x="5371658" y="2475641"/>
            <a:ext cx="1792300" cy="369332"/>
          </a:xfrm>
          <a:prstGeom prst="rect">
            <a:avLst/>
          </a:prstGeom>
          <a:noFill/>
        </p:spPr>
        <p:txBody>
          <a:bodyPr wrap="square">
            <a:spAutoFit/>
          </a:bodyPr>
          <a:lstStyle/>
          <a:p>
            <a:r>
              <a:rPr lang="en-US" altLang="zh-CN" dirty="0">
                <a:solidFill>
                  <a:schemeClr val="bg1"/>
                </a:solidFill>
                <a:latin typeface="+mn-lt"/>
                <a:ea typeface="+mn-ea"/>
                <a:cs typeface="+mn-ea"/>
                <a:sym typeface="+mn-lt"/>
              </a:rPr>
              <a:t>Increase</a:t>
            </a:r>
            <a:r>
              <a:rPr lang="zh-CN" altLang="en-US" dirty="0">
                <a:solidFill>
                  <a:schemeClr val="bg1"/>
                </a:solidFill>
                <a:latin typeface="+mn-lt"/>
                <a:ea typeface="+mn-ea"/>
                <a:cs typeface="+mn-ea"/>
                <a:sym typeface="+mn-lt"/>
              </a:rPr>
              <a:t> </a:t>
            </a:r>
            <a:r>
              <a:rPr lang="en-US" altLang="zh-CN" dirty="0">
                <a:solidFill>
                  <a:schemeClr val="bg1"/>
                </a:solidFill>
                <a:latin typeface="+mn-lt"/>
                <a:ea typeface="+mn-ea"/>
                <a:cs typeface="+mn-ea"/>
                <a:sym typeface="+mn-lt"/>
              </a:rPr>
              <a:t>Q</a:t>
            </a:r>
            <a:endParaRPr lang="zh-CN" altLang="en-US" dirty="0">
              <a:solidFill>
                <a:schemeClr val="bg1"/>
              </a:solidFill>
              <a:latin typeface="+mn-lt"/>
              <a:ea typeface="+mn-ea"/>
              <a:cs typeface="+mn-ea"/>
              <a:sym typeface="+mn-lt"/>
            </a:endParaRPr>
          </a:p>
        </p:txBody>
      </p:sp>
      <p:pic>
        <p:nvPicPr>
          <p:cNvPr id="13" name="图片 12">
            <a:extLst>
              <a:ext uri="{FF2B5EF4-FFF2-40B4-BE49-F238E27FC236}">
                <a16:creationId xmlns:a16="http://schemas.microsoft.com/office/drawing/2014/main" id="{EC069DA0-3C6A-E653-9B3A-BE040A26B3C1}"/>
              </a:ext>
            </a:extLst>
          </p:cNvPr>
          <p:cNvPicPr>
            <a:picLocks noChangeAspect="1"/>
          </p:cNvPicPr>
          <p:nvPr/>
        </p:nvPicPr>
        <p:blipFill>
          <a:blip r:embed="rId4"/>
          <a:stretch>
            <a:fillRect/>
          </a:stretch>
        </p:blipFill>
        <p:spPr>
          <a:xfrm>
            <a:off x="5435818" y="1311897"/>
            <a:ext cx="1465883" cy="980491"/>
          </a:xfrm>
          <a:prstGeom prst="rect">
            <a:avLst/>
          </a:prstGeom>
        </p:spPr>
      </p:pic>
      <p:grpSp>
        <p:nvGrpSpPr>
          <p:cNvPr id="24" name="组合 23">
            <a:extLst>
              <a:ext uri="{FF2B5EF4-FFF2-40B4-BE49-F238E27FC236}">
                <a16:creationId xmlns:a16="http://schemas.microsoft.com/office/drawing/2014/main" id="{A5804861-FA15-8B3D-CFE3-AA2DDA392293}"/>
              </a:ext>
            </a:extLst>
          </p:cNvPr>
          <p:cNvGrpSpPr/>
          <p:nvPr/>
        </p:nvGrpSpPr>
        <p:grpSpPr>
          <a:xfrm>
            <a:off x="304800" y="4610630"/>
            <a:ext cx="11643360" cy="1592505"/>
            <a:chOff x="304800" y="4320740"/>
            <a:chExt cx="11643360" cy="1592505"/>
          </a:xfrm>
        </p:grpSpPr>
        <p:grpSp>
          <p:nvGrpSpPr>
            <p:cNvPr id="9" name="组合 8">
              <a:extLst>
                <a:ext uri="{FF2B5EF4-FFF2-40B4-BE49-F238E27FC236}">
                  <a16:creationId xmlns:a16="http://schemas.microsoft.com/office/drawing/2014/main" id="{91F2423A-3202-8377-369B-E95E40ECC2E7}"/>
                </a:ext>
              </a:extLst>
            </p:cNvPr>
            <p:cNvGrpSpPr/>
            <p:nvPr/>
          </p:nvGrpSpPr>
          <p:grpSpPr>
            <a:xfrm>
              <a:off x="304800" y="4320740"/>
              <a:ext cx="3763448" cy="1592505"/>
              <a:chOff x="832508" y="1569795"/>
              <a:chExt cx="3763448" cy="1592505"/>
            </a:xfrm>
          </p:grpSpPr>
          <p:sp>
            <p:nvSpPr>
              <p:cNvPr id="10" name="矩形 9">
                <a:extLst>
                  <a:ext uri="{FF2B5EF4-FFF2-40B4-BE49-F238E27FC236}">
                    <a16:creationId xmlns:a16="http://schemas.microsoft.com/office/drawing/2014/main" id="{35787E59-F80E-0700-96BE-CD9D8F828A6D}"/>
                  </a:ext>
                </a:extLst>
              </p:cNvPr>
              <p:cNvSpPr/>
              <p:nvPr/>
            </p:nvSpPr>
            <p:spPr>
              <a:xfrm>
                <a:off x="832508" y="1569795"/>
                <a:ext cx="3763448" cy="15925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Object 4014">
                <a:extLst>
                  <a:ext uri="{FF2B5EF4-FFF2-40B4-BE49-F238E27FC236}">
                    <a16:creationId xmlns:a16="http://schemas.microsoft.com/office/drawing/2014/main" id="{A925AEE9-EE4E-6A77-2034-7CE1EC58A4E7}"/>
                  </a:ext>
                </a:extLst>
              </p:cNvPr>
              <p:cNvSpPr txBox="1"/>
              <p:nvPr/>
            </p:nvSpPr>
            <p:spPr>
              <a:xfrm>
                <a:off x="897910" y="1664306"/>
                <a:ext cx="3632644" cy="1400964"/>
              </a:xfrm>
              <a:prstGeom prst="rect">
                <a:avLst/>
              </a:prstGeom>
            </p:spPr>
            <p:txBody>
              <a:bodyPr vert="horz" rtlCol="0" anchor="t" anchorCtr="0">
                <a:noAutofit/>
              </a:bodyPr>
              <a:lstStyle/>
              <a:p>
                <a:pPr algn="just">
                  <a:lnSpc>
                    <a:spcPct val="150000"/>
                  </a:lnSpc>
                  <a:spcBef>
                    <a:spcPts val="600"/>
                  </a:spcBef>
                </a:pPr>
                <a:r>
                  <a:rPr lang="en-US" altLang="zh-CN" sz="1600" dirty="0">
                    <a:solidFill>
                      <a:srgbClr val="404040"/>
                    </a:solidFill>
                    <a:latin typeface="+mn-lt"/>
                    <a:ea typeface="+mn-ea"/>
                    <a:cs typeface="+mn-ea"/>
                    <a:sym typeface="+mn-lt"/>
                  </a:rPr>
                  <a:t>The resolution primarily depends on the response to wavelength variations and the noise of the system.</a:t>
                </a:r>
                <a:endParaRPr lang="zh-CN" altLang="en-US" sz="1600" dirty="0">
                  <a:solidFill>
                    <a:srgbClr val="404040"/>
                  </a:solidFill>
                  <a:latin typeface="+mn-lt"/>
                  <a:ea typeface="+mn-ea"/>
                  <a:cs typeface="+mn-ea"/>
                  <a:sym typeface="+mn-lt"/>
                </a:endParaRPr>
              </a:p>
            </p:txBody>
          </p:sp>
        </p:grpSp>
        <p:grpSp>
          <p:nvGrpSpPr>
            <p:cNvPr id="12" name="组合 11">
              <a:extLst>
                <a:ext uri="{FF2B5EF4-FFF2-40B4-BE49-F238E27FC236}">
                  <a16:creationId xmlns:a16="http://schemas.microsoft.com/office/drawing/2014/main" id="{8A42CBA3-50DE-978B-DEE2-E05E6177A68C}"/>
                </a:ext>
              </a:extLst>
            </p:cNvPr>
            <p:cNvGrpSpPr/>
            <p:nvPr/>
          </p:nvGrpSpPr>
          <p:grpSpPr>
            <a:xfrm>
              <a:off x="4244756" y="4320740"/>
              <a:ext cx="3763448" cy="1592505"/>
              <a:chOff x="892373" y="1569795"/>
              <a:chExt cx="3763448" cy="1592505"/>
            </a:xfrm>
          </p:grpSpPr>
          <p:sp>
            <p:nvSpPr>
              <p:cNvPr id="14" name="矩形 13">
                <a:extLst>
                  <a:ext uri="{FF2B5EF4-FFF2-40B4-BE49-F238E27FC236}">
                    <a16:creationId xmlns:a16="http://schemas.microsoft.com/office/drawing/2014/main" id="{95D71C98-FD71-292B-CC40-3D6A08AB4895}"/>
                  </a:ext>
                </a:extLst>
              </p:cNvPr>
              <p:cNvSpPr/>
              <p:nvPr/>
            </p:nvSpPr>
            <p:spPr>
              <a:xfrm>
                <a:off x="892373" y="1569795"/>
                <a:ext cx="3763448" cy="15925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Object 4014">
                <a:extLst>
                  <a:ext uri="{FF2B5EF4-FFF2-40B4-BE49-F238E27FC236}">
                    <a16:creationId xmlns:a16="http://schemas.microsoft.com/office/drawing/2014/main" id="{387F9EC5-5B62-24BD-C10F-CDF9DAB36777}"/>
                  </a:ext>
                </a:extLst>
              </p:cNvPr>
              <p:cNvSpPr txBox="1"/>
              <p:nvPr/>
            </p:nvSpPr>
            <p:spPr>
              <a:xfrm>
                <a:off x="989062" y="1647036"/>
                <a:ext cx="3422756" cy="1400964"/>
              </a:xfrm>
              <a:prstGeom prst="rect">
                <a:avLst/>
              </a:prstGeom>
            </p:spPr>
            <p:txBody>
              <a:bodyPr vert="horz" rtlCol="0" anchor="t" anchorCtr="0">
                <a:noAutofit/>
              </a:bodyPr>
              <a:lstStyle/>
              <a:p>
                <a:pPr>
                  <a:lnSpc>
                    <a:spcPct val="150000"/>
                  </a:lnSpc>
                  <a:spcBef>
                    <a:spcPts val="600"/>
                  </a:spcBef>
                </a:pPr>
                <a:r>
                  <a:rPr lang="en-US" altLang="zh-CN" sz="1600" dirty="0">
                    <a:solidFill>
                      <a:srgbClr val="404040"/>
                    </a:solidFill>
                    <a:latin typeface="+mn-lt"/>
                    <a:ea typeface="+mn-ea"/>
                    <a:cs typeface="+mn-ea"/>
                    <a:sym typeface="+mn-lt"/>
                  </a:rPr>
                  <a:t>Increasing the </a:t>
                </a:r>
                <a:r>
                  <a:rPr lang="en-US" altLang="zh-CN" sz="1600" dirty="0">
                    <a:solidFill>
                      <a:srgbClr val="C00000"/>
                    </a:solidFill>
                    <a:latin typeface="+mn-lt"/>
                    <a:ea typeface="+mn-ea"/>
                    <a:cs typeface="+mn-ea"/>
                    <a:sym typeface="+mn-lt"/>
                  </a:rPr>
                  <a:t>Q-factor</a:t>
                </a:r>
                <a:r>
                  <a:rPr lang="en-US" altLang="zh-CN" sz="1600" dirty="0">
                    <a:solidFill>
                      <a:srgbClr val="404040"/>
                    </a:solidFill>
                    <a:latin typeface="+mn-lt"/>
                    <a:ea typeface="+mn-ea"/>
                    <a:cs typeface="+mn-ea"/>
                    <a:sym typeface="+mn-lt"/>
                  </a:rPr>
                  <a:t> and </a:t>
                </a:r>
                <a:r>
                  <a:rPr lang="en-US" altLang="zh-CN" sz="1600" dirty="0">
                    <a:solidFill>
                      <a:srgbClr val="C00000"/>
                    </a:solidFill>
                    <a:latin typeface="+mn-lt"/>
                    <a:ea typeface="+mn-ea"/>
                    <a:cs typeface="+mn-ea"/>
                    <a:sym typeface="+mn-lt"/>
                  </a:rPr>
                  <a:t>optical packaging </a:t>
                </a:r>
                <a:r>
                  <a:rPr lang="en-US" altLang="zh-CN" sz="1600" dirty="0">
                    <a:solidFill>
                      <a:srgbClr val="404040"/>
                    </a:solidFill>
                    <a:latin typeface="+mn-lt"/>
                    <a:ea typeface="+mn-ea"/>
                    <a:cs typeface="+mn-ea"/>
                    <a:sym typeface="+mn-lt"/>
                  </a:rPr>
                  <a:t>can contribute to improving the resolution.</a:t>
                </a:r>
                <a:endParaRPr lang="zh-CN" altLang="en-US" sz="1600" dirty="0">
                  <a:solidFill>
                    <a:srgbClr val="404040"/>
                  </a:solidFill>
                  <a:latin typeface="+mn-lt"/>
                  <a:ea typeface="+mn-ea"/>
                  <a:cs typeface="+mn-ea"/>
                  <a:sym typeface="+mn-lt"/>
                </a:endParaRPr>
              </a:p>
            </p:txBody>
          </p:sp>
        </p:grpSp>
        <p:grpSp>
          <p:nvGrpSpPr>
            <p:cNvPr id="16" name="组合 15">
              <a:extLst>
                <a:ext uri="{FF2B5EF4-FFF2-40B4-BE49-F238E27FC236}">
                  <a16:creationId xmlns:a16="http://schemas.microsoft.com/office/drawing/2014/main" id="{B0F01EC4-B47E-293C-5CFE-FF8530F1DAD8}"/>
                </a:ext>
              </a:extLst>
            </p:cNvPr>
            <p:cNvGrpSpPr/>
            <p:nvPr/>
          </p:nvGrpSpPr>
          <p:grpSpPr>
            <a:xfrm>
              <a:off x="8184712" y="4320740"/>
              <a:ext cx="3763448" cy="1592505"/>
              <a:chOff x="892373" y="1569795"/>
              <a:chExt cx="3763448" cy="1592505"/>
            </a:xfrm>
          </p:grpSpPr>
          <p:sp>
            <p:nvSpPr>
              <p:cNvPr id="17" name="矩形 16">
                <a:extLst>
                  <a:ext uri="{FF2B5EF4-FFF2-40B4-BE49-F238E27FC236}">
                    <a16:creationId xmlns:a16="http://schemas.microsoft.com/office/drawing/2014/main" id="{FD3C5C2F-03DC-2C16-D946-7D3F501CFA24}"/>
                  </a:ext>
                </a:extLst>
              </p:cNvPr>
              <p:cNvSpPr/>
              <p:nvPr/>
            </p:nvSpPr>
            <p:spPr>
              <a:xfrm>
                <a:off x="892373" y="1569795"/>
                <a:ext cx="3763448" cy="15925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Object 4014">
                <a:extLst>
                  <a:ext uri="{FF2B5EF4-FFF2-40B4-BE49-F238E27FC236}">
                    <a16:creationId xmlns:a16="http://schemas.microsoft.com/office/drawing/2014/main" id="{304AA584-D351-48FD-5808-F5EA785F3147}"/>
                  </a:ext>
                </a:extLst>
              </p:cNvPr>
              <p:cNvSpPr txBox="1"/>
              <p:nvPr/>
            </p:nvSpPr>
            <p:spPr>
              <a:xfrm>
                <a:off x="989062" y="1647036"/>
                <a:ext cx="3422756" cy="1400964"/>
              </a:xfrm>
              <a:prstGeom prst="rect">
                <a:avLst/>
              </a:prstGeom>
            </p:spPr>
            <p:txBody>
              <a:bodyPr vert="horz" rtlCol="0" anchor="t" anchorCtr="0">
                <a:noAutofit/>
              </a:bodyPr>
              <a:lstStyle/>
              <a:p>
                <a:pPr>
                  <a:lnSpc>
                    <a:spcPct val="150000"/>
                  </a:lnSpc>
                  <a:spcBef>
                    <a:spcPts val="600"/>
                  </a:spcBef>
                </a:pPr>
                <a:r>
                  <a:rPr lang="en-US" altLang="zh-CN" sz="1600" dirty="0">
                    <a:solidFill>
                      <a:srgbClr val="404040"/>
                    </a:solidFill>
                    <a:latin typeface="+mn-lt"/>
                    <a:ea typeface="+mn-ea"/>
                    <a:cs typeface="+mn-ea"/>
                    <a:sym typeface="+mn-lt"/>
                  </a:rPr>
                  <a:t>Increasing the Q-factor also enhances nonlinear effects, thereby improving the sensitivity.</a:t>
                </a:r>
                <a:endParaRPr lang="zh-CN" altLang="en-US" sz="1600" dirty="0">
                  <a:solidFill>
                    <a:srgbClr val="404040"/>
                  </a:solidFill>
                  <a:latin typeface="+mn-lt"/>
                  <a:ea typeface="+mn-ea"/>
                  <a:cs typeface="+mn-ea"/>
                  <a:sym typeface="+mn-lt"/>
                </a:endParaRPr>
              </a:p>
            </p:txBody>
          </p:sp>
        </p:grpSp>
        <p:sp>
          <p:nvSpPr>
            <p:cNvPr id="20" name="箭头: 右 19">
              <a:extLst>
                <a:ext uri="{FF2B5EF4-FFF2-40B4-BE49-F238E27FC236}">
                  <a16:creationId xmlns:a16="http://schemas.microsoft.com/office/drawing/2014/main" id="{87BFBEC3-17F9-7BD2-C863-7AF155043406}"/>
                </a:ext>
              </a:extLst>
            </p:cNvPr>
            <p:cNvSpPr/>
            <p:nvPr/>
          </p:nvSpPr>
          <p:spPr>
            <a:xfrm>
              <a:off x="3933371" y="4882749"/>
              <a:ext cx="382954" cy="3597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箭头: 右 20">
              <a:extLst>
                <a:ext uri="{FF2B5EF4-FFF2-40B4-BE49-F238E27FC236}">
                  <a16:creationId xmlns:a16="http://schemas.microsoft.com/office/drawing/2014/main" id="{E33C823B-9592-21A5-E95E-CF2B140E38CF}"/>
                </a:ext>
              </a:extLst>
            </p:cNvPr>
            <p:cNvSpPr/>
            <p:nvPr/>
          </p:nvSpPr>
          <p:spPr>
            <a:xfrm>
              <a:off x="7913416" y="4882749"/>
              <a:ext cx="382954" cy="35970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extLst>
      <p:ext uri="{BB962C8B-B14F-4D97-AF65-F5344CB8AC3E}">
        <p14:creationId xmlns:p14="http://schemas.microsoft.com/office/powerpoint/2010/main" val="23712831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B91A0B-E55F-7529-42C4-440B2ABE2B00}"/>
              </a:ext>
            </a:extLst>
          </p:cNvPr>
          <p:cNvSpPr>
            <a:spLocks noGrp="1"/>
          </p:cNvSpPr>
          <p:nvPr>
            <p:ph type="body" sz="quarter" idx="11"/>
          </p:nvPr>
        </p:nvSpPr>
        <p:spPr/>
        <p:txBody>
          <a:bodyPr/>
          <a:lstStyle/>
          <a:p>
            <a:r>
              <a:rPr kumimoji="1" lang="en-US" altLang="zh-CN" dirty="0">
                <a:latin typeface="+mn-lt"/>
                <a:ea typeface="+mn-ea"/>
                <a:cs typeface="+mn-ea"/>
                <a:sym typeface="+mn-lt"/>
              </a:rPr>
              <a:t>Three-body</a:t>
            </a:r>
            <a:r>
              <a:rPr kumimoji="1" lang="zh-CN" altLang="en-US" dirty="0">
                <a:latin typeface="+mn-lt"/>
                <a:ea typeface="+mn-ea"/>
                <a:cs typeface="+mn-ea"/>
                <a:sym typeface="+mn-lt"/>
              </a:rPr>
              <a:t> </a:t>
            </a:r>
            <a:r>
              <a:rPr kumimoji="1" lang="en-US" altLang="zh-CN" dirty="0">
                <a:latin typeface="+mn-lt"/>
                <a:ea typeface="+mn-ea"/>
                <a:cs typeface="+mn-ea"/>
                <a:sym typeface="+mn-lt"/>
              </a:rPr>
              <a:t>problems</a:t>
            </a:r>
            <a:endParaRPr kumimoji="1" lang="zh-CN" altLang="en-US" dirty="0">
              <a:latin typeface="+mn-lt"/>
              <a:ea typeface="+mn-ea"/>
              <a:cs typeface="+mn-ea"/>
              <a:sym typeface="+mn-lt"/>
            </a:endParaRPr>
          </a:p>
        </p:txBody>
      </p:sp>
      <p:pic>
        <p:nvPicPr>
          <p:cNvPr id="3" name="图片 2">
            <a:extLst>
              <a:ext uri="{FF2B5EF4-FFF2-40B4-BE49-F238E27FC236}">
                <a16:creationId xmlns:a16="http://schemas.microsoft.com/office/drawing/2014/main" id="{B1A9C27F-7E3D-E75F-1E20-88E26DD4625D}"/>
              </a:ext>
            </a:extLst>
          </p:cNvPr>
          <p:cNvPicPr>
            <a:picLocks noChangeAspect="1"/>
          </p:cNvPicPr>
          <p:nvPr/>
        </p:nvPicPr>
        <p:blipFill>
          <a:blip r:embed="rId3"/>
          <a:stretch>
            <a:fillRect/>
          </a:stretch>
        </p:blipFill>
        <p:spPr>
          <a:xfrm>
            <a:off x="1481755" y="725363"/>
            <a:ext cx="1261445" cy="1723714"/>
          </a:xfrm>
          <a:prstGeom prst="rect">
            <a:avLst/>
          </a:prstGeom>
        </p:spPr>
      </p:pic>
      <p:pic>
        <p:nvPicPr>
          <p:cNvPr id="4" name="图片 3">
            <a:extLst>
              <a:ext uri="{FF2B5EF4-FFF2-40B4-BE49-F238E27FC236}">
                <a16:creationId xmlns:a16="http://schemas.microsoft.com/office/drawing/2014/main" id="{C10D3008-C091-74F8-1CE7-F8D60A53B09C}"/>
              </a:ext>
            </a:extLst>
          </p:cNvPr>
          <p:cNvPicPr>
            <a:picLocks noChangeAspect="1"/>
          </p:cNvPicPr>
          <p:nvPr/>
        </p:nvPicPr>
        <p:blipFill>
          <a:blip r:embed="rId4"/>
          <a:stretch>
            <a:fillRect/>
          </a:stretch>
        </p:blipFill>
        <p:spPr>
          <a:xfrm>
            <a:off x="8465925" y="758333"/>
            <a:ext cx="2438400" cy="1639212"/>
          </a:xfrm>
          <a:prstGeom prst="rect">
            <a:avLst/>
          </a:prstGeom>
        </p:spPr>
      </p:pic>
      <p:pic>
        <p:nvPicPr>
          <p:cNvPr id="5" name="图片 4">
            <a:extLst>
              <a:ext uri="{FF2B5EF4-FFF2-40B4-BE49-F238E27FC236}">
                <a16:creationId xmlns:a16="http://schemas.microsoft.com/office/drawing/2014/main" id="{E6E406DA-7623-574F-299A-29717ECDA0F8}"/>
              </a:ext>
            </a:extLst>
          </p:cNvPr>
          <p:cNvPicPr>
            <a:picLocks noChangeAspect="1"/>
          </p:cNvPicPr>
          <p:nvPr/>
        </p:nvPicPr>
        <p:blipFill>
          <a:blip r:embed="rId5"/>
          <a:stretch>
            <a:fillRect/>
          </a:stretch>
        </p:blipFill>
        <p:spPr>
          <a:xfrm>
            <a:off x="3397823" y="725363"/>
            <a:ext cx="4224656" cy="1681758"/>
          </a:xfrm>
          <a:prstGeom prst="rect">
            <a:avLst/>
          </a:prstGeom>
        </p:spPr>
      </p:pic>
      <p:pic>
        <p:nvPicPr>
          <p:cNvPr id="6" name="图片 5">
            <a:extLst>
              <a:ext uri="{FF2B5EF4-FFF2-40B4-BE49-F238E27FC236}">
                <a16:creationId xmlns:a16="http://schemas.microsoft.com/office/drawing/2014/main" id="{51BFF440-8735-9FD1-3F9C-CEA1DD290FD0}"/>
              </a:ext>
            </a:extLst>
          </p:cNvPr>
          <p:cNvPicPr>
            <a:picLocks noChangeAspect="1"/>
          </p:cNvPicPr>
          <p:nvPr/>
        </p:nvPicPr>
        <p:blipFill>
          <a:blip r:embed="rId6"/>
          <a:stretch>
            <a:fillRect/>
          </a:stretch>
        </p:blipFill>
        <p:spPr>
          <a:xfrm>
            <a:off x="519854" y="3166217"/>
            <a:ext cx="4990297" cy="2545932"/>
          </a:xfrm>
          <a:prstGeom prst="rect">
            <a:avLst/>
          </a:prstGeom>
        </p:spPr>
      </p:pic>
      <p:pic>
        <p:nvPicPr>
          <p:cNvPr id="7" name="图片 6">
            <a:extLst>
              <a:ext uri="{FF2B5EF4-FFF2-40B4-BE49-F238E27FC236}">
                <a16:creationId xmlns:a16="http://schemas.microsoft.com/office/drawing/2014/main" id="{62B191E3-B8A8-831D-5315-77C285405882}"/>
              </a:ext>
            </a:extLst>
          </p:cNvPr>
          <p:cNvPicPr>
            <a:picLocks noChangeAspect="1"/>
          </p:cNvPicPr>
          <p:nvPr/>
        </p:nvPicPr>
        <p:blipFill>
          <a:blip r:embed="rId7"/>
          <a:stretch>
            <a:fillRect/>
          </a:stretch>
        </p:blipFill>
        <p:spPr>
          <a:xfrm>
            <a:off x="5859092" y="2573553"/>
            <a:ext cx="1720108" cy="1639212"/>
          </a:xfrm>
          <a:prstGeom prst="rect">
            <a:avLst/>
          </a:prstGeom>
        </p:spPr>
      </p:pic>
      <p:pic>
        <p:nvPicPr>
          <p:cNvPr id="8" name="图片 7">
            <a:extLst>
              <a:ext uri="{FF2B5EF4-FFF2-40B4-BE49-F238E27FC236}">
                <a16:creationId xmlns:a16="http://schemas.microsoft.com/office/drawing/2014/main" id="{DB9BCDAC-D657-8BC4-31C9-4DBDF8A61E82}"/>
              </a:ext>
            </a:extLst>
          </p:cNvPr>
          <p:cNvPicPr>
            <a:picLocks noChangeAspect="1"/>
          </p:cNvPicPr>
          <p:nvPr/>
        </p:nvPicPr>
        <p:blipFill>
          <a:blip r:embed="rId8"/>
          <a:stretch>
            <a:fillRect/>
          </a:stretch>
        </p:blipFill>
        <p:spPr>
          <a:xfrm>
            <a:off x="7928141" y="2496404"/>
            <a:ext cx="3744005" cy="1930438"/>
          </a:xfrm>
          <a:prstGeom prst="rect">
            <a:avLst/>
          </a:prstGeom>
        </p:spPr>
      </p:pic>
      <p:pic>
        <p:nvPicPr>
          <p:cNvPr id="9" name="图片 8">
            <a:extLst>
              <a:ext uri="{FF2B5EF4-FFF2-40B4-BE49-F238E27FC236}">
                <a16:creationId xmlns:a16="http://schemas.microsoft.com/office/drawing/2014/main" id="{04CFA284-2132-E1E0-F17E-65FDCDDA4A45}"/>
              </a:ext>
            </a:extLst>
          </p:cNvPr>
          <p:cNvPicPr>
            <a:picLocks noChangeAspect="1"/>
          </p:cNvPicPr>
          <p:nvPr/>
        </p:nvPicPr>
        <p:blipFill>
          <a:blip r:embed="rId9"/>
          <a:stretch>
            <a:fillRect/>
          </a:stretch>
        </p:blipFill>
        <p:spPr>
          <a:xfrm>
            <a:off x="5869261" y="4605643"/>
            <a:ext cx="1709939" cy="1639212"/>
          </a:xfrm>
          <a:prstGeom prst="rect">
            <a:avLst/>
          </a:prstGeom>
        </p:spPr>
      </p:pic>
      <p:pic>
        <p:nvPicPr>
          <p:cNvPr id="11" name="图片 10">
            <a:extLst>
              <a:ext uri="{FF2B5EF4-FFF2-40B4-BE49-F238E27FC236}">
                <a16:creationId xmlns:a16="http://schemas.microsoft.com/office/drawing/2014/main" id="{822CAE5A-7CD3-AD0F-0090-AE7612F0AB4E}"/>
              </a:ext>
            </a:extLst>
          </p:cNvPr>
          <p:cNvPicPr>
            <a:picLocks noChangeAspect="1"/>
          </p:cNvPicPr>
          <p:nvPr/>
        </p:nvPicPr>
        <p:blipFill>
          <a:blip r:embed="rId10"/>
          <a:stretch>
            <a:fillRect/>
          </a:stretch>
        </p:blipFill>
        <p:spPr>
          <a:xfrm>
            <a:off x="9542425" y="4491408"/>
            <a:ext cx="2565860" cy="1924395"/>
          </a:xfrm>
          <a:prstGeom prst="rect">
            <a:avLst/>
          </a:prstGeom>
        </p:spPr>
      </p:pic>
      <p:sp>
        <p:nvSpPr>
          <p:cNvPr id="12" name="文本框 11">
            <a:extLst>
              <a:ext uri="{FF2B5EF4-FFF2-40B4-BE49-F238E27FC236}">
                <a16:creationId xmlns:a16="http://schemas.microsoft.com/office/drawing/2014/main" id="{248FC9C6-D8D3-96D7-CA6B-E1CF771D697E}"/>
              </a:ext>
            </a:extLst>
          </p:cNvPr>
          <p:cNvSpPr txBox="1"/>
          <p:nvPr/>
        </p:nvSpPr>
        <p:spPr>
          <a:xfrm>
            <a:off x="1871344" y="2344099"/>
            <a:ext cx="2306473" cy="458908"/>
          </a:xfrm>
          <a:prstGeom prst="rect">
            <a:avLst/>
          </a:prstGeom>
          <a:noFill/>
        </p:spPr>
        <p:txBody>
          <a:bodyPr wrap="square">
            <a:spAutoFit/>
          </a:bodyPr>
          <a:lstStyle/>
          <a:p>
            <a:pPr eaLnBrk="1" hangingPunct="1">
              <a:lnSpc>
                <a:spcPct val="150000"/>
              </a:lnSpc>
              <a:spcBef>
                <a:spcPts val="1000"/>
              </a:spcBef>
            </a:pPr>
            <a:r>
              <a:rPr lang="en-US" altLang="zh-CN" b="1" dirty="0">
                <a:solidFill>
                  <a:srgbClr val="175F8B"/>
                </a:solidFill>
                <a:latin typeface="+mn-lt"/>
                <a:ea typeface="+mn-ea"/>
                <a:cs typeface="+mn-ea"/>
                <a:sym typeface="+mn-lt"/>
              </a:rPr>
              <a:t>Newton,1687</a:t>
            </a:r>
          </a:p>
        </p:txBody>
      </p:sp>
      <p:sp>
        <p:nvSpPr>
          <p:cNvPr id="13" name="文本框 12">
            <a:extLst>
              <a:ext uri="{FF2B5EF4-FFF2-40B4-BE49-F238E27FC236}">
                <a16:creationId xmlns:a16="http://schemas.microsoft.com/office/drawing/2014/main" id="{BEC0D5A3-95EC-27CF-8409-D29F5AE1881E}"/>
              </a:ext>
            </a:extLst>
          </p:cNvPr>
          <p:cNvSpPr txBox="1"/>
          <p:nvPr/>
        </p:nvSpPr>
        <p:spPr>
          <a:xfrm>
            <a:off x="5949946" y="4091746"/>
            <a:ext cx="2306473" cy="458908"/>
          </a:xfrm>
          <a:prstGeom prst="rect">
            <a:avLst/>
          </a:prstGeom>
          <a:noFill/>
        </p:spPr>
        <p:txBody>
          <a:bodyPr wrap="square">
            <a:spAutoFit/>
          </a:bodyPr>
          <a:lstStyle/>
          <a:p>
            <a:pPr eaLnBrk="1" hangingPunct="1">
              <a:lnSpc>
                <a:spcPct val="150000"/>
              </a:lnSpc>
              <a:spcBef>
                <a:spcPts val="1000"/>
              </a:spcBef>
            </a:pPr>
            <a:r>
              <a:rPr lang="en-US" altLang="zh-CN" b="1" dirty="0">
                <a:solidFill>
                  <a:srgbClr val="175F8B"/>
                </a:solidFill>
                <a:latin typeface="+mn-lt"/>
                <a:ea typeface="+mn-ea"/>
                <a:cs typeface="+mn-ea"/>
                <a:sym typeface="+mn-lt"/>
              </a:rPr>
              <a:t>Predictable</a:t>
            </a:r>
          </a:p>
        </p:txBody>
      </p:sp>
      <p:sp>
        <p:nvSpPr>
          <p:cNvPr id="14" name="文本框 13">
            <a:extLst>
              <a:ext uri="{FF2B5EF4-FFF2-40B4-BE49-F238E27FC236}">
                <a16:creationId xmlns:a16="http://schemas.microsoft.com/office/drawing/2014/main" id="{AF7CB4CE-7223-2005-742A-F2A3DD1D6BCD}"/>
              </a:ext>
            </a:extLst>
          </p:cNvPr>
          <p:cNvSpPr txBox="1"/>
          <p:nvPr/>
        </p:nvSpPr>
        <p:spPr>
          <a:xfrm>
            <a:off x="6037181" y="6120940"/>
            <a:ext cx="2306473" cy="458908"/>
          </a:xfrm>
          <a:prstGeom prst="rect">
            <a:avLst/>
          </a:prstGeom>
          <a:noFill/>
        </p:spPr>
        <p:txBody>
          <a:bodyPr wrap="square">
            <a:spAutoFit/>
          </a:bodyPr>
          <a:lstStyle/>
          <a:p>
            <a:pPr eaLnBrk="1" hangingPunct="1">
              <a:lnSpc>
                <a:spcPct val="150000"/>
              </a:lnSpc>
              <a:spcBef>
                <a:spcPts val="1000"/>
              </a:spcBef>
            </a:pPr>
            <a:r>
              <a:rPr lang="en-US" altLang="zh-CN" b="1" dirty="0">
                <a:solidFill>
                  <a:srgbClr val="175F8B"/>
                </a:solidFill>
                <a:latin typeface="+mn-lt"/>
                <a:ea typeface="+mn-ea"/>
                <a:cs typeface="+mn-ea"/>
                <a:sym typeface="+mn-lt"/>
              </a:rPr>
              <a:t>Chaotic</a:t>
            </a:r>
          </a:p>
        </p:txBody>
      </p:sp>
      <p:sp>
        <p:nvSpPr>
          <p:cNvPr id="15" name="文本框 14">
            <a:extLst>
              <a:ext uri="{FF2B5EF4-FFF2-40B4-BE49-F238E27FC236}">
                <a16:creationId xmlns:a16="http://schemas.microsoft.com/office/drawing/2014/main" id="{8DA781FC-C5A8-8C14-61EE-EF4055E26BBC}"/>
              </a:ext>
            </a:extLst>
          </p:cNvPr>
          <p:cNvSpPr txBox="1"/>
          <p:nvPr/>
        </p:nvSpPr>
        <p:spPr>
          <a:xfrm>
            <a:off x="2094060" y="5673729"/>
            <a:ext cx="2306473" cy="458908"/>
          </a:xfrm>
          <a:prstGeom prst="rect">
            <a:avLst/>
          </a:prstGeom>
          <a:noFill/>
        </p:spPr>
        <p:txBody>
          <a:bodyPr wrap="square">
            <a:spAutoFit/>
          </a:bodyPr>
          <a:lstStyle/>
          <a:p>
            <a:pPr eaLnBrk="1" hangingPunct="1">
              <a:lnSpc>
                <a:spcPct val="150000"/>
              </a:lnSpc>
              <a:spcBef>
                <a:spcPts val="1000"/>
              </a:spcBef>
            </a:pPr>
            <a:r>
              <a:rPr lang="en-US" altLang="zh-CN" b="1" dirty="0">
                <a:solidFill>
                  <a:srgbClr val="175F8B"/>
                </a:solidFill>
                <a:latin typeface="+mn-lt"/>
                <a:ea typeface="+mn-ea"/>
                <a:cs typeface="+mn-ea"/>
                <a:sym typeface="+mn-lt"/>
              </a:rPr>
              <a:t>Solar</a:t>
            </a:r>
            <a:r>
              <a:rPr lang="zh-CN" altLang="en-US" b="1" dirty="0">
                <a:solidFill>
                  <a:srgbClr val="175F8B"/>
                </a:solidFill>
                <a:latin typeface="+mn-lt"/>
                <a:ea typeface="+mn-ea"/>
                <a:cs typeface="+mn-ea"/>
                <a:sym typeface="+mn-lt"/>
              </a:rPr>
              <a:t> </a:t>
            </a:r>
            <a:r>
              <a:rPr lang="en-US" altLang="zh-CN" b="1" dirty="0">
                <a:solidFill>
                  <a:srgbClr val="175F8B"/>
                </a:solidFill>
                <a:latin typeface="+mn-lt"/>
                <a:ea typeface="+mn-ea"/>
                <a:cs typeface="+mn-ea"/>
                <a:sym typeface="+mn-lt"/>
              </a:rPr>
              <a:t>System</a:t>
            </a:r>
          </a:p>
        </p:txBody>
      </p:sp>
      <p:sp>
        <p:nvSpPr>
          <p:cNvPr id="16" name="下箭头 15">
            <a:extLst>
              <a:ext uri="{FF2B5EF4-FFF2-40B4-BE49-F238E27FC236}">
                <a16:creationId xmlns:a16="http://schemas.microsoft.com/office/drawing/2014/main" id="{518DA941-0B6E-77F8-89DC-2EDF572346EA}"/>
              </a:ext>
            </a:extLst>
          </p:cNvPr>
          <p:cNvSpPr/>
          <p:nvPr/>
        </p:nvSpPr>
        <p:spPr>
          <a:xfrm rot="16200000">
            <a:off x="8347239" y="4516963"/>
            <a:ext cx="752518" cy="1637854"/>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cs typeface="+mn-ea"/>
              <a:sym typeface="+mn-lt"/>
            </a:endParaRPr>
          </a:p>
        </p:txBody>
      </p:sp>
      <p:sp>
        <p:nvSpPr>
          <p:cNvPr id="17" name="文本框 16">
            <a:extLst>
              <a:ext uri="{FF2B5EF4-FFF2-40B4-BE49-F238E27FC236}">
                <a16:creationId xmlns:a16="http://schemas.microsoft.com/office/drawing/2014/main" id="{A09A9D48-A011-A89E-C8CD-A94F90C1AABE}"/>
              </a:ext>
            </a:extLst>
          </p:cNvPr>
          <p:cNvSpPr txBox="1"/>
          <p:nvPr/>
        </p:nvSpPr>
        <p:spPr>
          <a:xfrm>
            <a:off x="7840411" y="5134049"/>
            <a:ext cx="1792300" cy="369332"/>
          </a:xfrm>
          <a:prstGeom prst="rect">
            <a:avLst/>
          </a:prstGeom>
          <a:noFill/>
        </p:spPr>
        <p:txBody>
          <a:bodyPr wrap="square">
            <a:spAutoFit/>
          </a:bodyPr>
          <a:lstStyle/>
          <a:p>
            <a:r>
              <a:rPr lang="en-US" altLang="zh-CN" dirty="0">
                <a:solidFill>
                  <a:schemeClr val="bg1"/>
                </a:solidFill>
                <a:latin typeface="+mn-lt"/>
                <a:ea typeface="+mn-ea"/>
                <a:cs typeface="+mn-ea"/>
                <a:sym typeface="+mn-lt"/>
              </a:rPr>
              <a:t>Randomness</a:t>
            </a:r>
            <a:endParaRPr lang="zh-CN" altLang="en-US" dirty="0">
              <a:solidFill>
                <a:schemeClr val="bg1"/>
              </a:solidFill>
              <a:latin typeface="+mn-lt"/>
              <a:ea typeface="+mn-ea"/>
              <a:cs typeface="+mn-ea"/>
              <a:sym typeface="+mn-lt"/>
            </a:endParaRPr>
          </a:p>
        </p:txBody>
      </p:sp>
    </p:spTree>
    <p:extLst>
      <p:ext uri="{BB962C8B-B14F-4D97-AF65-F5344CB8AC3E}">
        <p14:creationId xmlns:p14="http://schemas.microsoft.com/office/powerpoint/2010/main" val="32933051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44781</TotalTime>
  <Words>8717</Words>
  <Application>Microsoft Office PowerPoint</Application>
  <PresentationFormat>宽屏</PresentationFormat>
  <Paragraphs>1151</Paragraphs>
  <Slides>104</Slides>
  <Notes>63</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104</vt:i4>
      </vt:variant>
    </vt:vector>
  </HeadingPairs>
  <TitlesOfParts>
    <vt:vector size="119" baseType="lpstr">
      <vt:lpstr>等线</vt:lpstr>
      <vt:lpstr>宋体</vt:lpstr>
      <vt:lpstr>Microsoft YaHei</vt:lpstr>
      <vt:lpstr>Microsoft YaHei</vt:lpstr>
      <vt:lpstr>Arial</vt:lpstr>
      <vt:lpstr>Calibri</vt:lpstr>
      <vt:lpstr>Cambria Math</vt:lpstr>
      <vt:lpstr>Century Gothic</vt:lpstr>
      <vt:lpstr>Segoe UI</vt:lpstr>
      <vt:lpstr>Segoe UI Light</vt:lpstr>
      <vt:lpstr>Times New Roman</vt:lpstr>
      <vt:lpstr>Wingdings</vt:lpstr>
      <vt:lpstr>Office 主题​​</vt:lpstr>
      <vt:lpstr>1_OfficePLUS</vt:lpstr>
      <vt:lpstr>Equation</vt:lpstr>
      <vt:lpstr>博士学位答辩  硅基超构多维光场调控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yaotianzhao</cp:lastModifiedBy>
  <cp:revision>1357</cp:revision>
  <dcterms:created xsi:type="dcterms:W3CDTF">2019-01-23T14:14:04Z</dcterms:created>
  <dcterms:modified xsi:type="dcterms:W3CDTF">2024-05-17T01:27:22Z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